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8" r:id="rId8"/>
  </p:sldMasterIdLst>
  <p:notesMasterIdLst>
    <p:notesMasterId r:id="rId56"/>
  </p:notesMasterIdLst>
  <p:sldIdLst>
    <p:sldId id="2076137761" r:id="rId9"/>
    <p:sldId id="2076137773" r:id="rId10"/>
    <p:sldId id="2076137774" r:id="rId11"/>
    <p:sldId id="259" r:id="rId12"/>
    <p:sldId id="2076136817" r:id="rId13"/>
    <p:sldId id="2076137173" r:id="rId14"/>
    <p:sldId id="4286" r:id="rId15"/>
    <p:sldId id="4287" r:id="rId16"/>
    <p:sldId id="4288" r:id="rId17"/>
    <p:sldId id="2553" r:id="rId18"/>
    <p:sldId id="4289" r:id="rId19"/>
    <p:sldId id="3075" r:id="rId20"/>
    <p:sldId id="4555" r:id="rId21"/>
    <p:sldId id="4556" r:id="rId22"/>
    <p:sldId id="4557" r:id="rId23"/>
    <p:sldId id="4558" r:id="rId24"/>
    <p:sldId id="4559" r:id="rId25"/>
    <p:sldId id="4560" r:id="rId26"/>
    <p:sldId id="4561" r:id="rId27"/>
    <p:sldId id="4562" r:id="rId28"/>
    <p:sldId id="4563" r:id="rId29"/>
    <p:sldId id="4564" r:id="rId30"/>
    <p:sldId id="4565" r:id="rId31"/>
    <p:sldId id="4566" r:id="rId32"/>
    <p:sldId id="2076137227" r:id="rId33"/>
    <p:sldId id="2076137446" r:id="rId34"/>
    <p:sldId id="2076136952" r:id="rId35"/>
    <p:sldId id="4290" r:id="rId36"/>
    <p:sldId id="1438" r:id="rId37"/>
    <p:sldId id="4262" r:id="rId38"/>
    <p:sldId id="4263" r:id="rId39"/>
    <p:sldId id="4273" r:id="rId40"/>
    <p:sldId id="2076137771" r:id="rId41"/>
    <p:sldId id="2076137772" r:id="rId42"/>
    <p:sldId id="2076137447" r:id="rId43"/>
    <p:sldId id="2076136922" r:id="rId44"/>
    <p:sldId id="2076136943" r:id="rId45"/>
    <p:sldId id="2076137204" r:id="rId46"/>
    <p:sldId id="2076136947" r:id="rId47"/>
    <p:sldId id="2076136945" r:id="rId48"/>
    <p:sldId id="2076136942" r:id="rId49"/>
    <p:sldId id="2076137448" r:id="rId50"/>
    <p:sldId id="2076137770" r:id="rId51"/>
    <p:sldId id="2076137226" r:id="rId52"/>
    <p:sldId id="2076136948" r:id="rId53"/>
    <p:sldId id="2076137769" r:id="rId54"/>
    <p:sldId id="207613753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74857" autoAdjust="0"/>
  </p:normalViewPr>
  <p:slideViewPr>
    <p:cSldViewPr snapToGrid="0">
      <p:cViewPr varScale="1">
        <p:scale>
          <a:sx n="61" d="100"/>
          <a:sy n="61" d="100"/>
        </p:scale>
        <p:origin x="67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ln>
              <a:noFill/>
            </a:ln>
          </c:spPr>
          <c:dPt>
            <c:idx val="0"/>
            <c:bubble3D val="0"/>
            <c:spPr>
              <a:solidFill>
                <a:schemeClr val="tx2"/>
              </a:solidFill>
              <a:ln w="19050">
                <a:noFill/>
              </a:ln>
              <a:effectLst/>
            </c:spPr>
            <c:extLst>
              <c:ext xmlns:c16="http://schemas.microsoft.com/office/drawing/2014/chart" uri="{C3380CC4-5D6E-409C-BE32-E72D297353CC}">
                <c16:uniqueId val="{00000001-5532-4560-AE33-DD6AD7B83047}"/>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5532-4560-AE33-DD6AD7B83047}"/>
              </c:ext>
            </c:extLst>
          </c:dPt>
          <c:cat>
            <c:strRef>
              <c:f>Sheet1!$A$2:$A$3</c:f>
              <c:strCache>
                <c:ptCount val="2"/>
                <c:pt idx="0">
                  <c:v>1st Qtr</c:v>
                </c:pt>
                <c:pt idx="1">
                  <c:v>2nd Qtr</c:v>
                </c:pt>
              </c:strCache>
            </c:strRef>
          </c:cat>
          <c:val>
            <c:numRef>
              <c:f>Sheet1!$B$2:$B$3</c:f>
              <c:numCache>
                <c:formatCode>General</c:formatCode>
                <c:ptCount val="2"/>
                <c:pt idx="0">
                  <c:v>100</c:v>
                </c:pt>
                <c:pt idx="1">
                  <c:v>19</c:v>
                </c:pt>
              </c:numCache>
            </c:numRef>
          </c:val>
          <c:extLst>
            <c:ext xmlns:c16="http://schemas.microsoft.com/office/drawing/2014/chart" uri="{C3380CC4-5D6E-409C-BE32-E72D297353CC}">
              <c16:uniqueId val="{00000004-5532-4560-AE33-DD6AD7B83047}"/>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95000"/>
              </a:schemeClr>
            </a:solidFill>
            <a:ln>
              <a:noFill/>
            </a:ln>
          </c:spPr>
          <c:dPt>
            <c:idx val="0"/>
            <c:bubble3D val="0"/>
            <c:spPr>
              <a:solidFill>
                <a:schemeClr val="tx2"/>
              </a:solidFill>
              <a:ln w="19050">
                <a:noFill/>
              </a:ln>
              <a:effectLst/>
            </c:spPr>
            <c:extLst>
              <c:ext xmlns:c16="http://schemas.microsoft.com/office/drawing/2014/chart" uri="{C3380CC4-5D6E-409C-BE32-E72D297353CC}">
                <c16:uniqueId val="{00000001-C0B7-4E61-B8AF-3731657D2430}"/>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C0B7-4E61-B8AF-3731657D2430}"/>
              </c:ext>
            </c:extLst>
          </c:dPt>
          <c:cat>
            <c:strRef>
              <c:f>Sheet1!$A$2:$A$3</c:f>
              <c:strCache>
                <c:ptCount val="2"/>
                <c:pt idx="0">
                  <c:v>1st Qtr</c:v>
                </c:pt>
                <c:pt idx="1">
                  <c:v>2nd Qtr</c:v>
                </c:pt>
              </c:strCache>
            </c:strRef>
          </c:cat>
          <c:val>
            <c:numRef>
              <c:f>Sheet1!$B$2:$B$3</c:f>
              <c:numCache>
                <c:formatCode>General</c:formatCode>
                <c:ptCount val="2"/>
                <c:pt idx="0">
                  <c:v>100</c:v>
                </c:pt>
                <c:pt idx="1">
                  <c:v>9</c:v>
                </c:pt>
              </c:numCache>
            </c:numRef>
          </c:val>
          <c:extLst>
            <c:ext xmlns:c16="http://schemas.microsoft.com/office/drawing/2014/chart" uri="{C3380CC4-5D6E-409C-BE32-E72D297353CC}">
              <c16:uniqueId val="{00000004-C0B7-4E61-B8AF-3731657D2430}"/>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ln>
              <a:noFill/>
            </a:ln>
          </c:spPr>
          <c:dPt>
            <c:idx val="0"/>
            <c:bubble3D val="0"/>
            <c:spPr>
              <a:solidFill>
                <a:schemeClr val="tx2"/>
              </a:solidFill>
              <a:ln w="19050">
                <a:noFill/>
              </a:ln>
              <a:effectLst/>
            </c:spPr>
            <c:extLst>
              <c:ext xmlns:c16="http://schemas.microsoft.com/office/drawing/2014/chart" uri="{C3380CC4-5D6E-409C-BE32-E72D297353CC}">
                <c16:uniqueId val="{00000001-67C9-4659-BA92-E3C7C0A5D04A}"/>
              </c:ext>
            </c:extLst>
          </c:dPt>
          <c:dPt>
            <c:idx val="1"/>
            <c:bubble3D val="0"/>
            <c:spPr>
              <a:solidFill>
                <a:schemeClr val="accent1"/>
              </a:solidFill>
              <a:ln w="19050">
                <a:noFill/>
              </a:ln>
              <a:effectLst/>
            </c:spPr>
            <c:extLst>
              <c:ext xmlns:c16="http://schemas.microsoft.com/office/drawing/2014/chart" uri="{C3380CC4-5D6E-409C-BE32-E72D297353CC}">
                <c16:uniqueId val="{00000003-67C9-4659-BA92-E3C7C0A5D04A}"/>
              </c:ext>
            </c:extLst>
          </c:dPt>
          <c:cat>
            <c:strRef>
              <c:f>Sheet1!$A$2:$A$3</c:f>
              <c:strCache>
                <c:ptCount val="2"/>
                <c:pt idx="0">
                  <c:v>1st Qtr</c:v>
                </c:pt>
                <c:pt idx="1">
                  <c:v>2nd Qtr</c:v>
                </c:pt>
              </c:strCache>
            </c:strRef>
          </c:cat>
          <c:val>
            <c:numRef>
              <c:f>Sheet1!$B$2:$B$3</c:f>
              <c:numCache>
                <c:formatCode>General</c:formatCode>
                <c:ptCount val="2"/>
                <c:pt idx="0">
                  <c:v>100</c:v>
                </c:pt>
                <c:pt idx="1">
                  <c:v>26</c:v>
                </c:pt>
              </c:numCache>
            </c:numRef>
          </c:val>
          <c:extLst>
            <c:ext xmlns:c16="http://schemas.microsoft.com/office/drawing/2014/chart" uri="{C3380CC4-5D6E-409C-BE32-E72D297353CC}">
              <c16:uniqueId val="{00000004-67C9-4659-BA92-E3C7C0A5D04A}"/>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3639846743295"/>
          <c:y val="0.1053639846743295"/>
          <c:w val="0.78927203065134099"/>
          <c:h val="0.78927203065134099"/>
        </c:manualLayout>
      </c:layout>
      <c:doughnutChart>
        <c:varyColors val="1"/>
        <c:ser>
          <c:idx val="0"/>
          <c:order val="0"/>
          <c:tx>
            <c:strRef>
              <c:f>Sheet1!$B$1</c:f>
              <c:strCache>
                <c:ptCount val="1"/>
                <c:pt idx="0">
                  <c:v>Sales</c:v>
                </c:pt>
              </c:strCache>
            </c:strRef>
          </c:tx>
          <c:spPr>
            <a:solidFill>
              <a:schemeClr val="tx2"/>
            </a:solidFill>
            <a:ln>
              <a:noFill/>
            </a:ln>
          </c:spPr>
          <c:dPt>
            <c:idx val="0"/>
            <c:bubble3D val="0"/>
            <c:spPr>
              <a:solidFill>
                <a:schemeClr val="tx2"/>
              </a:solidFill>
              <a:ln w="19050">
                <a:noFill/>
              </a:ln>
              <a:effectLst/>
            </c:spPr>
            <c:extLst>
              <c:ext xmlns:c16="http://schemas.microsoft.com/office/drawing/2014/chart" uri="{C3380CC4-5D6E-409C-BE32-E72D297353CC}">
                <c16:uniqueId val="{00000001-67C9-4659-BA92-E3C7C0A5D04A}"/>
              </c:ext>
            </c:extLst>
          </c:dPt>
          <c:dPt>
            <c:idx val="1"/>
            <c:bubble3D val="0"/>
            <c:spPr>
              <a:solidFill>
                <a:schemeClr val="accent1"/>
              </a:solidFill>
              <a:ln w="19050">
                <a:noFill/>
              </a:ln>
              <a:effectLst/>
            </c:spPr>
            <c:extLst>
              <c:ext xmlns:c16="http://schemas.microsoft.com/office/drawing/2014/chart" uri="{C3380CC4-5D6E-409C-BE32-E72D297353CC}">
                <c16:uniqueId val="{00000003-67C9-4659-BA92-E3C7C0A5D04A}"/>
              </c:ext>
            </c:extLst>
          </c:dPt>
          <c:cat>
            <c:strRef>
              <c:f>Sheet1!$A$2:$A$3</c:f>
              <c:strCache>
                <c:ptCount val="2"/>
                <c:pt idx="0">
                  <c:v>1st Qtr</c:v>
                </c:pt>
                <c:pt idx="1">
                  <c:v>2nd Qtr</c:v>
                </c:pt>
              </c:strCache>
            </c:strRef>
          </c:cat>
          <c:val>
            <c:numRef>
              <c:f>Sheet1!$B$2:$B$3</c:f>
              <c:numCache>
                <c:formatCode>General</c:formatCode>
                <c:ptCount val="2"/>
                <c:pt idx="0">
                  <c:v>100</c:v>
                </c:pt>
                <c:pt idx="1">
                  <c:v>35</c:v>
                </c:pt>
              </c:numCache>
            </c:numRef>
          </c:val>
          <c:extLst>
            <c:ext xmlns:c16="http://schemas.microsoft.com/office/drawing/2014/chart" uri="{C3380CC4-5D6E-409C-BE32-E72D297353CC}">
              <c16:uniqueId val="{00000004-67C9-4659-BA92-E3C7C0A5D04A}"/>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ln>
              <a:noFill/>
            </a:ln>
          </c:spPr>
          <c:dPt>
            <c:idx val="0"/>
            <c:bubble3D val="0"/>
            <c:spPr>
              <a:solidFill>
                <a:schemeClr val="tx2"/>
              </a:solidFill>
              <a:ln w="19050">
                <a:noFill/>
              </a:ln>
              <a:effectLst/>
            </c:spPr>
            <c:extLst>
              <c:ext xmlns:c16="http://schemas.microsoft.com/office/drawing/2014/chart" uri="{C3380CC4-5D6E-409C-BE32-E72D297353CC}">
                <c16:uniqueId val="{00000001-67C9-4659-BA92-E3C7C0A5D04A}"/>
              </c:ext>
            </c:extLst>
          </c:dPt>
          <c:dPt>
            <c:idx val="1"/>
            <c:bubble3D val="0"/>
            <c:spPr>
              <a:solidFill>
                <a:schemeClr val="accent1"/>
              </a:solidFill>
              <a:ln w="19050">
                <a:noFill/>
              </a:ln>
              <a:effectLst/>
            </c:spPr>
            <c:extLst>
              <c:ext xmlns:c16="http://schemas.microsoft.com/office/drawing/2014/chart" uri="{C3380CC4-5D6E-409C-BE32-E72D297353CC}">
                <c16:uniqueId val="{00000003-67C9-4659-BA92-E3C7C0A5D04A}"/>
              </c:ext>
            </c:extLst>
          </c:dPt>
          <c:cat>
            <c:strRef>
              <c:f>Sheet1!$A$2:$A$3</c:f>
              <c:strCache>
                <c:ptCount val="2"/>
                <c:pt idx="0">
                  <c:v>1st Qtr</c:v>
                </c:pt>
                <c:pt idx="1">
                  <c:v>2nd Qtr</c:v>
                </c:pt>
              </c:strCache>
            </c:strRef>
          </c:cat>
          <c:val>
            <c:numRef>
              <c:f>Sheet1!$B$2:$B$3</c:f>
              <c:numCache>
                <c:formatCode>General</c:formatCode>
                <c:ptCount val="2"/>
                <c:pt idx="0">
                  <c:v>100</c:v>
                </c:pt>
                <c:pt idx="1">
                  <c:v>39</c:v>
                </c:pt>
              </c:numCache>
            </c:numRef>
          </c:val>
          <c:extLst>
            <c:ext xmlns:c16="http://schemas.microsoft.com/office/drawing/2014/chart" uri="{C3380CC4-5D6E-409C-BE32-E72D297353CC}">
              <c16:uniqueId val="{00000004-67C9-4659-BA92-E3C7C0A5D04A}"/>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noFill/>
        </a:ln>
      </dgm:spPr>
      <dgm:t>
        <a:bodyPr/>
        <a:lstStyle/>
        <a:p>
          <a:r>
            <a:rPr lang="en-AU" sz="1100" dirty="0"/>
            <a:t>Day 1 – Part I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1 – Part II</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9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2– Part I</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Let’s talk about data</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2– Part II</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3– Part I</a:t>
          </a:r>
        </a:p>
        <a:p>
          <a:r>
            <a:rPr lang="en-US" sz="1100" dirty="0"/>
            <a:t>Power Packed Day with Power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10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DC1AB3C9-E76A-4172-85C2-F2254809A15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dgm:t>
    </dgm:pt>
    <dgm:pt modelId="{C5D9562B-6B57-4AC9-BF23-4DE294D9CCC0}" type="parTrans" cxnId="{F9C9F39C-7EC0-43C6-9FB2-54FA2A754ED4}">
      <dgm:prSet/>
      <dgm:spPr/>
      <dgm:t>
        <a:bodyPr/>
        <a:lstStyle/>
        <a:p>
          <a:endParaRPr lang="en-GB"/>
        </a:p>
      </dgm:t>
    </dgm:pt>
    <dgm:pt modelId="{166C141F-AA0E-4C97-B1EA-A06F2DE1C2CA}" type="sibTrans" cxnId="{F9C9F39C-7EC0-43C6-9FB2-54FA2A754ED4}">
      <dgm:prSet/>
      <dgm:spPr/>
      <dgm:t>
        <a:bodyPr/>
        <a:lstStyle/>
        <a:p>
          <a:endParaRPr lang="en-GB"/>
        </a:p>
      </dgm:t>
    </dgm:pt>
    <dgm:pt modelId="{6F7084A3-F6F4-4055-8404-3AB7D7F43B45}">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dgm:t>
    </dgm:pt>
    <dgm:pt modelId="{FB834508-C913-4467-8009-DCEB15E722F0}" type="parTrans" cxnId="{EBA58CA9-A3CE-412F-9474-7EAFF04D075A}">
      <dgm:prSet/>
      <dgm:spPr/>
      <dgm:t>
        <a:bodyPr/>
        <a:lstStyle/>
        <a:p>
          <a:endParaRPr lang="en-GB"/>
        </a:p>
      </dgm:t>
    </dgm:pt>
    <dgm:pt modelId="{06B3AF3A-C83F-448F-BA86-3585D21C19DD}" type="sibTrans" cxnId="{EBA58CA9-A3CE-412F-9474-7EAFF04D075A}">
      <dgm:prSet/>
      <dgm:spPr/>
      <dgm:t>
        <a:bodyPr/>
        <a:lstStyle/>
        <a:p>
          <a:endParaRPr lang="en-GB"/>
        </a:p>
      </dgm:t>
    </dgm:pt>
    <dgm:pt modelId="{733AC198-8C9A-4B42-9E53-02CEB15F3C9F}">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dgm:t>
    </dgm:pt>
    <dgm:pt modelId="{0608B9E6-3495-41C4-8CB6-E742C70D3BD5}" type="parTrans" cxnId="{71F5C5CE-76D8-4EC7-A21E-453AF89BD604}">
      <dgm:prSet/>
      <dgm:spPr/>
      <dgm:t>
        <a:bodyPr/>
        <a:lstStyle/>
        <a:p>
          <a:endParaRPr lang="en-GB"/>
        </a:p>
      </dgm:t>
    </dgm:pt>
    <dgm:pt modelId="{4C7AF5B8-74FC-4ECC-8F44-8EC6EDA79510}" type="sibTrans" cxnId="{71F5C5CE-76D8-4EC7-A21E-453AF89BD604}">
      <dgm:prSet/>
      <dgm:spPr/>
      <dgm:t>
        <a:bodyPr/>
        <a:lstStyle/>
        <a:p>
          <a:endParaRPr lang="en-GB"/>
        </a:p>
      </dgm:t>
    </dgm:pt>
    <dgm:pt modelId="{DDB2D429-A54B-474B-9DCF-A0E6B52D46DA}">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dgm:t>
    </dgm:pt>
    <dgm:pt modelId="{B3BE7EFD-D6E0-4FFE-9245-9412FF200740}" type="parTrans" cxnId="{CE4D4D1E-7755-456F-BC4E-8D9B3E3BB04A}">
      <dgm:prSet/>
      <dgm:spPr/>
      <dgm:t>
        <a:bodyPr/>
        <a:lstStyle/>
        <a:p>
          <a:endParaRPr lang="en-GB"/>
        </a:p>
      </dgm:t>
    </dgm:pt>
    <dgm:pt modelId="{08ECC846-92B0-466D-8FBC-C4D6AC294A79}" type="sibTrans" cxnId="{CE4D4D1E-7755-456F-BC4E-8D9B3E3BB04A}">
      <dgm:prSet/>
      <dgm:spPr/>
      <dgm:t>
        <a:bodyPr/>
        <a:lstStyle/>
        <a:p>
          <a:endParaRPr lang="en-GB"/>
        </a:p>
      </dgm:t>
    </dgm:pt>
    <dgm:pt modelId="{CD46F9DC-3097-44BC-84D4-73B85CEB5AD8}">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dgm:t>
    </dgm:pt>
    <dgm:pt modelId="{F5D89BF0-17D8-44A5-BA06-5DED91DD8CC8}" type="parTrans" cxnId="{AF7BF292-2C27-461D-853B-8C4CA561F6AD}">
      <dgm:prSet/>
      <dgm:spPr/>
      <dgm:t>
        <a:bodyPr/>
        <a:lstStyle/>
        <a:p>
          <a:endParaRPr lang="en-GB"/>
        </a:p>
      </dgm:t>
    </dgm:pt>
    <dgm:pt modelId="{49003F09-2FDB-479F-BDDC-77A41BFD5C88}" type="sibTrans" cxnId="{AF7BF292-2C27-461D-853B-8C4CA561F6AD}">
      <dgm:prSet/>
      <dgm:spPr/>
      <dgm:t>
        <a:bodyPr/>
        <a:lstStyle/>
        <a:p>
          <a:endParaRPr lang="en-GB"/>
        </a:p>
      </dgm:t>
    </dgm:pt>
    <dgm:pt modelId="{893E7C06-D653-47A6-AE1C-68D245AF3E64}">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gm:t>
    </dgm:pt>
    <dgm:pt modelId="{3933C5AD-E0BA-4B92-AAA9-061A899CA552}" type="parTrans" cxnId="{B5363AA6-367E-4352-9210-91B6613AEB54}">
      <dgm:prSet/>
      <dgm:spPr/>
      <dgm:t>
        <a:bodyPr/>
        <a:lstStyle/>
        <a:p>
          <a:endParaRPr lang="en-GB"/>
        </a:p>
      </dgm:t>
    </dgm:pt>
    <dgm:pt modelId="{2CB8B4CF-883F-4D1D-926C-DAE94DA4D2AC}" type="sibTrans" cxnId="{B5363AA6-367E-4352-9210-91B6613AEB54}">
      <dgm:prSet/>
      <dgm:spPr/>
      <dgm:t>
        <a:bodyPr/>
        <a:lstStyle/>
        <a:p>
          <a:endParaRPr lang="en-GB"/>
        </a:p>
      </dgm:t>
    </dgm:pt>
    <dgm:pt modelId="{54C72AF5-701B-4378-8525-F1DF460F34ED}">
      <dgm:prSet custT="1"/>
      <dgm:spPr/>
      <dgm:t>
        <a:bodyPr/>
        <a:lstStyle/>
        <a:p>
          <a:pPr>
            <a:lnSpc>
              <a:spcPct val="150000"/>
            </a:lnSpc>
            <a:buFont typeface="Wingdings" panose="05000000000000000000" pitchFamily="2" charset="2"/>
            <a:buChar char="ü"/>
          </a:pPr>
          <a:r>
            <a:rPr lang="en-GB" sz="1100" dirty="0"/>
            <a:t>Types of Data</a:t>
          </a:r>
        </a:p>
      </dgm:t>
    </dgm:pt>
    <dgm:pt modelId="{5D5C2022-D69D-486A-9984-619FA0DA17BE}" type="parTrans" cxnId="{A9AB27D9-AB37-4556-8F6E-CCDE59F2CF86}">
      <dgm:prSet/>
      <dgm:spPr/>
      <dgm:t>
        <a:bodyPr/>
        <a:lstStyle/>
        <a:p>
          <a:endParaRPr lang="en-GB"/>
        </a:p>
      </dgm:t>
    </dgm:pt>
    <dgm:pt modelId="{8D515924-C436-4473-8074-31B0016C1AC1}" type="sibTrans" cxnId="{A9AB27D9-AB37-4556-8F6E-CCDE59F2CF86}">
      <dgm:prSet/>
      <dgm:spPr/>
      <dgm:t>
        <a:bodyPr/>
        <a:lstStyle/>
        <a:p>
          <a:endParaRPr lang="en-GB"/>
        </a:p>
      </dgm:t>
    </dgm:pt>
    <dgm:pt modelId="{3A49676A-F985-4612-8E3F-B09E7F5953A5}">
      <dgm:prSet custT="1"/>
      <dgm:spPr/>
      <dgm:t>
        <a:bodyPr/>
        <a:lstStyle/>
        <a:p>
          <a:pPr>
            <a:lnSpc>
              <a:spcPct val="150000"/>
            </a:lnSpc>
            <a:buFont typeface="Wingdings" panose="05000000000000000000" pitchFamily="2" charset="2"/>
            <a:buChar char="ü"/>
          </a:pPr>
          <a:r>
            <a:rPr lang="en-GB" sz="1100" dirty="0"/>
            <a:t>Common Data Service</a:t>
          </a:r>
        </a:p>
      </dgm:t>
    </dgm:pt>
    <dgm:pt modelId="{373F37CE-C981-4F7A-B1CC-0C2867E61ADA}" type="parTrans" cxnId="{1A79C8F4-053A-42E7-9A59-549B72D27189}">
      <dgm:prSet/>
      <dgm:spPr/>
      <dgm:t>
        <a:bodyPr/>
        <a:lstStyle/>
        <a:p>
          <a:endParaRPr lang="en-GB"/>
        </a:p>
      </dgm:t>
    </dgm:pt>
    <dgm:pt modelId="{0F4E1333-36B3-49FC-BCE9-7962A7ABD1D4}" type="sibTrans" cxnId="{1A79C8F4-053A-42E7-9A59-549B72D27189}">
      <dgm:prSet/>
      <dgm:spPr/>
      <dgm:t>
        <a:bodyPr/>
        <a:lstStyle/>
        <a:p>
          <a:endParaRPr lang="en-GB"/>
        </a:p>
      </dgm:t>
    </dgm:pt>
    <dgm:pt modelId="{7A35B426-1F7B-470E-83C9-8B734CBF59CF}">
      <dgm:prSet custT="1"/>
      <dgm:spPr/>
      <dgm:t>
        <a:bodyPr/>
        <a:lstStyle/>
        <a:p>
          <a:pPr>
            <a:lnSpc>
              <a:spcPct val="150000"/>
            </a:lnSpc>
            <a:buFont typeface="Wingdings" panose="05000000000000000000" pitchFamily="2" charset="2"/>
            <a:buChar char="ü"/>
          </a:pPr>
          <a:r>
            <a:rPr lang="en-GB" sz="1100" dirty="0"/>
            <a:t>Model-driven Apps</a:t>
          </a:r>
        </a:p>
      </dgm:t>
    </dgm:pt>
    <dgm:pt modelId="{4D6F01C8-1B7B-4631-8135-A5886B2B0D75}" type="parTrans" cxnId="{BFCC3057-757D-408F-B91D-CED24E8925F4}">
      <dgm:prSet/>
      <dgm:spPr/>
      <dgm:t>
        <a:bodyPr/>
        <a:lstStyle/>
        <a:p>
          <a:endParaRPr lang="en-GB"/>
        </a:p>
      </dgm:t>
    </dgm:pt>
    <dgm:pt modelId="{C1D13965-F077-4D0D-AF66-F16ABF1EB9AC}" type="sibTrans" cxnId="{BFCC3057-757D-408F-B91D-CED24E8925F4}">
      <dgm:prSet/>
      <dgm:spPr/>
      <dgm:t>
        <a:bodyPr/>
        <a:lstStyle/>
        <a:p>
          <a:endParaRPr lang="en-GB"/>
        </a:p>
      </dgm:t>
    </dgm:pt>
    <dgm:pt modelId="{0F8B0C98-A74B-4E44-B92F-2CAB105C195E}">
      <dgm:prSet custT="1"/>
      <dgm:spPr/>
      <dgm:t>
        <a:bodyPr/>
        <a:lstStyle/>
        <a:p>
          <a:pPr>
            <a:lnSpc>
              <a:spcPct val="150000"/>
            </a:lnSpc>
            <a:buFont typeface="Wingdings" panose="05000000000000000000" pitchFamily="2" charset="2"/>
            <a:buChar char="ü"/>
          </a:pPr>
          <a:r>
            <a:rPr lang="en-US" sz="1100" dirty="0"/>
            <a:t>What type of components can I add?</a:t>
          </a:r>
          <a:endParaRPr lang="en-GB" sz="1100" dirty="0"/>
        </a:p>
      </dgm:t>
    </dgm:pt>
    <dgm:pt modelId="{75ADCC08-01ED-4D06-A1CC-F0123111E0EE}" type="parTrans" cxnId="{E2FE5168-614E-4332-9434-C2A45F9788E4}">
      <dgm:prSet/>
      <dgm:spPr/>
      <dgm:t>
        <a:bodyPr/>
        <a:lstStyle/>
        <a:p>
          <a:endParaRPr lang="en-GB"/>
        </a:p>
      </dgm:t>
    </dgm:pt>
    <dgm:pt modelId="{5D083F13-5804-4978-8269-5CEC2CDF2CEE}" type="sibTrans" cxnId="{E2FE5168-614E-4332-9434-C2A45F9788E4}">
      <dgm:prSet/>
      <dgm:spPr/>
      <dgm:t>
        <a:bodyPr/>
        <a:lstStyle/>
        <a:p>
          <a:endParaRPr lang="en-GB"/>
        </a:p>
      </dgm:t>
    </dgm:pt>
    <dgm:pt modelId="{ACC56B55-B54D-4F97-A978-D694743ADE3E}">
      <dgm:prSet custT="1"/>
      <dgm:spPr/>
      <dgm:t>
        <a:bodyPr/>
        <a:lstStyle/>
        <a:p>
          <a:pPr>
            <a:lnSpc>
              <a:spcPct val="150000"/>
            </a:lnSpc>
            <a:buFont typeface="Wingdings" panose="05000000000000000000" pitchFamily="2" charset="2"/>
            <a:buChar char="ü"/>
          </a:pPr>
          <a:r>
            <a:rPr lang="en-GB" sz="1100" dirty="0"/>
            <a:t>Data model design</a:t>
          </a:r>
        </a:p>
      </dgm:t>
    </dgm:pt>
    <dgm:pt modelId="{272886AB-B1F7-4E40-90B4-C7960DBE4BC6}" type="parTrans" cxnId="{82BD830C-0890-4944-9670-1030FAFDAD36}">
      <dgm:prSet/>
      <dgm:spPr/>
      <dgm:t>
        <a:bodyPr/>
        <a:lstStyle/>
        <a:p>
          <a:endParaRPr lang="en-GB"/>
        </a:p>
      </dgm:t>
    </dgm:pt>
    <dgm:pt modelId="{88310FBB-C995-488E-B9E4-06601E9529A4}" type="sibTrans" cxnId="{82BD830C-0890-4944-9670-1030FAFDAD36}">
      <dgm:prSet/>
      <dgm:spPr/>
      <dgm:t>
        <a:bodyPr/>
        <a:lstStyle/>
        <a:p>
          <a:endParaRPr lang="en-GB"/>
        </a:p>
      </dgm:t>
    </dgm:pt>
    <dgm:pt modelId="{722059E4-A748-4A8B-8781-AB6D2D353394}">
      <dgm:prSet custT="1"/>
      <dgm:spPr/>
      <dgm:t>
        <a:bodyPr/>
        <a:lstStyle/>
        <a:p>
          <a:pPr>
            <a:lnSpc>
              <a:spcPct val="150000"/>
            </a:lnSpc>
            <a:buFont typeface="Wingdings" panose="05000000000000000000" pitchFamily="2" charset="2"/>
            <a:buChar char="ü"/>
          </a:pPr>
          <a:r>
            <a:rPr lang="en-GB" sz="1100" dirty="0"/>
            <a:t>Demo</a:t>
          </a:r>
        </a:p>
      </dgm:t>
    </dgm:pt>
    <dgm:pt modelId="{E0F69483-11ED-4B91-9141-56F9A481AC2E}" type="parTrans" cxnId="{70EFA57B-C632-41A4-8FD1-52474CE9C91B}">
      <dgm:prSet/>
      <dgm:spPr/>
      <dgm:t>
        <a:bodyPr/>
        <a:lstStyle/>
        <a:p>
          <a:endParaRPr lang="en-GB"/>
        </a:p>
      </dgm:t>
    </dgm:pt>
    <dgm:pt modelId="{BF0F9C3A-7161-435E-B116-A646B86BE65D}" type="sibTrans" cxnId="{70EFA57B-C632-41A4-8FD1-52474CE9C91B}">
      <dgm:prSet/>
      <dgm:spPr/>
      <dgm:t>
        <a:bodyPr/>
        <a:lstStyle/>
        <a:p>
          <a:endParaRPr lang="en-GB"/>
        </a:p>
      </dgm:t>
    </dgm:pt>
    <dgm:pt modelId="{CA39C776-1E27-4904-8DB3-2D5DD7EBBFFA}">
      <dgm:prSet custT="1"/>
      <dgm:spPr/>
      <dgm:t>
        <a:bodyPr/>
        <a:lstStyle/>
        <a:p>
          <a:pPr>
            <a:lnSpc>
              <a:spcPct val="150000"/>
            </a:lnSpc>
            <a:buFont typeface="Wingdings" panose="05000000000000000000" pitchFamily="2" charset="2"/>
            <a:buChar char="ü"/>
          </a:pPr>
          <a:r>
            <a:rPr lang="en-GB" sz="1100" dirty="0"/>
            <a:t>Types of flow</a:t>
          </a:r>
        </a:p>
      </dgm:t>
    </dgm:pt>
    <dgm:pt modelId="{9C148EF5-537F-4960-9314-AAD245B07C3D}" type="parTrans" cxnId="{93471932-2A34-4FFA-8040-DA64249AFE39}">
      <dgm:prSet/>
      <dgm:spPr/>
      <dgm:t>
        <a:bodyPr/>
        <a:lstStyle/>
        <a:p>
          <a:endParaRPr lang="en-GB"/>
        </a:p>
      </dgm:t>
    </dgm:pt>
    <dgm:pt modelId="{3F1D3250-0E7C-4F77-8EED-C20DDC838F8B}" type="sibTrans" cxnId="{93471932-2A34-4FFA-8040-DA64249AFE39}">
      <dgm:prSet/>
      <dgm:spPr/>
      <dgm:t>
        <a:bodyPr/>
        <a:lstStyle/>
        <a:p>
          <a:endParaRPr lang="en-GB"/>
        </a:p>
      </dgm:t>
    </dgm:pt>
    <dgm:pt modelId="{ACF45D7E-EB1D-4123-9D63-5147010D7F29}">
      <dgm:prSet custT="1"/>
      <dgm:spPr/>
      <dgm:t>
        <a:bodyPr/>
        <a:lstStyle/>
        <a:p>
          <a:pPr>
            <a:lnSpc>
              <a:spcPct val="150000"/>
            </a:lnSpc>
            <a:buFont typeface="Wingdings" panose="05000000000000000000" pitchFamily="2" charset="2"/>
            <a:buChar char="ü"/>
          </a:pPr>
          <a:r>
            <a:rPr lang="en-GB" sz="1100" dirty="0"/>
            <a:t>Data types and expression</a:t>
          </a:r>
        </a:p>
      </dgm:t>
    </dgm:pt>
    <dgm:pt modelId="{33ACDDAE-76C8-4C30-BF80-07F97DBB8120}" type="parTrans" cxnId="{389F8231-A005-4059-8AFB-6DAFB98A445F}">
      <dgm:prSet/>
      <dgm:spPr/>
      <dgm:t>
        <a:bodyPr/>
        <a:lstStyle/>
        <a:p>
          <a:endParaRPr lang="en-GB"/>
        </a:p>
      </dgm:t>
    </dgm:pt>
    <dgm:pt modelId="{9213C03E-45C7-45C9-8C29-4213FA7D41B9}" type="sibTrans" cxnId="{389F8231-A005-4059-8AFB-6DAFB98A445F}">
      <dgm:prSet/>
      <dgm:spPr/>
      <dgm:t>
        <a:bodyPr/>
        <a:lstStyle/>
        <a:p>
          <a:endParaRPr lang="en-GB"/>
        </a:p>
      </dgm:t>
    </dgm:pt>
    <dgm:pt modelId="{401F0372-7C1A-47C1-ADD7-711995422879}">
      <dgm:prSet custT="1"/>
      <dgm:spPr/>
      <dgm:t>
        <a:bodyPr/>
        <a:lstStyle/>
        <a:p>
          <a:pPr>
            <a:lnSpc>
              <a:spcPct val="150000"/>
            </a:lnSpc>
            <a:buFont typeface="Wingdings" panose="05000000000000000000" pitchFamily="2" charset="2"/>
            <a:buChar char="ü"/>
          </a:pPr>
          <a:r>
            <a:rPr lang="en-GB" sz="1100" dirty="0"/>
            <a:t>Working with Arrays</a:t>
          </a:r>
        </a:p>
      </dgm:t>
    </dgm:pt>
    <dgm:pt modelId="{FA7CC548-1847-4128-BA6E-3149BCFABE1E}" type="parTrans" cxnId="{ED84E10E-4758-4D92-A8D4-883E33538944}">
      <dgm:prSet/>
      <dgm:spPr/>
      <dgm:t>
        <a:bodyPr/>
        <a:lstStyle/>
        <a:p>
          <a:endParaRPr lang="en-GB"/>
        </a:p>
      </dgm:t>
    </dgm:pt>
    <dgm:pt modelId="{0F96B1C2-B14D-48B3-9213-F2B58460E366}" type="sibTrans" cxnId="{ED84E10E-4758-4D92-A8D4-883E33538944}">
      <dgm:prSet/>
      <dgm:spPr/>
      <dgm:t>
        <a:bodyPr/>
        <a:lstStyle/>
        <a:p>
          <a:endParaRPr lang="en-GB"/>
        </a:p>
      </dgm:t>
    </dgm:pt>
    <dgm:pt modelId="{B9E04480-191E-4EE4-B47A-C7D607722DD4}">
      <dgm:prSet custT="1"/>
      <dgm:spPr/>
      <dgm:t>
        <a:bodyPr/>
        <a:lstStyle/>
        <a:p>
          <a:pPr>
            <a:lnSpc>
              <a:spcPct val="150000"/>
            </a:lnSpc>
            <a:buFont typeface="Wingdings" panose="05000000000000000000" pitchFamily="2" charset="2"/>
            <a:buChar char="ü"/>
          </a:pPr>
          <a:r>
            <a:rPr lang="en-US" sz="1100" dirty="0"/>
            <a:t>Control flow and action settings</a:t>
          </a:r>
          <a:endParaRPr lang="en-GB" sz="1100" dirty="0"/>
        </a:p>
      </dgm:t>
    </dgm:pt>
    <dgm:pt modelId="{BAA74BFC-6D7F-4481-B325-0A977FA4DEB0}" type="parTrans" cxnId="{56200E4F-CCD6-4F7B-857D-4C07847374F7}">
      <dgm:prSet/>
      <dgm:spPr/>
      <dgm:t>
        <a:bodyPr/>
        <a:lstStyle/>
        <a:p>
          <a:endParaRPr lang="en-GB"/>
        </a:p>
      </dgm:t>
    </dgm:pt>
    <dgm:pt modelId="{62E32415-EA97-4C50-B59F-BA185762F1ED}" type="sibTrans" cxnId="{56200E4F-CCD6-4F7B-857D-4C07847374F7}">
      <dgm:prSet/>
      <dgm:spPr/>
      <dgm:t>
        <a:bodyPr/>
        <a:lstStyle/>
        <a:p>
          <a:endParaRPr lang="en-GB"/>
        </a:p>
      </dgm:t>
    </dgm:pt>
    <dgm:pt modelId="{C657AF91-1E17-40EF-9890-50B43ED87700}">
      <dgm:prSet custT="1"/>
      <dgm:spPr/>
      <dgm:t>
        <a:bodyPr/>
        <a:lstStyle/>
        <a:p>
          <a:pPr>
            <a:lnSpc>
              <a:spcPct val="150000"/>
            </a:lnSpc>
            <a:buFont typeface="Wingdings" panose="05000000000000000000" pitchFamily="2" charset="2"/>
            <a:buChar char="ü"/>
          </a:pPr>
          <a:r>
            <a:rPr lang="en-GB" sz="1100" dirty="0"/>
            <a:t>Demo</a:t>
          </a:r>
        </a:p>
      </dgm:t>
    </dgm:pt>
    <dgm:pt modelId="{55676C19-027A-4706-9920-9F38CB78BB55}" type="parTrans" cxnId="{3E422639-45BD-4ECC-8D61-FEA975A3F6A7}">
      <dgm:prSet/>
      <dgm:spPr/>
      <dgm:t>
        <a:bodyPr/>
        <a:lstStyle/>
        <a:p>
          <a:endParaRPr lang="en-GB"/>
        </a:p>
      </dgm:t>
    </dgm:pt>
    <dgm:pt modelId="{BE406468-ACD9-48DC-8128-CF031B39F537}" type="sibTrans" cxnId="{3E422639-45BD-4ECC-8D61-FEA975A3F6A7}">
      <dgm:prSet/>
      <dgm:spPr/>
      <dgm:t>
        <a:bodyPr/>
        <a:lstStyle/>
        <a:p>
          <a:endParaRPr lang="en-GB"/>
        </a:p>
      </dgm:t>
    </dgm:pt>
    <dgm:pt modelId="{1144DE18-D484-4BAD-9BCD-C2A895778177}">
      <dgm:prSet custT="1"/>
      <dgm:spPr/>
      <dgm:t>
        <a:bodyPr/>
        <a:lstStyle/>
        <a:p>
          <a:pPr>
            <a:lnSpc>
              <a:spcPct val="150000"/>
            </a:lnSpc>
            <a:buFont typeface="Wingdings" panose="05000000000000000000" pitchFamily="2" charset="2"/>
            <a:buChar char="ü"/>
          </a:pPr>
          <a:r>
            <a:rPr lang="en-US" sz="1100" dirty="0"/>
            <a:t>A Robust Virtual Agent Platform</a:t>
          </a:r>
          <a:endParaRPr lang="en-GB" sz="1100" dirty="0"/>
        </a:p>
      </dgm:t>
    </dgm:pt>
    <dgm:pt modelId="{9AA8132E-8CDA-4B15-A603-A6896F9F03B5}" type="parTrans" cxnId="{6EEA13DD-BDFC-480B-986D-C0DA4A14A9A5}">
      <dgm:prSet/>
      <dgm:spPr/>
      <dgm:t>
        <a:bodyPr/>
        <a:lstStyle/>
        <a:p>
          <a:endParaRPr lang="en-GB"/>
        </a:p>
      </dgm:t>
    </dgm:pt>
    <dgm:pt modelId="{F46E2948-5B5B-4C02-B9BF-46504DD0308B}" type="sibTrans" cxnId="{6EEA13DD-BDFC-480B-986D-C0DA4A14A9A5}">
      <dgm:prSet/>
      <dgm:spPr/>
      <dgm:t>
        <a:bodyPr/>
        <a:lstStyle/>
        <a:p>
          <a:endParaRPr lang="en-GB"/>
        </a:p>
      </dgm:t>
    </dgm:pt>
    <dgm:pt modelId="{18F0B681-B9EA-4FB0-9513-5822E4463EBD}">
      <dgm:prSet custT="1"/>
      <dgm:spPr/>
      <dgm:t>
        <a:bodyPr/>
        <a:lstStyle/>
        <a:p>
          <a:pPr>
            <a:lnSpc>
              <a:spcPct val="150000"/>
            </a:lnSpc>
            <a:buFont typeface="Wingdings" panose="05000000000000000000" pitchFamily="2" charset="2"/>
            <a:buChar char="ü"/>
          </a:pPr>
          <a:r>
            <a:rPr lang="en-GB" sz="1100" dirty="0"/>
            <a:t>Converse everywhere</a:t>
          </a:r>
        </a:p>
      </dgm:t>
    </dgm:pt>
    <dgm:pt modelId="{8C88E6FE-C5AD-4CAF-AE8C-CCF25063B973}" type="parTrans" cxnId="{33216F7E-EB20-40E4-80B2-230741B9066C}">
      <dgm:prSet/>
      <dgm:spPr/>
      <dgm:t>
        <a:bodyPr/>
        <a:lstStyle/>
        <a:p>
          <a:endParaRPr lang="en-GB"/>
        </a:p>
      </dgm:t>
    </dgm:pt>
    <dgm:pt modelId="{47555A9B-AE81-4212-AC0C-7EE78B56AAF0}" type="sibTrans" cxnId="{33216F7E-EB20-40E4-80B2-230741B9066C}">
      <dgm:prSet/>
      <dgm:spPr/>
      <dgm:t>
        <a:bodyPr/>
        <a:lstStyle/>
        <a:p>
          <a:endParaRPr lang="en-GB"/>
        </a:p>
      </dgm:t>
    </dgm:pt>
    <dgm:pt modelId="{5D035B97-44EF-4AEA-8EA9-786BFFB57C24}">
      <dgm:prSet custT="1"/>
      <dgm:spPr/>
      <dgm:t>
        <a:bodyPr/>
        <a:lstStyle/>
        <a:p>
          <a:pPr>
            <a:lnSpc>
              <a:spcPct val="150000"/>
            </a:lnSpc>
            <a:buFont typeface="Wingdings" panose="05000000000000000000" pitchFamily="2" charset="2"/>
            <a:buChar char="ü"/>
          </a:pPr>
          <a:r>
            <a:rPr lang="en-US" sz="1100" dirty="0"/>
            <a:t>Easily make your bots better</a:t>
          </a:r>
          <a:endParaRPr lang="en-GB" sz="1100" dirty="0"/>
        </a:p>
      </dgm:t>
    </dgm:pt>
    <dgm:pt modelId="{F391588B-CA74-4C9D-A172-969FAD9EC2C7}" type="parTrans" cxnId="{28247E90-1B6F-4B60-81B0-69A13C78E8E6}">
      <dgm:prSet/>
      <dgm:spPr/>
      <dgm:t>
        <a:bodyPr/>
        <a:lstStyle/>
        <a:p>
          <a:endParaRPr lang="en-GB"/>
        </a:p>
      </dgm:t>
    </dgm:pt>
    <dgm:pt modelId="{526DFEE8-A2CC-451F-96A0-8BD0290E9072}" type="sibTrans" cxnId="{28247E90-1B6F-4B60-81B0-69A13C78E8E6}">
      <dgm:prSet/>
      <dgm:spPr/>
      <dgm:t>
        <a:bodyPr/>
        <a:lstStyle/>
        <a:p>
          <a:endParaRPr lang="en-GB"/>
        </a:p>
      </dgm:t>
    </dgm:pt>
    <dgm:pt modelId="{2D85A258-BD61-47B2-9E3B-C776B166BC78}">
      <dgm:prSet custT="1"/>
      <dgm:spPr/>
      <dgm:t>
        <a:bodyPr/>
        <a:lstStyle/>
        <a:p>
          <a:pPr>
            <a:lnSpc>
              <a:spcPct val="150000"/>
            </a:lnSpc>
            <a:buFont typeface="Wingdings" panose="05000000000000000000" pitchFamily="2" charset="2"/>
            <a:buChar char="ü"/>
          </a:pPr>
          <a:r>
            <a:rPr lang="en-GB" sz="1100" dirty="0"/>
            <a:t>Create personalized customer experiences</a:t>
          </a:r>
        </a:p>
      </dgm:t>
    </dgm:pt>
    <dgm:pt modelId="{3D209DB1-1815-42D9-B095-BA67D5DBDE30}" type="parTrans" cxnId="{92AC3946-CDA3-4501-91BD-9B25261E4187}">
      <dgm:prSet/>
      <dgm:spPr/>
      <dgm:t>
        <a:bodyPr/>
        <a:lstStyle/>
        <a:p>
          <a:endParaRPr lang="en-GB"/>
        </a:p>
      </dgm:t>
    </dgm:pt>
    <dgm:pt modelId="{B9237FBB-FC76-46CF-89AD-113695AA5104}" type="sibTrans" cxnId="{92AC3946-CDA3-4501-91BD-9B25261E4187}">
      <dgm:prSet/>
      <dgm:spPr/>
      <dgm:t>
        <a:bodyPr/>
        <a:lstStyle/>
        <a:p>
          <a:endParaRPr lang="en-GB"/>
        </a:p>
      </dgm:t>
    </dgm:pt>
    <dgm:pt modelId="{5951F983-4936-4025-8BA3-AA9A370B681C}">
      <dgm:prSet custT="1"/>
      <dgm:spPr/>
      <dgm:t>
        <a:bodyPr/>
        <a:lstStyle/>
        <a:p>
          <a:pPr>
            <a:lnSpc>
              <a:spcPct val="150000"/>
            </a:lnSpc>
            <a:buFont typeface="Wingdings" panose="05000000000000000000" pitchFamily="2" charset="2"/>
            <a:buChar char="ü"/>
          </a:pPr>
          <a:r>
            <a:rPr lang="en-US" sz="1100" dirty="0"/>
            <a:t>Transfer to a human agent</a:t>
          </a:r>
          <a:endParaRPr lang="en-GB" sz="1100" dirty="0"/>
        </a:p>
      </dgm:t>
    </dgm:pt>
    <dgm:pt modelId="{3846E38C-ECBD-4663-BCDF-8DABCB67D5A0}" type="parTrans" cxnId="{02EC88E5-EB7E-4B62-AACE-1DF534D5C0EB}">
      <dgm:prSet/>
      <dgm:spPr/>
      <dgm:t>
        <a:bodyPr/>
        <a:lstStyle/>
        <a:p>
          <a:endParaRPr lang="en-GB"/>
        </a:p>
      </dgm:t>
    </dgm:pt>
    <dgm:pt modelId="{08745901-2176-4099-9C90-0DEE84390506}" type="sibTrans" cxnId="{02EC88E5-EB7E-4B62-AACE-1DF534D5C0EB}">
      <dgm:prSet/>
      <dgm:spPr/>
      <dgm:t>
        <a:bodyPr/>
        <a:lstStyle/>
        <a:p>
          <a:endParaRPr lang="en-GB"/>
        </a:p>
      </dgm:t>
    </dgm:pt>
    <dgm:pt modelId="{78CACE34-8D6E-4E2A-8E77-8E06AAA6CB14}">
      <dgm:prSet custT="1"/>
      <dgm:spPr/>
      <dgm:t>
        <a:bodyPr/>
        <a:lstStyle/>
        <a:p>
          <a:pPr>
            <a:lnSpc>
              <a:spcPct val="150000"/>
            </a:lnSpc>
            <a:buFont typeface="Wingdings" panose="05000000000000000000" pitchFamily="2" charset="2"/>
            <a:buChar char="ü"/>
          </a:pPr>
          <a:r>
            <a:rPr lang="en-US" sz="1100" dirty="0"/>
            <a:t>Built on Power Platform &amp; Azure Bot Service</a:t>
          </a:r>
          <a:endParaRPr lang="en-GB" sz="1100" dirty="0"/>
        </a:p>
      </dgm:t>
    </dgm:pt>
    <dgm:pt modelId="{9F75D9EC-E99F-47C7-BA88-CE4A339E8CC1}" type="parTrans" cxnId="{6F9E7FEA-56DB-4D6C-AD27-F013E8B6B142}">
      <dgm:prSet/>
      <dgm:spPr/>
      <dgm:t>
        <a:bodyPr/>
        <a:lstStyle/>
        <a:p>
          <a:endParaRPr lang="en-GB"/>
        </a:p>
      </dgm:t>
    </dgm:pt>
    <dgm:pt modelId="{D260C768-9DF7-4422-A501-CB3985EE8400}" type="sibTrans" cxnId="{6F9E7FEA-56DB-4D6C-AD27-F013E8B6B142}">
      <dgm:prSet/>
      <dgm:spPr/>
      <dgm:t>
        <a:bodyPr/>
        <a:lstStyle/>
        <a:p>
          <a:endParaRPr lang="en-GB"/>
        </a:p>
      </dgm:t>
    </dgm:pt>
    <dgm:pt modelId="{71A8E9CD-2FD9-484D-8E2E-83FD61244E59}">
      <dgm:prSet custT="1"/>
      <dgm:spPr/>
      <dgm:t>
        <a:bodyPr/>
        <a:lstStyle/>
        <a:p>
          <a:pPr>
            <a:lnSpc>
              <a:spcPct val="150000"/>
            </a:lnSpc>
            <a:buFont typeface="Wingdings" panose="05000000000000000000" pitchFamily="2" charset="2"/>
            <a:buChar char="ü"/>
          </a:pPr>
          <a:r>
            <a:rPr lang="en-US" sz="1100" dirty="0"/>
            <a:t>Extend your bot capabilities with Azure Bot Service</a:t>
          </a:r>
          <a:endParaRPr lang="en-GB" sz="1100" dirty="0"/>
        </a:p>
      </dgm:t>
    </dgm:pt>
    <dgm:pt modelId="{EA76026B-D568-4469-9D12-1DAB0B730210}" type="parTrans" cxnId="{C6CB7689-D342-4378-94C3-275D81270470}">
      <dgm:prSet/>
      <dgm:spPr/>
      <dgm:t>
        <a:bodyPr/>
        <a:lstStyle/>
        <a:p>
          <a:endParaRPr lang="en-GB"/>
        </a:p>
      </dgm:t>
    </dgm:pt>
    <dgm:pt modelId="{13BB9266-425F-47F3-A935-7B8C5621597D}" type="sibTrans" cxnId="{C6CB7689-D342-4378-94C3-275D81270470}">
      <dgm:prSet/>
      <dgm:spPr/>
      <dgm:t>
        <a:bodyPr/>
        <a:lstStyle/>
        <a:p>
          <a:endParaRPr lang="en-GB"/>
        </a:p>
      </dgm:t>
    </dgm:pt>
    <dgm:pt modelId="{BD772AA2-0057-48EB-841D-9BC045512D38}">
      <dgm:prSet custT="1"/>
      <dgm:spPr/>
      <dgm:t>
        <a:bodyPr/>
        <a:lstStyle/>
        <a:p>
          <a:pPr>
            <a:lnSpc>
              <a:spcPct val="150000"/>
            </a:lnSpc>
            <a:buFont typeface="Wingdings" panose="05000000000000000000" pitchFamily="2" charset="2"/>
            <a:buChar char="ü"/>
          </a:pPr>
          <a:r>
            <a:rPr lang="en-GB" sz="1100" dirty="0"/>
            <a:t>Demo</a:t>
          </a:r>
        </a:p>
      </dgm:t>
    </dgm:pt>
    <dgm:pt modelId="{4B311D96-8E7F-4F2D-A0B9-EC6CDE961B16}" type="parTrans" cxnId="{81B594E4-E77F-43CE-8D05-73975001A173}">
      <dgm:prSet/>
      <dgm:spPr/>
      <dgm:t>
        <a:bodyPr/>
        <a:lstStyle/>
        <a:p>
          <a:endParaRPr lang="en-GB"/>
        </a:p>
      </dgm:t>
    </dgm:pt>
    <dgm:pt modelId="{4814EA35-3EB9-4A2D-B0F9-028471BDED58}" type="sibTrans" cxnId="{81B594E4-E77F-43CE-8D05-73975001A17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77F1DE0B-593D-46F9-9A6C-3926F96637F8}" type="presOf" srcId="{54C72AF5-701B-4378-8525-F1DF460F34ED}" destId="{FE6D297C-C9E0-4A7D-A12A-BA53DEE78AEC}" srcOrd="0" destOrd="1" presId="urn:microsoft.com/office/officeart/2005/8/layout/hList1"/>
    <dgm:cxn modelId="{82BD830C-0890-4944-9670-1030FAFDAD36}" srcId="{AA0CC1A4-89B3-4AA2-AE39-4C1399639CA2}" destId="{ACC56B55-B54D-4F97-A978-D694743ADE3E}" srcOrd="5" destOrd="0" parTransId="{272886AB-B1F7-4E40-90B4-C7960DBE4BC6}" sibTransId="{88310FBB-C995-488E-B9E4-06601E9529A4}"/>
    <dgm:cxn modelId="{E3ED610E-D840-4A47-82CA-1963CEA02A3D}" srcId="{AC11CA59-F486-473C-AE1A-BD3E159BD48A}" destId="{DF86A6E5-580E-4F2A-B223-B458E5A97CE4}" srcOrd="4" destOrd="0" parTransId="{A3F965A0-4DFA-4DB1-BF22-9BD549EB3157}" sibTransId="{A2239809-CB4C-48EC-8779-BE5C55EB41C1}"/>
    <dgm:cxn modelId="{ED84E10E-4758-4D92-A8D4-883E33538944}" srcId="{639BF8EA-4D33-4B30-911B-6776BADCAC46}" destId="{401F0372-7C1A-47C1-ADD7-711995422879}" srcOrd="3" destOrd="0" parTransId="{FA7CC548-1847-4128-BA6E-3149BCFABE1E}" sibTransId="{0F96B1C2-B14D-48B3-9213-F2B58460E366}"/>
    <dgm:cxn modelId="{E455D314-3C2C-445D-8605-B78D41BFD70B}" type="presOf" srcId="{FC2E9FD0-AD1A-4E81-8CE8-F5387731ACC5}" destId="{6BCC47BA-0C21-4EC9-8F7B-D9BCA5C8EC21}" srcOrd="0" destOrd="0" presId="urn:microsoft.com/office/officeart/2005/8/layout/hList1"/>
    <dgm:cxn modelId="{37581F1C-5334-445E-829C-72AF65A4BDB2}" type="presOf" srcId="{AA0CC1A4-89B3-4AA2-AE39-4C1399639CA2}" destId="{6D51457A-C3C5-41AF-B616-CDB4705EBFBD}" srcOrd="0" destOrd="0" presId="urn:microsoft.com/office/officeart/2005/8/layout/hList1"/>
    <dgm:cxn modelId="{CE4D4D1E-7755-456F-BC4E-8D9B3E3BB04A}" srcId="{5D730ECF-5E56-4BCC-9295-01AA7310EDA9}" destId="{DDB2D429-A54B-474B-9DCF-A0E6B52D46DA}" srcOrd="4" destOrd="0" parTransId="{B3BE7EFD-D6E0-4FFE-9245-9412FF200740}" sibTransId="{08ECC846-92B0-466D-8FBC-C4D6AC294A79}"/>
    <dgm:cxn modelId="{EF36FC1E-4365-425E-BD5B-9EA542F2C980}" type="presOf" srcId="{1144DE18-D484-4BAD-9BCD-C2A895778177}" destId="{6BCC47BA-0C21-4EC9-8F7B-D9BCA5C8EC21}" srcOrd="0" destOrd="1" presId="urn:microsoft.com/office/officeart/2005/8/layout/hList1"/>
    <dgm:cxn modelId="{803A602C-5B01-40EC-BFAD-279105D23941}" type="presOf" srcId="{0CF6FF1F-C08F-4FC3-A083-8DE69E9808EC}" destId="{F9540AD5-4F34-4720-A853-23023519F2F5}" srcOrd="0" destOrd="4" presId="urn:microsoft.com/office/officeart/2005/8/layout/hList1"/>
    <dgm:cxn modelId="{389F8231-A005-4059-8AFB-6DAFB98A445F}" srcId="{639BF8EA-4D33-4B30-911B-6776BADCAC46}" destId="{ACF45D7E-EB1D-4123-9D63-5147010D7F29}" srcOrd="2" destOrd="0" parTransId="{33ACDDAE-76C8-4C30-BF80-07F97DBB8120}" sibTransId="{9213C03E-45C7-45C9-8C29-4213FA7D41B9}"/>
    <dgm:cxn modelId="{93471932-2A34-4FFA-8040-DA64249AFE39}" srcId="{639BF8EA-4D33-4B30-911B-6776BADCAC46}" destId="{CA39C776-1E27-4904-8DB3-2D5DD7EBBFFA}" srcOrd="1" destOrd="0" parTransId="{9C148EF5-537F-4960-9314-AAD245B07C3D}" sibTransId="{3F1D3250-0E7C-4F77-8EED-C20DDC838F8B}"/>
    <dgm:cxn modelId="{3E422639-45BD-4ECC-8D61-FEA975A3F6A7}" srcId="{639BF8EA-4D33-4B30-911B-6776BADCAC46}" destId="{C657AF91-1E17-40EF-9890-50B43ED87700}" srcOrd="5" destOrd="0" parTransId="{55676C19-027A-4706-9920-9F38CB78BB55}" sibTransId="{BE406468-ACD9-48DC-8128-CF031B39F537}"/>
    <dgm:cxn modelId="{55754E5C-3147-44A5-89C7-7517FAF11EB9}" type="presOf" srcId="{ACF45D7E-EB1D-4123-9D63-5147010D7F29}" destId="{569DA3D3-C2E5-4089-A6F0-CF7A0DE5293E}" srcOrd="0" destOrd="2" presId="urn:microsoft.com/office/officeart/2005/8/layout/hList1"/>
    <dgm:cxn modelId="{227F285F-07B4-4102-AA0F-9D3E0C5486BE}" type="presOf" srcId="{733AC198-8C9A-4B42-9E53-02CEB15F3C9F}" destId="{CD66AAD5-A74B-4989-8AD5-348B79FA87C7}" srcOrd="0" destOrd="3" presId="urn:microsoft.com/office/officeart/2005/8/layout/hList1"/>
    <dgm:cxn modelId="{3D59E865-B3CD-4FB1-87EE-B17547F900D0}" type="presOf" srcId="{C657AF91-1E17-40EF-9890-50B43ED87700}" destId="{569DA3D3-C2E5-4089-A6F0-CF7A0DE5293E}" srcOrd="0" destOrd="5" presId="urn:microsoft.com/office/officeart/2005/8/layout/hList1"/>
    <dgm:cxn modelId="{92AC3946-CDA3-4501-91BD-9B25261E4187}" srcId="{DF86A6E5-580E-4F2A-B223-B458E5A97CE4}" destId="{2D85A258-BD61-47B2-9E3B-C776B166BC78}" srcOrd="4" destOrd="0" parTransId="{3D209DB1-1815-42D9-B095-BA67D5DBDE30}" sibTransId="{B9237FBB-FC76-46CF-89AD-113695AA5104}"/>
    <dgm:cxn modelId="{E2FE5168-614E-4332-9434-C2A45F9788E4}" srcId="{AA0CC1A4-89B3-4AA2-AE39-4C1399639CA2}" destId="{0F8B0C98-A74B-4E44-B92F-2CAB105C195E}" srcOrd="4" destOrd="0" parTransId="{75ADCC08-01ED-4D06-A1CC-F0123111E0EE}" sibTransId="{5D083F13-5804-4978-8269-5CEC2CDF2CEE}"/>
    <dgm:cxn modelId="{F37D8A48-094D-4291-8663-3219EE933036}" type="presOf" srcId="{630C8C32-A979-40C7-BDD7-71A76577670D}" destId="{F9540AD5-4F34-4720-A853-23023519F2F5}" srcOrd="0" destOrd="0"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56200E4F-CCD6-4F7B-857D-4C07847374F7}" srcId="{639BF8EA-4D33-4B30-911B-6776BADCAC46}" destId="{B9E04480-191E-4EE4-B47A-C7D607722DD4}" srcOrd="4" destOrd="0" parTransId="{BAA74BFC-6D7F-4481-B325-0A977FA4DEB0}" sibTransId="{62E32415-EA97-4C50-B59F-BA185762F1ED}"/>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BFCC3057-757D-408F-B91D-CED24E8925F4}" srcId="{AA0CC1A4-89B3-4AA2-AE39-4C1399639CA2}" destId="{7A35B426-1F7B-470E-83C9-8B734CBF59CF}" srcOrd="3" destOrd="0" parTransId="{4D6F01C8-1B7B-4631-8135-A5886B2B0D75}" sibTransId="{C1D13965-F077-4D0D-AF66-F16ABF1EB9AC}"/>
    <dgm:cxn modelId="{9426DF58-2E78-4D03-BF93-B143EBABEBAC}" type="presOf" srcId="{CA39C776-1E27-4904-8DB3-2D5DD7EBBFFA}" destId="{569DA3D3-C2E5-4089-A6F0-CF7A0DE5293E}" srcOrd="0" destOrd="1" presId="urn:microsoft.com/office/officeart/2005/8/layout/hList1"/>
    <dgm:cxn modelId="{AC329C7B-D329-46C2-8857-FF06C5AAD371}" type="presOf" srcId="{5D035B97-44EF-4AEA-8EA9-786BFFB57C24}" destId="{6BCC47BA-0C21-4EC9-8F7B-D9BCA5C8EC21}" srcOrd="0" destOrd="3" presId="urn:microsoft.com/office/officeart/2005/8/layout/hList1"/>
    <dgm:cxn modelId="{70EFA57B-C632-41A4-8FD1-52474CE9C91B}" srcId="{AA0CC1A4-89B3-4AA2-AE39-4C1399639CA2}" destId="{722059E4-A748-4A8B-8781-AB6D2D353394}" srcOrd="6" destOrd="0" parTransId="{E0F69483-11ED-4B91-9141-56F9A481AC2E}" sibTransId="{BF0F9C3A-7161-435E-B116-A646B86BE65D}"/>
    <dgm:cxn modelId="{F856FA7B-3279-4151-88C6-FC89EF00CA04}" srcId="{AC11CA59-F486-473C-AE1A-BD3E159BD48A}" destId="{AA0CC1A4-89B3-4AA2-AE39-4C1399639CA2}" srcOrd="2" destOrd="0" parTransId="{C0AF6D3B-B26B-43D4-8370-C068EA004DB7}" sibTransId="{6CDD5F2F-DC14-46D9-87E7-871C2297CCE1}"/>
    <dgm:cxn modelId="{33216F7E-EB20-40E4-80B2-230741B9066C}" srcId="{DF86A6E5-580E-4F2A-B223-B458E5A97CE4}" destId="{18F0B681-B9EA-4FB0-9513-5822E4463EBD}" srcOrd="2" destOrd="0" parTransId="{8C88E6FE-C5AD-4CAF-AE8C-CCF25063B973}" sibTransId="{47555A9B-AE81-4212-AC0C-7EE78B56AAF0}"/>
    <dgm:cxn modelId="{59010887-7A53-4F2B-9A4A-FC2882A38B5F}" type="presOf" srcId="{BD772AA2-0057-48EB-841D-9BC045512D38}" destId="{6BCC47BA-0C21-4EC9-8F7B-D9BCA5C8EC21}" srcOrd="0" destOrd="8" presId="urn:microsoft.com/office/officeart/2005/8/layout/hList1"/>
    <dgm:cxn modelId="{3790F588-BD57-4CCE-B91D-33379F88B9D6}" type="presOf" srcId="{F44527D1-3623-4718-A5C7-590A95354660}" destId="{CD66AAD5-A74B-4989-8AD5-348B79FA87C7}" srcOrd="0" destOrd="0" presId="urn:microsoft.com/office/officeart/2005/8/layout/hList1"/>
    <dgm:cxn modelId="{C6CB7689-D342-4378-94C3-275D81270470}" srcId="{DF86A6E5-580E-4F2A-B223-B458E5A97CE4}" destId="{71A8E9CD-2FD9-484D-8E2E-83FD61244E59}" srcOrd="7" destOrd="0" parTransId="{EA76026B-D568-4469-9D12-1DAB0B730210}" sibTransId="{13BB9266-425F-47F3-A935-7B8C5621597D}"/>
    <dgm:cxn modelId="{9DF6AC8D-89BC-48AB-B5E7-706F9C98CAF0}" type="presOf" srcId="{5951F983-4936-4025-8BA3-AA9A370B681C}" destId="{6BCC47BA-0C21-4EC9-8F7B-D9BCA5C8EC21}" srcOrd="0" destOrd="5" presId="urn:microsoft.com/office/officeart/2005/8/layout/hList1"/>
    <dgm:cxn modelId="{28247E90-1B6F-4B60-81B0-69A13C78E8E6}" srcId="{DF86A6E5-580E-4F2A-B223-B458E5A97CE4}" destId="{5D035B97-44EF-4AEA-8EA9-786BFFB57C24}" srcOrd="3" destOrd="0" parTransId="{F391588B-CA74-4C9D-A172-969FAD9EC2C7}" sibTransId="{526DFEE8-A2CC-451F-96A0-8BD0290E9072}"/>
    <dgm:cxn modelId="{AF7BF292-2C27-461D-853B-8C4CA561F6AD}" srcId="{5D730ECF-5E56-4BCC-9295-01AA7310EDA9}" destId="{CD46F9DC-3097-44BC-84D4-73B85CEB5AD8}" srcOrd="5" destOrd="0" parTransId="{F5D89BF0-17D8-44A5-BA06-5DED91DD8CC8}" sibTransId="{49003F09-2FDB-479F-BDDC-77A41BFD5C88}"/>
    <dgm:cxn modelId="{80D2EB97-FE6E-41F7-AAC0-D99588067CBF}" type="presOf" srcId="{0F8B0C98-A74B-4E44-B92F-2CAB105C195E}" destId="{FE6D297C-C9E0-4A7D-A12A-BA53DEE78AEC}" srcOrd="0" destOrd="4"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0ED3DF9B-E4B0-4681-95D2-1F1F9BB4BD14}" type="presOf" srcId="{CD46F9DC-3097-44BC-84D4-73B85CEB5AD8}" destId="{CD66AAD5-A74B-4989-8AD5-348B79FA87C7}" srcOrd="0" destOrd="5" presId="urn:microsoft.com/office/officeart/2005/8/layout/hList1"/>
    <dgm:cxn modelId="{F9C9F39C-7EC0-43C6-9FB2-54FA2A754ED4}" srcId="{5D730ECF-5E56-4BCC-9295-01AA7310EDA9}" destId="{DC1AB3C9-E76A-4172-85C2-F2254809A158}" srcOrd="1" destOrd="0" parTransId="{C5D9562B-6B57-4AC9-BF23-4DE294D9CCC0}" sibTransId="{166C141F-AA0E-4C97-B1EA-A06F2DE1C2CA}"/>
    <dgm:cxn modelId="{44C8BE9E-8A73-47DE-BA80-191BAB42247C}" type="presOf" srcId="{401F0372-7C1A-47C1-ADD7-711995422879}" destId="{569DA3D3-C2E5-4089-A6F0-CF7A0DE5293E}" srcOrd="0" destOrd="3" presId="urn:microsoft.com/office/officeart/2005/8/layout/hList1"/>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6EF1EBA1-E49D-428D-BFC4-1C65518BD8D7}" type="presOf" srcId="{ACC56B55-B54D-4F97-A978-D694743ADE3E}" destId="{FE6D297C-C9E0-4A7D-A12A-BA53DEE78AEC}" srcOrd="0" destOrd="5" presId="urn:microsoft.com/office/officeart/2005/8/layout/hList1"/>
    <dgm:cxn modelId="{D1018BA4-D551-4AF8-AE83-3A349CE9146F}" type="presOf" srcId="{639BF8EA-4D33-4B30-911B-6776BADCAC46}" destId="{79AA2380-6C09-4C3E-A320-87D02EF11B92}" srcOrd="0" destOrd="0" presId="urn:microsoft.com/office/officeart/2005/8/layout/hList1"/>
    <dgm:cxn modelId="{B5363AA6-367E-4352-9210-91B6613AEB54}" srcId="{5D730ECF-5E56-4BCC-9295-01AA7310EDA9}" destId="{893E7C06-D653-47A6-AE1C-68D245AF3E64}" srcOrd="6" destOrd="0" parTransId="{3933C5AD-E0BA-4B92-AAA9-061A899CA552}" sibTransId="{2CB8B4CF-883F-4D1D-926C-DAE94DA4D2AC}"/>
    <dgm:cxn modelId="{EBA58CA9-A3CE-412F-9474-7EAFF04D075A}" srcId="{5D730ECF-5E56-4BCC-9295-01AA7310EDA9}" destId="{6F7084A3-F6F4-4055-8404-3AB7D7F43B45}" srcOrd="2" destOrd="0" parTransId="{FB834508-C913-4467-8009-DCEB15E722F0}" sibTransId="{06B3AF3A-C83F-448F-BA86-3585D21C19DD}"/>
    <dgm:cxn modelId="{B4E214AA-5BD0-42F3-AC2F-CDAC373FF126}" srcId="{3F8F7C63-6D9D-4496-99F3-13DF66B8EAD6}" destId="{0CF6FF1F-C08F-4FC3-A083-8DE69E9808EC}" srcOrd="4" destOrd="0" parTransId="{E2C68DD5-0B4D-46BB-8703-7E6E04774A00}" sibTransId="{69BB4931-D0E5-4586-B4A7-B24CFD9DD6C0}"/>
    <dgm:cxn modelId="{DC1AC8AC-9C09-4807-AF0C-A7962DB87579}" type="presOf" srcId="{6F7084A3-F6F4-4055-8404-3AB7D7F43B45}" destId="{CD66AAD5-A74B-4989-8AD5-348B79FA87C7}" srcOrd="0" destOrd="2"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438FBBBF-6D29-4D7B-82E9-FC50AE202B5F}" type="presOf" srcId="{71A8E9CD-2FD9-484D-8E2E-83FD61244E59}" destId="{6BCC47BA-0C21-4EC9-8F7B-D9BCA5C8EC21}" srcOrd="0" destOrd="7" presId="urn:microsoft.com/office/officeart/2005/8/layout/hList1"/>
    <dgm:cxn modelId="{6BE278C0-C94B-4C6B-AC78-409341D28AA8}" type="presOf" srcId="{DDB2D429-A54B-474B-9DCF-A0E6B52D46DA}" destId="{CD66AAD5-A74B-4989-8AD5-348B79FA87C7}" srcOrd="0" destOrd="4" presId="urn:microsoft.com/office/officeart/2005/8/layout/hList1"/>
    <dgm:cxn modelId="{ECC1D2C5-2A04-4ECA-8B4E-66926045B756}" type="presOf" srcId="{78CACE34-8D6E-4E2A-8E77-8E06AAA6CB14}" destId="{6BCC47BA-0C21-4EC9-8F7B-D9BCA5C8EC21}" srcOrd="0" destOrd="6" presId="urn:microsoft.com/office/officeart/2005/8/layout/hList1"/>
    <dgm:cxn modelId="{FFB818C7-DF6C-47C8-B2DD-A5DB62320516}" type="presOf" srcId="{DC1AB3C9-E76A-4172-85C2-F2254809A158}" destId="{CD66AAD5-A74B-4989-8AD5-348B79FA87C7}" srcOrd="0" destOrd="1"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71F5C5CE-76D8-4EC7-A21E-453AF89BD604}" srcId="{5D730ECF-5E56-4BCC-9295-01AA7310EDA9}" destId="{733AC198-8C9A-4B42-9E53-02CEB15F3C9F}" srcOrd="3" destOrd="0" parTransId="{0608B9E6-3495-41C4-8CB6-E742C70D3BD5}" sibTransId="{4C7AF5B8-74FC-4ECC-8F44-8EC6EDA79510}"/>
    <dgm:cxn modelId="{D4F09DD2-D7DC-4C0A-B107-20DDDF7554E9}" srcId="{639BF8EA-4D33-4B30-911B-6776BADCAC46}" destId="{8A005F68-872E-4565-97CF-5F934A8F7106}" srcOrd="0" destOrd="0" parTransId="{6458AC6F-FC93-49FE-B39E-B3BD37FC1330}" sibTransId="{88809219-9B02-4029-97B7-029D87354175}"/>
    <dgm:cxn modelId="{A9AB27D9-AB37-4556-8F6E-CCDE59F2CF86}" srcId="{AA0CC1A4-89B3-4AA2-AE39-4C1399639CA2}" destId="{54C72AF5-701B-4378-8525-F1DF460F34ED}" srcOrd="1" destOrd="0" parTransId="{5D5C2022-D69D-486A-9984-619FA0DA17BE}" sibTransId="{8D515924-C436-4473-8074-31B0016C1AC1}"/>
    <dgm:cxn modelId="{6EEA13DD-BDFC-480B-986D-C0DA4A14A9A5}" srcId="{DF86A6E5-580E-4F2A-B223-B458E5A97CE4}" destId="{1144DE18-D484-4BAD-9BCD-C2A895778177}" srcOrd="1" destOrd="0" parTransId="{9AA8132E-8CDA-4B15-A603-A6896F9F03B5}" sibTransId="{F46E2948-5B5B-4C02-B9BF-46504DD0308B}"/>
    <dgm:cxn modelId="{209C99E0-8A1B-44A9-A55C-D147A3A22902}" type="presOf" srcId="{7A35B426-1F7B-470E-83C9-8B734CBF59CF}" destId="{FE6D297C-C9E0-4A7D-A12A-BA53DEE78AEC}" srcOrd="0" destOrd="3" presId="urn:microsoft.com/office/officeart/2005/8/layout/hList1"/>
    <dgm:cxn modelId="{57F31CE3-3C73-4217-AE56-B08ECA54219C}" type="presOf" srcId="{2D85A258-BD61-47B2-9E3B-C776B166BC78}" destId="{6BCC47BA-0C21-4EC9-8F7B-D9BCA5C8EC21}" srcOrd="0" destOrd="4" presId="urn:microsoft.com/office/officeart/2005/8/layout/hList1"/>
    <dgm:cxn modelId="{81B594E4-E77F-43CE-8D05-73975001A173}" srcId="{DF86A6E5-580E-4F2A-B223-B458E5A97CE4}" destId="{BD772AA2-0057-48EB-841D-9BC045512D38}" srcOrd="8" destOrd="0" parTransId="{4B311D96-8E7F-4F2D-A0B9-EC6CDE961B16}" sibTransId="{4814EA35-3EB9-4A2D-B0F9-028471BDED58}"/>
    <dgm:cxn modelId="{02EC88E5-EB7E-4B62-AACE-1DF534D5C0EB}" srcId="{DF86A6E5-580E-4F2A-B223-B458E5A97CE4}" destId="{5951F983-4936-4025-8BA3-AA9A370B681C}" srcOrd="5" destOrd="0" parTransId="{3846E38C-ECBD-4663-BCDF-8DABCB67D5A0}" sibTransId="{08745901-2176-4099-9C90-0DEE84390506}"/>
    <dgm:cxn modelId="{28191EE6-95A7-4034-9576-375608FEE2BA}" srcId="{3F8F7C63-6D9D-4496-99F3-13DF66B8EAD6}" destId="{4A547C1D-B2B4-4DC0-9186-F06ADA29D96C}" srcOrd="1" destOrd="0" parTransId="{F4FB9ED1-E83E-49C1-92FA-6655211CE690}" sibTransId="{5B58EB33-10F0-4DE7-8164-D3499FE473A2}"/>
    <dgm:cxn modelId="{B1CE40E7-C3CF-4975-A224-A2279AA3F9DB}" type="presOf" srcId="{3A49676A-F985-4612-8E3F-B09E7F5953A5}" destId="{FE6D297C-C9E0-4A7D-A12A-BA53DEE78AEC}" srcOrd="0" destOrd="2" presId="urn:microsoft.com/office/officeart/2005/8/layout/hList1"/>
    <dgm:cxn modelId="{B329AEE8-4543-402A-AA06-29F3A101607E}" type="presOf" srcId="{DF86A6E5-580E-4F2A-B223-B458E5A97CE4}" destId="{19CDF2AB-3B0B-41CB-AD00-E99839314F1A}" srcOrd="0" destOrd="0" presId="urn:microsoft.com/office/officeart/2005/8/layout/hList1"/>
    <dgm:cxn modelId="{6F9E7FEA-56DB-4D6C-AD27-F013E8B6B142}" srcId="{DF86A6E5-580E-4F2A-B223-B458E5A97CE4}" destId="{78CACE34-8D6E-4E2A-8E77-8E06AAA6CB14}" srcOrd="6" destOrd="0" parTransId="{9F75D9EC-E99F-47C7-BA88-CE4A339E8CC1}" sibTransId="{D260C768-9DF7-4422-A501-CB3985EE8400}"/>
    <dgm:cxn modelId="{D140A2EB-3F7E-42F4-996C-1F3B53C6C159}" type="presOf" srcId="{C6F6A35E-EF9D-42DB-9F6B-51AFF90BC98C}" destId="{FE6D297C-C9E0-4A7D-A12A-BA53DEE78AEC}" srcOrd="0" destOrd="0" presId="urn:microsoft.com/office/officeart/2005/8/layout/hList1"/>
    <dgm:cxn modelId="{59492FEC-B5E7-4969-A53B-A17388F67000}" type="presOf" srcId="{18F0B681-B9EA-4FB0-9513-5822E4463EBD}" destId="{6BCC47BA-0C21-4EC9-8F7B-D9BCA5C8EC21}" srcOrd="0" destOrd="2" presId="urn:microsoft.com/office/officeart/2005/8/layout/hList1"/>
    <dgm:cxn modelId="{B28E83F1-1224-4336-82E7-A73EF15B6468}" type="presOf" srcId="{893E7C06-D653-47A6-AE1C-68D245AF3E64}" destId="{CD66AAD5-A74B-4989-8AD5-348B79FA87C7}" srcOrd="0" destOrd="6" presId="urn:microsoft.com/office/officeart/2005/8/layout/hList1"/>
    <dgm:cxn modelId="{460982F2-6E3B-4E37-86A8-4DD66B6D22CF}" type="presOf" srcId="{B9E04480-191E-4EE4-B47A-C7D607722DD4}" destId="{569DA3D3-C2E5-4089-A6F0-CF7A0DE5293E}" srcOrd="0" destOrd="4" presId="urn:microsoft.com/office/officeart/2005/8/layout/hList1"/>
    <dgm:cxn modelId="{235AF3F2-4DC6-4ACE-9EC0-844AD822351F}" type="presOf" srcId="{8A005F68-872E-4565-97CF-5F934A8F7106}" destId="{569DA3D3-C2E5-4089-A6F0-CF7A0DE5293E}" srcOrd="0" destOrd="0" presId="urn:microsoft.com/office/officeart/2005/8/layout/hList1"/>
    <dgm:cxn modelId="{1A79C8F4-053A-42E7-9A59-549B72D27189}" srcId="{AA0CC1A4-89B3-4AA2-AE39-4C1399639CA2}" destId="{3A49676A-F985-4612-8E3F-B09E7F5953A5}" srcOrd="2" destOrd="0" parTransId="{373F37CE-C981-4F7A-B1CC-0C2867E61ADA}" sibTransId="{0F4E1333-36B3-49FC-BCE9-7962A7ABD1D4}"/>
    <dgm:cxn modelId="{371544FF-7059-4841-86CF-E5F6D0EA4AEB}" type="presOf" srcId="{722059E4-A748-4A8B-8781-AB6D2D353394}" destId="{FE6D297C-C9E0-4A7D-A12A-BA53DEE78AEC}" srcOrd="0" destOrd="6"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3 – Part II</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4– Part I</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4– Part II</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rgbClr val="7030A0"/>
        </a:solidFill>
        <a:ln>
          <a:solidFill>
            <a:schemeClr val="bg1">
              <a:lumMod val="65000"/>
            </a:schemeClr>
          </a:solidFill>
        </a:ln>
      </dgm:spPr>
      <dgm:t>
        <a:bodyPr/>
        <a:lstStyle/>
        <a:p>
          <a:r>
            <a:rPr lang="en-AU" sz="1100" dirty="0"/>
            <a:t>Day 5– Part I</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rgbClr val="7030A0"/>
        </a:solidFill>
        <a:ln>
          <a:solidFill>
            <a:schemeClr val="bg1">
              <a:lumMod val="65000"/>
            </a:schemeClr>
          </a:solidFill>
        </a:ln>
      </dgm:spPr>
      <dgm:t>
        <a:bodyPr/>
        <a:lstStyle/>
        <a:p>
          <a:r>
            <a:rPr lang="en-AU" sz="1100" dirty="0"/>
            <a:t>Day 5– Part II</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110958"/>
          <a:ext cx="2016677" cy="806670"/>
        </a:xfrm>
        <a:prstGeom prst="rect">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110958"/>
        <a:ext cx="2016677" cy="806670"/>
      </dsp:txXfrm>
    </dsp:sp>
    <dsp:sp modelId="{F9540AD5-4F34-4720-A853-23023519F2F5}">
      <dsp:nvSpPr>
        <dsp:cNvPr id="0" name=""/>
        <dsp:cNvSpPr/>
      </dsp:nvSpPr>
      <dsp:spPr>
        <a:xfrm>
          <a:off x="5260"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917629"/>
        <a:ext cx="2016677" cy="3657712"/>
      </dsp:txXfrm>
    </dsp:sp>
    <dsp:sp modelId="{A15940E0-E524-4386-893B-E5C857ACD0DE}">
      <dsp:nvSpPr>
        <dsp:cNvPr id="0" name=""/>
        <dsp:cNvSpPr/>
      </dsp:nvSpPr>
      <dsp:spPr>
        <a:xfrm>
          <a:off x="2304273"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 Part II</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110958"/>
        <a:ext cx="2016677" cy="806670"/>
      </dsp:txXfrm>
    </dsp:sp>
    <dsp:sp modelId="{CD66AAD5-A74B-4989-8AD5-348B79FA87C7}">
      <dsp:nvSpPr>
        <dsp:cNvPr id="0" name=""/>
        <dsp:cNvSpPr/>
      </dsp:nvSpPr>
      <dsp:spPr>
        <a:xfrm>
          <a:off x="2304273"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Introduction to PowerApps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What can I build with PowerApps?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Demo</a:t>
          </a:r>
        </a:p>
      </dsp:txBody>
      <dsp:txXfrm>
        <a:off x="2304273" y="917629"/>
        <a:ext cx="2016677" cy="3657712"/>
      </dsp:txXfrm>
    </dsp:sp>
    <dsp:sp modelId="{6D51457A-C3C5-41AF-B616-CDB4705EBFBD}">
      <dsp:nvSpPr>
        <dsp:cNvPr id="0" name=""/>
        <dsp:cNvSpPr/>
      </dsp:nvSpPr>
      <dsp:spPr>
        <a:xfrm>
          <a:off x="4603285"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110958"/>
        <a:ext cx="2016677" cy="806670"/>
      </dsp:txXfrm>
    </dsp:sp>
    <dsp:sp modelId="{FE6D297C-C9E0-4A7D-A12A-BA53DEE78AEC}">
      <dsp:nvSpPr>
        <dsp:cNvPr id="0" name=""/>
        <dsp:cNvSpPr/>
      </dsp:nvSpPr>
      <dsp:spPr>
        <a:xfrm>
          <a:off x="4603285"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Let’s talk about data</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Data</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Common Data Service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Model-driven Apps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What type of components can I add?</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model design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917629"/>
        <a:ext cx="2016677" cy="3657712"/>
      </dsp:txXfrm>
    </dsp:sp>
    <dsp:sp modelId="{79AA2380-6C09-4C3E-A320-87D02EF11B92}">
      <dsp:nvSpPr>
        <dsp:cNvPr id="0" name=""/>
        <dsp:cNvSpPr/>
      </dsp:nvSpPr>
      <dsp:spPr>
        <a:xfrm>
          <a:off x="6902297"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 Part II</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110958"/>
        <a:ext cx="2016677" cy="806670"/>
      </dsp:txXfrm>
    </dsp:sp>
    <dsp:sp modelId="{569DA3D3-C2E5-4089-A6F0-CF7A0DE5293E}">
      <dsp:nvSpPr>
        <dsp:cNvPr id="0" name=""/>
        <dsp:cNvSpPr/>
      </dsp:nvSpPr>
      <dsp:spPr>
        <a:xfrm>
          <a:off x="6902297"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flow</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types and expression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Working with Arrays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Control flow and action settings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6902297" y="917629"/>
        <a:ext cx="2016677" cy="3657712"/>
      </dsp:txXfrm>
    </dsp:sp>
    <dsp:sp modelId="{19CDF2AB-3B0B-41CB-AD00-E99839314F1A}">
      <dsp:nvSpPr>
        <dsp:cNvPr id="0" name=""/>
        <dsp:cNvSpPr/>
      </dsp:nvSpPr>
      <dsp:spPr>
        <a:xfrm>
          <a:off x="9201309" y="110958"/>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Part I</a:t>
          </a:r>
        </a:p>
        <a:p>
          <a:pPr marL="0" lvl="0" indent="0" algn="ctr" defTabSz="488950">
            <a:lnSpc>
              <a:spcPct val="90000"/>
            </a:lnSpc>
            <a:spcBef>
              <a:spcPct val="0"/>
            </a:spcBef>
            <a:spcAft>
              <a:spcPct val="35000"/>
            </a:spcAft>
            <a:buNone/>
          </a:pPr>
          <a:r>
            <a:rPr lang="en-US" sz="1100" kern="1200" dirty="0"/>
            <a:t>Power Packed Day with Power Agents</a:t>
          </a:r>
          <a:endParaRPr lang="en-AU" sz="1100" kern="1200" dirty="0"/>
        </a:p>
      </dsp:txBody>
      <dsp:txXfrm>
        <a:off x="9201309" y="110958"/>
        <a:ext cx="2016677" cy="806670"/>
      </dsp:txXfrm>
    </dsp:sp>
    <dsp:sp modelId="{6BCC47BA-0C21-4EC9-8F7B-D9BCA5C8EC21}">
      <dsp:nvSpPr>
        <dsp:cNvPr id="0" name=""/>
        <dsp:cNvSpPr/>
      </dsp:nvSpPr>
      <dsp:spPr>
        <a:xfrm>
          <a:off x="9201309" y="917629"/>
          <a:ext cx="2016677" cy="365771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 Robust Virtual Agent Platform</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Converse everywhere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Easily make your bots better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Create personalized customer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Transfer to a human agent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Built on Power Platform &amp;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Extend your bot capabilities with Azure Bot Service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9201309" y="917629"/>
        <a:ext cx="2016677" cy="3657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 – Part II</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Part I</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 Part II</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Part I</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rgbClr val="7030A0"/>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 Part II</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22/03/2021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gb/powerapps/user/add-powerbi-dashboards"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build-first-model-driven-app" TargetMode="External"/><Relationship Id="rId4" Type="http://schemas.openxmlformats.org/officeDocument/2006/relationships/hyperlink" Target="https://docs.microsoft.com/en-gb/powerapps/user/add-powerbi-dashboards#embed--power-bi-tiles-on-your-personal-dashboar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Dynamics 365 Customer Insights unifies B2C and B2B customer data and provides the insights to enable organizations to deliver personalized customer experiences. Microsoft helps organizations realize the full potential of their customer data quickly with the only self-service solution that enriches customer data and lets organizations maintain full control over the customer data for data security, governance, and compliance.   </a:t>
            </a:r>
          </a:p>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395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Microsoft’s prepackaged, business-managed solution makes customer insights a reality for organizations of all sizes. The solution automates the orchestration of customer data and ultimately empowers employees to connect and engage with customers in the moment. Organizations can obtain a truly complete view of each customer across channels – from campaign responses, website visits, in-store visits and purchases, online purchases, loyalty redemptions, customer service encounters, or social interactions. The solution enables administrators to bring in customer data from various sources with ease, whether the data resides in transactional or behavior or internal or external data sources. Additionally, the solution standardizes the data and applies built-in AI to automatically match and merge the customer records into one comprehensive customer profile. In addition, organizations can create richer profiles with brand affinity and interests from Microsoft Graph which provides aggregated proprietary predictive signals. With accessible, persistent, and up-to-date customer data, the entire organization has a single source of truth on top of which analytics, AI, and ML can be applied to derive insights and KPIs that power personalized experiences and optimize business processes across all channels of engagement.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94F05-9B80-47A2-8DE1-8B8D9CE862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666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anose="020B0502040204020203" pitchFamily="34" charset="0"/>
                <a:ea typeface="+mn-ea"/>
                <a:cs typeface="Segoe UI Light" panose="020B0502040204020203" pitchFamily="34" charset="0"/>
              </a:rPr>
              <a:t>With Customers Insights, organizations gain deeper insights about customers which drive personalized business processes and experiences across marketing, sales, and service. Here are some examples of the scenarios that customer insights can enable: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Marketing scenarios: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Lead gen – increase conversion by focusing on your best prospects; enrich customer data with external data such as brand affinity or preferences to better predict which prospects are most likely to convert</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Campaigns/segmentation – create more accurate and micro-targeted segments to better reach prospects and customers; send segments to executional tools for email campaigns, mobile messaging, etc.; use a combination of events, location, user profile attributes, and historical data from Customer Insights to deliver personalized information, content, and offers</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Website/content personalization –  surface personalized and relevant content to develop an authentic and emotional connection with customers</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Sales scenarios: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Product recommendations – provide customers with sophisticated recommendations for complementary products or services instead of just the things the customer has already browsed or bought</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Next best action – surface the next best action for salespeople so they can engage with confidence</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Service use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Proactive, omni-channel support – democratize data and empower front-line employees to make decisions, e.g. having a 360-degree view of the customer enables the agent to make calculated exceptions for high-value customers; by utilizing rich and robust customer profiles generated by Customer Insights, call center agents can deliver not only personalized, but also consistent, interactions which leave customers with a sense of being valued and understood</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Cross-sell/upsell – recommend products and services that are a better fit for customers </a:t>
            </a:r>
            <a:endParaRPr lang="en-US" sz="9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2922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13</a:t>
            </a:fld>
            <a:endParaRPr lang="en-GB"/>
          </a:p>
        </p:txBody>
      </p:sp>
    </p:spTree>
    <p:extLst>
      <p:ext uri="{BB962C8B-B14F-4D97-AF65-F5344CB8AC3E}">
        <p14:creationId xmlns:p14="http://schemas.microsoft.com/office/powerpoint/2010/main" val="3744756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14</a:t>
            </a:fld>
            <a:endParaRPr lang="en-GB"/>
          </a:p>
        </p:txBody>
      </p:sp>
    </p:spTree>
    <p:extLst>
      <p:ext uri="{BB962C8B-B14F-4D97-AF65-F5344CB8AC3E}">
        <p14:creationId xmlns:p14="http://schemas.microsoft.com/office/powerpoint/2010/main" val="3824419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15</a:t>
            </a:fld>
            <a:endParaRPr lang="en-GB"/>
          </a:p>
        </p:txBody>
      </p:sp>
    </p:spTree>
    <p:extLst>
      <p:ext uri="{BB962C8B-B14F-4D97-AF65-F5344CB8AC3E}">
        <p14:creationId xmlns:p14="http://schemas.microsoft.com/office/powerpoint/2010/main" val="653141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16</a:t>
            </a:fld>
            <a:endParaRPr lang="en-GB"/>
          </a:p>
        </p:txBody>
      </p:sp>
    </p:spTree>
    <p:extLst>
      <p:ext uri="{BB962C8B-B14F-4D97-AF65-F5344CB8AC3E}">
        <p14:creationId xmlns:p14="http://schemas.microsoft.com/office/powerpoint/2010/main" val="4294406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17</a:t>
            </a:fld>
            <a:endParaRPr lang="en-GB"/>
          </a:p>
        </p:txBody>
      </p:sp>
    </p:spTree>
    <p:extLst>
      <p:ext uri="{BB962C8B-B14F-4D97-AF65-F5344CB8AC3E}">
        <p14:creationId xmlns:p14="http://schemas.microsoft.com/office/powerpoint/2010/main" val="1761429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18</a:t>
            </a:fld>
            <a:endParaRPr lang="en-GB"/>
          </a:p>
        </p:txBody>
      </p:sp>
    </p:spTree>
    <p:extLst>
      <p:ext uri="{BB962C8B-B14F-4D97-AF65-F5344CB8AC3E}">
        <p14:creationId xmlns:p14="http://schemas.microsoft.com/office/powerpoint/2010/main" val="1821728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19</a:t>
            </a:fld>
            <a:endParaRPr lang="en-GB"/>
          </a:p>
        </p:txBody>
      </p:sp>
    </p:spTree>
    <p:extLst>
      <p:ext uri="{BB962C8B-B14F-4D97-AF65-F5344CB8AC3E}">
        <p14:creationId xmlns:p14="http://schemas.microsoft.com/office/powerpoint/2010/main" val="414030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20</a:t>
            </a:fld>
            <a:endParaRPr lang="en-GB"/>
          </a:p>
        </p:txBody>
      </p:sp>
    </p:spTree>
    <p:extLst>
      <p:ext uri="{BB962C8B-B14F-4D97-AF65-F5344CB8AC3E}">
        <p14:creationId xmlns:p14="http://schemas.microsoft.com/office/powerpoint/2010/main" val="3888775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a:solidFill>
                  <a:prstClr val="black"/>
                </a:solidFill>
                <a:latin typeface="Calibri" panose="020F0502020204030204"/>
              </a:rPr>
              <a:t>Microsoft Inspire</a:t>
            </a: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D18B56EA-E28F-4F92-9F16-7A6F2501B303}" type="datetime8">
              <a:rPr lang="en-US">
                <a:solidFill>
                  <a:prstClr val="black"/>
                </a:solidFill>
                <a:latin typeface="Calibri" panose="020F0502020204030204"/>
              </a:rPr>
              <a:pPr defTabSz="931774">
                <a:defRPr/>
              </a:pPr>
              <a:t>3/22/2021 12:06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Calibri" panose="020F0502020204030204"/>
              </a:rPr>
              <a:pPr defTabSz="931774">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1140679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0794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6695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endParaRPr lang="en-US" i="1" dirty="0"/>
          </a:p>
        </p:txBody>
      </p:sp>
      <p:sp>
        <p:nvSpPr>
          <p:cNvPr id="4" name="Header Placeholder 3"/>
          <p:cNvSpPr>
            <a:spLocks noGrp="1"/>
          </p:cNvSpPr>
          <p:nvPr>
            <p:ph type="hdr" sz="quarter" idx="10"/>
          </p:nvPr>
        </p:nvSpPr>
        <p:spPr/>
        <p:txBody>
          <a:bodyPr lIns="92134" tIns="46067" rIns="92134" bIns="46067"/>
          <a:lstStyle/>
          <a:p>
            <a:pPr defTabSz="939819">
              <a:defRPr/>
            </a:pPr>
            <a:r>
              <a:rPr lang="en-US">
                <a:solidFill>
                  <a:prstClr val="black"/>
                </a:solidFill>
                <a:latin typeface="Segoe UI" pitchFamily="34" charset="0"/>
              </a:rPr>
              <a:t>MGX FY17</a:t>
            </a:r>
          </a:p>
        </p:txBody>
      </p:sp>
      <p:sp>
        <p:nvSpPr>
          <p:cNvPr id="5" name="Footer Placeholder 4"/>
          <p:cNvSpPr>
            <a:spLocks noGrp="1"/>
          </p:cNvSpPr>
          <p:nvPr>
            <p:ph type="ftr" sz="quarter" idx="11"/>
          </p:nvPr>
        </p:nvSpPr>
        <p:spPr/>
        <p:txBody>
          <a:bodyPr lIns="92134" tIns="46067" rIns="92134" bIns="46067"/>
          <a:lstStyle/>
          <a:p>
            <a:pPr marL="575836" defTabSz="904653">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lIns="92134" tIns="46067" rIns="92134" bIns="46067"/>
          <a:lstStyle/>
          <a:p>
            <a:pPr defTabSz="939819">
              <a:defRPr/>
            </a:pPr>
            <a:fld id="{38EEC551-8CDA-4EB6-89BB-2A86C9F091C8}" type="datetime8">
              <a:rPr lang="en-US">
                <a:solidFill>
                  <a:prstClr val="black"/>
                </a:solidFill>
                <a:latin typeface="Segoe UI" pitchFamily="34" charset="0"/>
              </a:rPr>
              <a:pPr defTabSz="939819">
                <a:defRPr/>
              </a:pPr>
              <a:t>3/22/2021 12:06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lIns="92134" tIns="46067" rIns="92134" bIns="46067"/>
          <a:lstStyle/>
          <a:p>
            <a:pPr defTabSz="939819">
              <a:defRPr/>
            </a:pPr>
            <a:fld id="{B4008EB6-D09E-4580-8CD6-DDB14511944F}" type="slidenum">
              <a:rPr lang="en-US">
                <a:solidFill>
                  <a:prstClr val="black"/>
                </a:solidFill>
                <a:latin typeface="Segoe UI" pitchFamily="34" charset="0"/>
              </a:rPr>
              <a:pPr defTabSz="939819">
                <a:defRPr/>
              </a:pPr>
              <a:t>24</a:t>
            </a:fld>
            <a:endParaRPr lang="en-US">
              <a:solidFill>
                <a:prstClr val="black"/>
              </a:solidFill>
              <a:latin typeface="Segoe UI" pitchFamily="34" charset="0"/>
            </a:endParaRPr>
          </a:p>
        </p:txBody>
      </p:sp>
    </p:spTree>
    <p:extLst>
      <p:ext uri="{BB962C8B-B14F-4D97-AF65-F5344CB8AC3E}">
        <p14:creationId xmlns:p14="http://schemas.microsoft.com/office/powerpoint/2010/main" val="164014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25</a:t>
            </a:fld>
            <a:endParaRPr lang="en-US"/>
          </a:p>
        </p:txBody>
      </p:sp>
    </p:spTree>
    <p:extLst>
      <p:ext uri="{BB962C8B-B14F-4D97-AF65-F5344CB8AC3E}">
        <p14:creationId xmlns:p14="http://schemas.microsoft.com/office/powerpoint/2010/main" val="2986199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26</a:t>
            </a:fld>
            <a:endParaRPr lang="en-US"/>
          </a:p>
        </p:txBody>
      </p:sp>
    </p:spTree>
    <p:extLst>
      <p:ext uri="{BB962C8B-B14F-4D97-AF65-F5344CB8AC3E}">
        <p14:creationId xmlns:p14="http://schemas.microsoft.com/office/powerpoint/2010/main" val="984820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308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To compete in today’s market, B2C and B2B organizations need to build meaningful relationships with their customers on a personal level. The ability to effectively personalize at scale requires a complete, unified view of customers. Unified customer data incorporates transactional data like online/offline purchases and behavioral data like social media activities, website interactions, offer engagement, and help desk interactions. When brought together, the data becomes an asset from which insights are derived. With Customer Insights, organizations can finally deliver personalized experiences through 1:1 interactions, relevant offers, or product recommendations, all at the right time and right place/device. Let’s look at each of these pillars in more detail.</a:t>
            </a:r>
          </a:p>
          <a:p>
            <a:endParaRPr lang="en-US" sz="900" b="0" i="0" u="none" strike="noStrike" kern="1200" dirty="0">
              <a:solidFill>
                <a:schemeClr val="tx1"/>
              </a:solidFill>
              <a:effectLst/>
              <a:latin typeface="Segoe UI Light"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849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panose="020B0502040204020203" pitchFamily="34" charset="0"/>
                <a:cs typeface="Segoe UI Light" panose="020B0502040204020203" pitchFamily="34" charset="0"/>
              </a:rPr>
              <a:t>It all starts with data. To get a holistic view of customers, organizations need to:</a:t>
            </a:r>
          </a:p>
          <a:p>
            <a:endParaRPr lang="en-US" sz="9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Connect your data with ease, whether it’s data for contacts or accounts - Bring in all your transactional, observational, and behavioral data from popular data sources by leveraging prebuilt connectors.</a:t>
            </a:r>
          </a:p>
          <a:p>
            <a:pPr marL="171450" indent="-171450">
              <a:buFont typeface="Arial" panose="020B0604020202020204" pitchFamily="34" charset="0"/>
              <a:buChar char="•"/>
            </a:pPr>
            <a:endParaRPr lang="en-US" sz="9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Transform customer data intelligently – Unify data by intelligently resolving customer identifies with AI/ML-driven recommendations.  </a:t>
            </a:r>
          </a:p>
          <a:p>
            <a:pPr marL="171450" indent="-171450">
              <a:buFont typeface="Arial" panose="020B0604020202020204" pitchFamily="34" charset="0"/>
              <a:buChar char="•"/>
            </a:pPr>
            <a:endParaRPr lang="en-US" sz="9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900" dirty="0">
                <a:latin typeface="Segoe UI Light" panose="020B0502040204020203" pitchFamily="34" charset="0"/>
                <a:cs typeface="Segoe UI Light" panose="020B0502040204020203" pitchFamily="34" charset="0"/>
              </a:rPr>
              <a:t>Enrich data – Build richer customer profiles by incorporating audience intelligence contained within the Microsoft Graph.</a:t>
            </a:r>
          </a:p>
          <a:p>
            <a:endParaRPr lang="en-US" dirty="0"/>
          </a:p>
          <a:p>
            <a:r>
              <a:rPr lang="en-US" dirty="0"/>
              <a:t>    </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987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anose="020B0502040204020203" pitchFamily="34" charset="0"/>
                <a:ea typeface="+mn-ea"/>
                <a:cs typeface="Segoe UI Light" panose="020B0502040204020203" pitchFamily="34" charset="0"/>
              </a:rPr>
              <a:t>Unlock insights and take action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Predict customer intent – Leverage quick-start machine learning templates to predict churn or next best action.</a:t>
            </a:r>
          </a:p>
          <a:p>
            <a:pPr marL="0" indent="0">
              <a:buFont typeface="Arial" panose="020B0604020202020204" pitchFamily="34" charset="0"/>
              <a:buNone/>
            </a:pP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Spot trends and patterns – Gain customer insights with configurable metrics and KPIs. </a:t>
            </a:r>
          </a:p>
          <a:p>
            <a:pPr marL="0" indent="0">
              <a:buFont typeface="Arial" panose="020B0604020202020204" pitchFamily="34" charset="0"/>
              <a:buNone/>
            </a:pPr>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Create richer customer segments – Easily discover and create new audience segments to deliver targeted messages and content. Find recommended segments based on AI.</a:t>
            </a:r>
          </a:p>
          <a:p>
            <a:pPr marL="0" indent="0">
              <a:buFont typeface="Arial" panose="020B0604020202020204" pitchFamily="34" charset="0"/>
              <a:buNone/>
            </a:pPr>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Drive personalized experiences across channels – Empower marketing, sales, and service professionals with contextual customer insights and tailored customer profile cards infused into the business applications they already use every day.  </a:t>
            </a:r>
          </a:p>
          <a:p>
            <a:pPr marL="0" indent="0">
              <a:buFont typeface="Arial" panose="020B0604020202020204" pitchFamily="34" charset="0"/>
              <a:buNone/>
            </a:pP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Automate customer-centric experiences and processes – Trigger workflows in response to customer actions and signals in real-time using Microsoft Flow.</a:t>
            </a:r>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656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anose="020B0502040204020203" pitchFamily="34" charset="0"/>
                <a:ea typeface="+mn-ea"/>
                <a:cs typeface="Segoe UI Light" panose="020B0502040204020203" pitchFamily="34" charset="0"/>
              </a:rPr>
              <a:t>Adapt and extend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Gain deeper insights – Seamlessly connect customer data with Power BI to customize dashboards and reports that enable informed decision-making.</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Connect to custom apps - Quickly build custom apps with embedded customer insights using a powerful, click-and-point approach from PowerApps.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Innovate and evolve – </a:t>
            </a:r>
            <a:r>
              <a:rPr lang="en-US" sz="900" dirty="0"/>
              <a:t>Organizations can get up and running fast with a prebuilt CDP solution, yet the solution is flexible and fully extensible </a:t>
            </a:r>
            <a:r>
              <a:rPr lang="en-US" sz="900" kern="1200" dirty="0">
                <a:solidFill>
                  <a:schemeClr val="tx1"/>
                </a:solidFill>
                <a:effectLst/>
                <a:latin typeface="Segoe UI Light" panose="020B0502040204020203" pitchFamily="34" charset="0"/>
                <a:ea typeface="+mn-ea"/>
                <a:cs typeface="Segoe UI Light" panose="020B0502040204020203" pitchFamily="34" charset="0"/>
              </a:rPr>
              <a:t>using familiar and powerful services and tools in the Azure platform. </a:t>
            </a:r>
            <a:r>
              <a:rPr lang="en-US" sz="900" dirty="0"/>
              <a:t>If there’s a need to customize ML to address specific business needs, organizations have the ability to fully extend and customize ML using Azure Machine Learning.</a:t>
            </a:r>
          </a:p>
          <a:p>
            <a:pPr marL="171450" lvl="0" indent="-171450">
              <a:buFont typeface="Arial" panose="020B0604020202020204" pitchFamily="34" charset="0"/>
              <a:buChar char="•"/>
            </a:pP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494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Rely on a productive and trusted platform. </a:t>
            </a:r>
            <a:r>
              <a:rPr lang="en-US" sz="900" b="0" i="0" u="none" strike="noStrike" kern="1200" dirty="0">
                <a:solidFill>
                  <a:schemeClr val="tx1"/>
                </a:solidFill>
                <a:effectLst/>
                <a:latin typeface="Segoe UI Light" pitchFamily="34" charset="0"/>
                <a:ea typeface="+mn-ea"/>
                <a:cs typeface="+mn-cs"/>
              </a:rPr>
              <a:t>Leaders need to eliminate anything that jeopardizes trust. They make digital trust sustainable by establishing a rigorous process and governance structure. Most important, they manage digital trust as the critical growth enabler it is.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anose="020B0502040204020203" pitchFamily="34" charset="0"/>
                <a:ea typeface="+mn-ea"/>
                <a:cs typeface="Segoe UI Light" panose="020B0502040204020203" pitchFamily="34" charset="0"/>
              </a:rPr>
              <a:t>Get started quickly – Shorten time to value with a ready-to-go, self-service customer data platform solution built on the Azure cloud platform. Flexible deployment options allow you to b</a:t>
            </a:r>
            <a:r>
              <a:rPr lang="en-US" sz="900" spc="0" dirty="0">
                <a:gradFill>
                  <a:gsLst>
                    <a:gs pos="0">
                      <a:srgbClr val="3C3C41"/>
                    </a:gs>
                    <a:gs pos="100000">
                      <a:srgbClr val="3C3C41"/>
                    </a:gs>
                  </a:gsLst>
                  <a:lin ang="5400000" scaled="1"/>
                </a:gradFill>
              </a:rPr>
              <a:t>ring your own Azure data store for data ingestion and storage of unified data.</a:t>
            </a:r>
            <a:endParaRPr lang="en-US" sz="800" spc="0" dirty="0">
              <a:gradFill>
                <a:gsLst>
                  <a:gs pos="0">
                    <a:srgbClr val="3C3C41"/>
                  </a:gs>
                  <a:gs pos="100000">
                    <a:srgbClr val="3C3C41"/>
                  </a:gs>
                </a:gsLst>
                <a:lin ang="5400000" scaled="1"/>
              </a:gradFill>
            </a:endParaRPr>
          </a:p>
          <a:p>
            <a:pPr marL="0" indent="0">
              <a:buFont typeface="Arial" panose="020B0604020202020204" pitchFamily="34" charset="0"/>
              <a:buNone/>
            </a:pP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Maintain control of your data – Help your business support data privacy and GDPR compliance with enterprise ready security and built-in governance tools while retaining full access to your customer data. </a:t>
            </a:r>
          </a:p>
          <a:p>
            <a:pPr marL="0" indent="0">
              <a:buFont typeface="Arial" panose="020B0604020202020204" pitchFamily="34" charset="0"/>
              <a:buNone/>
            </a:pPr>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lvl="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Invest with confidence - Put your trust in Microsoft’s expertise and experience in world-class AI research, cloud, data and developer platform.</a:t>
            </a:r>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61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35</a:t>
            </a:fld>
            <a:endParaRPr lang="en-US"/>
          </a:p>
        </p:txBody>
      </p:sp>
    </p:spTree>
    <p:extLst>
      <p:ext uri="{BB962C8B-B14F-4D97-AF65-F5344CB8AC3E}">
        <p14:creationId xmlns:p14="http://schemas.microsoft.com/office/powerpoint/2010/main" val="2805786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529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244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09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415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496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75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2982C367-C42D-41E8-A6C6-3F8AE995AE36}" type="slidenum">
              <a:rPr lang="en-US" smtClean="0"/>
              <a:t>42</a:t>
            </a:fld>
            <a:endParaRPr lang="en-US"/>
          </a:p>
        </p:txBody>
      </p:sp>
    </p:spTree>
    <p:extLst>
      <p:ext uri="{BB962C8B-B14F-4D97-AF65-F5344CB8AC3E}">
        <p14:creationId xmlns:p14="http://schemas.microsoft.com/office/powerpoint/2010/main" val="612294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054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39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810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https://docs.microsoft.com/en-gb/powerapps/user/add-powerbi-dashboards</a:t>
            </a:r>
            <a:endParaRPr lang="en-GB" dirty="0"/>
          </a:p>
          <a:p>
            <a:r>
              <a:rPr lang="en-GB" dirty="0">
                <a:hlinkClick r:id="rId4"/>
              </a:rPr>
              <a:t>https://docs.microsoft.com/en-gb/powerapps/user/add-powerbi-dashboards#embed--power-bi-tiles-on-your-personal-dashboard</a:t>
            </a:r>
            <a:endParaRPr lang="en-GB" dirty="0">
              <a:hlinkClick r:id="rId5"/>
            </a:endParaRPr>
          </a:p>
          <a:p>
            <a:endParaRPr lang="en-GB" dirty="0">
              <a:hlinkClick r:id="rId5"/>
            </a:endParaRPr>
          </a:p>
          <a:p>
            <a:endParaRPr lang="en-GB" dirty="0">
              <a:hlinkClick r:id="rId5"/>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With connected data and applied intelligence at the core, Dynamics 365 and Power Platform form the basis of the most comprehensive set of connected, intelligent business applications in the world today </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From sales, to finance, to talent management and more, customers need a deep understanding of their business in order to succeed – not just in one department, but across everything </a:t>
            </a:r>
          </a:p>
          <a:p>
            <a:pPr lvl="0"/>
            <a:r>
              <a:rPr lang="en-US" sz="1200" kern="1200" dirty="0">
                <a:solidFill>
                  <a:schemeClr val="tx1"/>
                </a:solidFill>
                <a:effectLst/>
                <a:latin typeface="+mn-lt"/>
                <a:ea typeface="+mn-ea"/>
                <a:cs typeface="+mn-cs"/>
              </a:rPr>
              <a:t>With Dynamics 365, we have the unique ability to bring together data from virtually any source, whether it’s a Microsoft system or not and bring it into this connected digital feedback loop </a:t>
            </a:r>
          </a:p>
          <a:p>
            <a:r>
              <a:rPr lang="en-US" sz="1200" dirty="0"/>
              <a:t>Built on hyperscale cloud platform with Azure, with inherent intelligence at app layer</a:t>
            </a:r>
          </a:p>
          <a:p>
            <a:r>
              <a:rPr lang="en-US" sz="1200" dirty="0"/>
              <a:t>Allowing everyone to analyze, act, automate with Power Platform </a:t>
            </a:r>
            <a:endParaRPr lang="en-US" sz="1200" kern="1200" dirty="0">
              <a:solidFill>
                <a:schemeClr val="tx1"/>
              </a:solidFill>
              <a:effectLst/>
              <a:latin typeface="+mn-lt"/>
              <a:ea typeface="+mn-ea"/>
              <a:cs typeface="+mn-cs"/>
            </a:endParaRPr>
          </a:p>
          <a:p>
            <a:r>
              <a:rPr lang="en-US" sz="1200" b="1" dirty="0"/>
              <a:t>T: To do this, we need a multifaceted set of solutions</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1FB8394-8262-9F42-A45C-92734C912C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04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anose="020B0502040204020203" pitchFamily="34" charset="0"/>
                <a:ea typeface="+mn-ea"/>
                <a:cs typeface="Segoe UI Light" panose="020B0502040204020203" pitchFamily="34" charset="0"/>
              </a:rPr>
              <a:t>Expectations</a:t>
            </a: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Let’s start by looking at customer expectations today.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91% of buyers are more likely to shop with brands who recognize, remember, and provide relevant offers and recommendations</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81% of buyers want brands to get to know them and understand when to approach them and when not to</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The expectations are high and increasing. Power, as we know, has officially shifted to the customer, who expects seamless customer experiences across all platforms and devices.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Customers believe that they have a relationship with companies. They believe they should be recognized by the company, and the experience should be mutually beneficial, and therefore designed with them in mind — similar to most relationships: If the company collects my personal data, then they should at least use all that data to understand me before they interact with 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94F05-9B80-47A2-8DE1-8B8D9CE862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24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anose="020B0502040204020203" pitchFamily="34" charset="0"/>
                <a:ea typeface="+mn-ea"/>
                <a:cs typeface="Segoe UI Light" panose="020B0502040204020203" pitchFamily="34" charset="0"/>
              </a:rPr>
              <a:t>Reality</a:t>
            </a: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But today’s experiences are falling short of customer expectations.</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65% of customers are frustrated by inconsistent experiences across channels</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74% of customers are frustrated by the irrelevant content they are exposed to on websites. Up to 40% of them will go so far as to leaving</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61% of customers stopped doing business with at least one company last year because of poor customer experience</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Customers will not tolerate companies that have amnesia when it comes to remembering them and their preferences. We are living in a market where customers are increasingly free agents and where adoption and abandonment occur at the blink of an eye. It is imperative for companies to recognize their customers and to deliver a personalized experience that demonstrates they understand and value their customers. Today’s customers do not buy just products or services. More and more, their purchase decisions revolve around the experience. This heightened expectation gives rise to new challenges for organizations.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94F05-9B80-47A2-8DE1-8B8D9CE862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26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anose="020B0502040204020203" pitchFamily="34" charset="0"/>
                <a:ea typeface="+mn-ea"/>
                <a:cs typeface="Segoe UI Light" panose="020B0502040204020203" pitchFamily="34" charset="0"/>
              </a:rPr>
              <a:t>Closing the gap</a:t>
            </a:r>
          </a:p>
          <a:p>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r>
              <a:rPr lang="en-US" sz="900" kern="1200" dirty="0">
                <a:solidFill>
                  <a:schemeClr val="tx1"/>
                </a:solidFill>
                <a:effectLst/>
                <a:latin typeface="Segoe UI Light" panose="020B0502040204020203" pitchFamily="34" charset="0"/>
                <a:ea typeface="+mn-ea"/>
                <a:cs typeface="Segoe UI Light" panose="020B0502040204020203" pitchFamily="34" charset="0"/>
              </a:rPr>
              <a:t>Companies that create exceptional customer experiences can set themselves apart. This is where data comes in. Now more than ever, customer data holds the key to providing a superior customer experience. Organizations that harness customer data for insights achieve:</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Revenue gains of 5-10%</a:t>
            </a:r>
          </a:p>
          <a:p>
            <a:pPr marL="171450" indent="-171450">
              <a:buFont typeface="Arial" panose="020B0604020202020204" pitchFamily="34" charset="0"/>
              <a:buChar char="•"/>
            </a:pPr>
            <a:r>
              <a:rPr lang="en-US" sz="900" kern="1200" dirty="0">
                <a:solidFill>
                  <a:schemeClr val="tx1"/>
                </a:solidFill>
                <a:effectLst/>
                <a:latin typeface="Segoe UI Light" panose="020B0502040204020203" pitchFamily="34" charset="0"/>
                <a:ea typeface="+mn-ea"/>
                <a:cs typeface="Segoe UI Light" panose="020B0502040204020203" pitchFamily="34" charset="0"/>
              </a:rPr>
              <a:t>Reduce costs by 15-25 % within two or three years </a:t>
            </a:r>
          </a:p>
          <a:p>
            <a:r>
              <a:rPr lang="en-US" sz="900" b="1" kern="1200" dirty="0">
                <a:solidFill>
                  <a:schemeClr val="tx1"/>
                </a:solidFill>
                <a:effectLst/>
                <a:latin typeface="Segoe UI Light" panose="020B0502040204020203" pitchFamily="34" charset="0"/>
                <a:ea typeface="+mn-ea"/>
                <a:cs typeface="Segoe UI Light" panose="020B0502040204020203" pitchFamily="34" charset="0"/>
              </a:rPr>
              <a:t> </a:t>
            </a:r>
            <a:endParaRPr lang="en-US" sz="900" kern="1200" dirty="0">
              <a:solidFill>
                <a:schemeClr val="tx1"/>
              </a:solidFill>
              <a:effectLst/>
              <a:latin typeface="Segoe UI Light" panose="020B0502040204020203" pitchFamily="34" charset="0"/>
              <a:ea typeface="+mn-ea"/>
              <a:cs typeface="Segoe UI Light" panose="020B0502040204020203" pitchFamily="34" charset="0"/>
            </a:endParaRPr>
          </a:p>
          <a:p>
            <a:r>
              <a:rPr lang="en-US" sz="900" kern="1200" dirty="0">
                <a:solidFill>
                  <a:schemeClr val="tx1"/>
                </a:solidFill>
                <a:effectLst/>
                <a:latin typeface="Segoe UI Light" panose="020B0502040204020203" pitchFamily="34" charset="0"/>
                <a:ea typeface="+mn-ea"/>
                <a:cs typeface="Segoe UI Light" panose="020B0502040204020203" pitchFamily="34" charset="0"/>
              </a:rPr>
              <a:t>In the new digital economy, customer data reigns as the competitive differentiator of market success. Yet while data is key, many organizations are still mired in outdated methods, processes, and technology. Companies that are not adapting are finding their revenue and growth precipitously eroding as data-savvy competitors offer more personalized experiences that customers expect.</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While business leaders recognize that they must move fast to become customer-data-driven enterprises, they’re nowhere close to the finish line. The good news is that much of the data is already being collected by organizations today. The bad news is that this data is typically maintained in separate systems, across organizational silos, and often cannot be surfaced at the time it’s needed to contribute to, or enhance, the customer experience.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 </a:t>
            </a:r>
          </a:p>
          <a:p>
            <a:r>
              <a:rPr lang="en-US" sz="900" kern="1200" dirty="0">
                <a:solidFill>
                  <a:schemeClr val="tx1"/>
                </a:solidFill>
                <a:effectLst/>
                <a:latin typeface="Segoe UI Light" panose="020B0502040204020203" pitchFamily="34" charset="0"/>
                <a:ea typeface="+mn-ea"/>
                <a:cs typeface="Segoe UI Light" panose="020B0502040204020203" pitchFamily="34" charset="0"/>
              </a:rPr>
              <a:t>With Microsoft, it’s now possible for companies to unify customer data across all sources, gain a 360-degree view of customers, and unlock insights that power personalized, memorable experiences across channels.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94F05-9B80-47A2-8DE1-8B8D9CE862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6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1.png"/><Relationship Id="rId4" Type="http://schemas.openxmlformats.org/officeDocument/2006/relationships/image" Target="../media/image40.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44.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 Id="rId4" Type="http://schemas.openxmlformats.org/officeDocument/2006/relationships/image" Target="../media/image47.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7.xml"/><Relationship Id="rId4" Type="http://schemas.openxmlformats.org/officeDocument/2006/relationships/image" Target="../media/image9.emf"/></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8.xml"/><Relationship Id="rId4" Type="http://schemas.openxmlformats.org/officeDocument/2006/relationships/image" Target="../media/image62.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8.xml"/><Relationship Id="rId4" Type="http://schemas.openxmlformats.org/officeDocument/2006/relationships/image" Target="../media/image67.jpe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png"/><Relationship Id="rId1" Type="http://schemas.openxmlformats.org/officeDocument/2006/relationships/slideMaster" Target="../slideMasters/slideMaster5.xml"/><Relationship Id="rId5" Type="http://schemas.openxmlformats.org/officeDocument/2006/relationships/image" Target="../media/image30.png"/><Relationship Id="rId4"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3/22/2021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04965035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3/22/2021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Tree>
    <p:extLst>
      <p:ext uri="{BB962C8B-B14F-4D97-AF65-F5344CB8AC3E}">
        <p14:creationId xmlns:p14="http://schemas.microsoft.com/office/powerpoint/2010/main" val="306863298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73886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dirty="0"/>
              <a:t>Title</a:t>
            </a:r>
          </a:p>
        </p:txBody>
      </p:sp>
    </p:spTree>
    <p:extLst>
      <p:ext uri="{BB962C8B-B14F-4D97-AF65-F5344CB8AC3E}">
        <p14:creationId xmlns:p14="http://schemas.microsoft.com/office/powerpoint/2010/main" val="92672955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43131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3406640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spTree>
    <p:extLst>
      <p:ext uri="{BB962C8B-B14F-4D97-AF65-F5344CB8AC3E}">
        <p14:creationId xmlns:p14="http://schemas.microsoft.com/office/powerpoint/2010/main" val="240806220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593628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8841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09305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343892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9697217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997827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6070495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8896747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0720044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518879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9305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369424780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7703510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19846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398836984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
        <p:nvSpPr>
          <p:cNvPr id="6" name="TextBox 5">
            <a:extLst>
              <a:ext uri="{FF2B5EF4-FFF2-40B4-BE49-F238E27FC236}">
                <a16:creationId xmlns:a16="http://schemas.microsoft.com/office/drawing/2014/main" id="{23DD4161-F188-3B42-AE17-D117287440D8}"/>
              </a:ext>
            </a:extLst>
          </p:cNvPr>
          <p:cNvSpPr txBox="1"/>
          <p:nvPr userDrawn="1"/>
        </p:nvSpPr>
        <p:spPr>
          <a:xfrm>
            <a:off x="254288" y="251011"/>
            <a:ext cx="4532865" cy="489365"/>
          </a:xfrm>
          <a:prstGeom prst="rect">
            <a:avLst/>
          </a:prstGeom>
          <a:noFill/>
        </p:spPr>
        <p:txBody>
          <a:bodyPr wrap="square" lIns="182880" tIns="146304" rIns="182880" bIns="146304" rtlCol="0">
            <a:spAutoFit/>
          </a:bodyPr>
          <a:lstStyle/>
          <a:p>
            <a:pPr>
              <a:lnSpc>
                <a:spcPct val="90000"/>
              </a:lnSpc>
              <a:spcAft>
                <a:spcPts val="600"/>
              </a:spcAft>
            </a:pPr>
            <a:r>
              <a:rPr lang="en-US" sz="1400" b="0" spc="0">
                <a:solidFill>
                  <a:schemeClr val="tx1"/>
                </a:solidFill>
                <a:latin typeface="+mj-lt"/>
              </a:rPr>
              <a:t>PROACTIVE</a:t>
            </a:r>
            <a:r>
              <a:rPr lang="en-US" sz="1400" b="0" spc="0">
                <a:solidFill>
                  <a:schemeClr val="tx1"/>
                </a:solidFill>
                <a:latin typeface="+mj-lt"/>
                <a:cs typeface="Segoe UI Semibold"/>
              </a:rPr>
              <a:t> C</a:t>
            </a:r>
            <a:r>
              <a:rPr lang="en-US" sz="1400" b="0" spc="0">
                <a:solidFill>
                  <a:schemeClr val="tx1"/>
                </a:solidFill>
                <a:latin typeface="+mj-lt"/>
              </a:rPr>
              <a:t>USTOMER SERVICE </a:t>
            </a:r>
          </a:p>
        </p:txBody>
      </p:sp>
    </p:spTree>
    <p:extLst>
      <p:ext uri="{BB962C8B-B14F-4D97-AF65-F5344CB8AC3E}">
        <p14:creationId xmlns:p14="http://schemas.microsoft.com/office/powerpoint/2010/main" val="220819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672217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326744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1184187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251164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00185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57534237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2432319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690810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1489059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416450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50557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3883591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97707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14920437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05880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9351584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68434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295479642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88370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156773201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76347898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734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714119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724776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16"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28599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3/22/2021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22/03/2021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5.emf"/><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image" Target="../media/image7.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7.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4.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7.emf"/><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image" Target="../media/image38.emf"/><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6.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image" Target="../media/image7.emf"/><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theme" Target="../theme/theme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slideLayout" Target="../slideLayouts/slideLayout226.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42" Type="http://schemas.openxmlformats.org/officeDocument/2006/relationships/slideLayout" Target="../slideLayouts/slideLayout229.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slideLayout" Target="../slideLayouts/slideLayout225.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41" Type="http://schemas.openxmlformats.org/officeDocument/2006/relationships/slideLayout" Target="../slideLayouts/slideLayout228.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slideLayout" Target="../slideLayouts/slideLayout224.xml"/><Relationship Id="rId40" Type="http://schemas.openxmlformats.org/officeDocument/2006/relationships/slideLayout" Target="../slideLayouts/slideLayout227.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4" Type="http://schemas.openxmlformats.org/officeDocument/2006/relationships/image" Target="../media/image55.png"/><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 Id="rId43"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22/03/2021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923" r:id="rId15"/>
    <p:sldLayoutId id="2147483925" r:id="rId16"/>
    <p:sldLayoutId id="2147483926" r:id="rId17"/>
    <p:sldLayoutId id="2147483927" r:id="rId18"/>
    <p:sldLayoutId id="2147483928" r:id="rId19"/>
    <p:sldLayoutId id="214748392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4"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353369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 id="2147483920" r:id="rId41"/>
    <p:sldLayoutId id="2147483921" r:id="rId42"/>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svg"/></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microsoft.com/office/2007/relationships/hdphoto" Target="../media/hdphoto3.wdp"/><Relationship Id="rId5" Type="http://schemas.openxmlformats.org/officeDocument/2006/relationships/image" Target="../media/image8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hyperlink" Target="http://www.flickr.com/photos/10413717@N08/6507517943" TargetMode="External"/><Relationship Id="rId5" Type="http://schemas.openxmlformats.org/officeDocument/2006/relationships/image" Target="../media/image89.jpeg"/><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92.png"/><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95.png"/><Relationship Id="rId4" Type="http://schemas.openxmlformats.org/officeDocument/2006/relationships/image" Target="../media/image94.png"/></Relationships>
</file>

<file path=ppt/slides/_rels/slide1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7.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png"/><Relationship Id="rId7" Type="http://schemas.openxmlformats.org/officeDocument/2006/relationships/image" Target="../media/image106.jpe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8.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1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126.png"/><Relationship Id="rId5" Type="http://schemas.openxmlformats.org/officeDocument/2006/relationships/image" Target="../media/image125.jpeg"/><Relationship Id="rId4" Type="http://schemas.openxmlformats.org/officeDocument/2006/relationships/image" Target="../media/image124.png"/><Relationship Id="rId9" Type="http://schemas.openxmlformats.org/officeDocument/2006/relationships/image" Target="../media/image129.png"/></Relationships>
</file>

<file path=ppt/slides/_rels/slide2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127.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5.png"/></Relationships>
</file>

<file path=ppt/slides/_rels/slide23.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6.png"/><Relationship Id="rId7" Type="http://schemas.openxmlformats.org/officeDocument/2006/relationships/image" Target="../media/image139.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microsoft.com/office/2007/relationships/hdphoto" Target="../media/hdphoto5.wdp"/><Relationship Id="rId11" Type="http://schemas.openxmlformats.org/officeDocument/2006/relationships/image" Target="../media/image142.png"/><Relationship Id="rId5" Type="http://schemas.openxmlformats.org/officeDocument/2006/relationships/image" Target="../media/image138.png"/><Relationship Id="rId10" Type="http://schemas.openxmlformats.org/officeDocument/2006/relationships/image" Target="../media/image141.jpeg"/><Relationship Id="rId4" Type="http://schemas.openxmlformats.org/officeDocument/2006/relationships/image" Target="../media/image137.png"/><Relationship Id="rId9" Type="http://schemas.openxmlformats.org/officeDocument/2006/relationships/image" Target="../media/image129.png"/></Relationships>
</file>

<file path=ppt/slides/_rels/slide2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29.png"/><Relationship Id="rId5" Type="http://schemas.openxmlformats.org/officeDocument/2006/relationships/image" Target="../media/image145.png"/><Relationship Id="rId4" Type="http://schemas.openxmlformats.org/officeDocument/2006/relationships/image" Target="../media/image144.png"/></Relationships>
</file>

<file path=ppt/slides/_rels/slide2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28.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153.png"/><Relationship Id="rId4" Type="http://schemas.openxmlformats.org/officeDocument/2006/relationships/image" Target="../media/image15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1.xml.rels><?xml version="1.0" encoding="UTF-8" standalone="yes"?>
<Relationships xmlns="http://schemas.openxmlformats.org/package/2006/relationships"><Relationship Id="rId3" Type="http://schemas.openxmlformats.org/officeDocument/2006/relationships/image" Target="../media/image159.jpg"/><Relationship Id="rId7" Type="http://schemas.openxmlformats.org/officeDocument/2006/relationships/image" Target="../media/image163.sv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162.png"/><Relationship Id="rId5" Type="http://schemas.openxmlformats.org/officeDocument/2006/relationships/image" Target="../media/image161.jpeg"/><Relationship Id="rId4" Type="http://schemas.openxmlformats.org/officeDocument/2006/relationships/image" Target="../media/image160.jpg"/></Relationships>
</file>

<file path=ppt/slides/_rels/slide3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166.jpeg"/><Relationship Id="rId4" Type="http://schemas.openxmlformats.org/officeDocument/2006/relationships/image" Target="../media/image165.jpg"/></Relationships>
</file>

<file path=ppt/slides/_rels/slide3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9.xml"/></Relationships>
</file>

<file path=ppt/slides/_rels/slide36.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notesSlide" Target="../notesSlides/notesSlide34.xml"/><Relationship Id="rId1" Type="http://schemas.openxmlformats.org/officeDocument/2006/relationships/slideLayout" Target="../slideLayouts/slideLayout221.xml"/><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5.xml"/><Relationship Id="rId1" Type="http://schemas.openxmlformats.org/officeDocument/2006/relationships/slideLayout" Target="../slideLayouts/slideLayout228.xml"/><Relationship Id="rId4" Type="http://schemas.openxmlformats.org/officeDocument/2006/relationships/image" Target="../media/image172.png"/></Relationships>
</file>

<file path=ppt/slides/_rels/slide3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6.xml"/><Relationship Id="rId1" Type="http://schemas.openxmlformats.org/officeDocument/2006/relationships/slideLayout" Target="../slideLayouts/slideLayout228.xml"/><Relationship Id="rId5" Type="http://schemas.openxmlformats.org/officeDocument/2006/relationships/image" Target="../media/image175.png"/><Relationship Id="rId4" Type="http://schemas.openxmlformats.org/officeDocument/2006/relationships/image" Target="../media/image174.png"/></Relationships>
</file>

<file path=ppt/slides/_rels/slide3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228.xml"/><Relationship Id="rId5" Type="http://schemas.microsoft.com/office/2007/relationships/hdphoto" Target="../media/hdphoto7.wdp"/><Relationship Id="rId4" Type="http://schemas.openxmlformats.org/officeDocument/2006/relationships/image" Target="../media/image17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8.xml"/><Relationship Id="rId1" Type="http://schemas.openxmlformats.org/officeDocument/2006/relationships/slideLayout" Target="../slideLayouts/slideLayout228.xml"/><Relationship Id="rId4" Type="http://schemas.openxmlformats.org/officeDocument/2006/relationships/image" Target="../media/image179.png"/></Relationships>
</file>

<file path=ppt/slides/_rels/slide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28.xml"/><Relationship Id="rId4" Type="http://schemas.openxmlformats.org/officeDocument/2006/relationships/image" Target="../media/image181.png"/></Relationships>
</file>

<file path=ppt/slides/_rels/slide42.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40.xml"/><Relationship Id="rId1" Type="http://schemas.openxmlformats.org/officeDocument/2006/relationships/slideLayout" Target="../slideLayouts/slideLayout229.xml"/></Relationships>
</file>

<file path=ppt/slides/_rels/slide43.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notesSlide" Target="../notesSlides/notesSlide41.xml"/><Relationship Id="rId1" Type="http://schemas.openxmlformats.org/officeDocument/2006/relationships/slideLayout" Target="../slideLayouts/slideLayout221.xml"/><Relationship Id="rId4" Type="http://schemas.openxmlformats.org/officeDocument/2006/relationships/image" Target="../media/image183.png"/></Relationships>
</file>

<file path=ppt/slides/_rels/slide44.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42.xml"/><Relationship Id="rId1" Type="http://schemas.openxmlformats.org/officeDocument/2006/relationships/slideLayout" Target="../slideLayouts/slideLayout228.xml"/><Relationship Id="rId4" Type="http://schemas.openxmlformats.org/officeDocument/2006/relationships/image" Target="../media/image185.jpeg"/></Relationships>
</file>

<file path=ppt/slides/_rels/slide4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228.xml"/></Relationships>
</file>

<file path=ppt/slides/_rels/slide4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72.jpe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www.accenture.com/us-en/insight-customer-loyalty-gcpr" TargetMode="External"/><Relationship Id="rId5" Type="http://schemas.openxmlformats.org/officeDocument/2006/relationships/hyperlink" Target="https://www.accenture.com/t20171031T052156Z__w__/us-en/_acnmedia/PDF-34/Accenture-Pulse-Check-Dive-Key-Findings-Personalized-Experiences.pdf" TargetMode="Externa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hyperlink" Target="https://www.accenture.com/t20171031T052156Z__w__/us-en/_acnmedia/PDF-34/Accenture-Pulse-Check-Dive-Key-Findings-Personalized-Experiences.pdf" TargetMode="External"/><Relationship Id="rId3" Type="http://schemas.openxmlformats.org/officeDocument/2006/relationships/chart" Target="../charts/chart3.xml"/><Relationship Id="rId7" Type="http://schemas.openxmlformats.org/officeDocument/2006/relationships/hyperlink" Target="https://www.accenture.com/gb-en/insight-exceed-expectations-extraordinary-experiences"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hyperlink" Target="https://www.mckinsey.com/business-functions/marketing-and-sales/our-insights/do-you-really-understand-how-your-business-customers-buy" TargetMode="External"/><Relationship Id="rId5" Type="http://schemas.openxmlformats.org/officeDocument/2006/relationships/chart" Target="../charts/chart5.xml"/><Relationship Id="rId4" Type="http://schemas.openxmlformats.org/officeDocument/2006/relationships/chart" Target="../charts/chart4.xml"/><Relationship Id="rId9" Type="http://schemas.openxmlformats.org/officeDocument/2006/relationships/image" Target="../media/image73.jpeg"/></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www.mckinsey.com/~/media/McKinsey/Featured%20Insights/Customer%20Experience/CX%20Compendium%202017/Customer-experience-compendium-July-2017.ashx"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B2FE03-1617-4CB9-B3C3-17C2A5DA3C82}"/>
              </a:ext>
            </a:extLst>
          </p:cNvPr>
          <p:cNvPicPr>
            <a:picLocks noChangeAspect="1"/>
          </p:cNvPicPr>
          <p:nvPr/>
        </p:nvPicPr>
        <p:blipFill rotWithShape="1">
          <a:blip r:embed="rId3">
            <a:extLst>
              <a:ext uri="{28A0092B-C50C-407E-A947-70E740481C1C}">
                <a14:useLocalDpi xmlns:a14="http://schemas.microsoft.com/office/drawing/2010/main" val="0"/>
              </a:ext>
            </a:extLst>
          </a:blip>
          <a:srcRect t="30427" r="17564"/>
          <a:stretch/>
        </p:blipFill>
        <p:spPr>
          <a:xfrm>
            <a:off x="-1" y="-2"/>
            <a:ext cx="12191999" cy="6858001"/>
          </a:xfrm>
          <a:prstGeom prst="rect">
            <a:avLst/>
          </a:prstGeom>
        </p:spPr>
      </p:pic>
      <p:sp>
        <p:nvSpPr>
          <p:cNvPr id="5" name="Rectangle 4">
            <a:extLst>
              <a:ext uri="{FF2B5EF4-FFF2-40B4-BE49-F238E27FC236}">
                <a16:creationId xmlns:a16="http://schemas.microsoft.com/office/drawing/2014/main" id="{A2A504DE-BBBE-4A2A-A88C-D098C4A6DC72}"/>
              </a:ext>
            </a:extLst>
          </p:cNvPr>
          <p:cNvSpPr/>
          <p:nvPr/>
        </p:nvSpPr>
        <p:spPr bwMode="auto">
          <a:xfrm>
            <a:off x="2" y="-1"/>
            <a:ext cx="12191998" cy="6858001"/>
          </a:xfrm>
          <a:prstGeom prst="rect">
            <a:avLst/>
          </a:prstGeom>
          <a:gradFill flip="none" rotWithShape="1">
            <a:gsLst>
              <a:gs pos="0">
                <a:srgbClr val="000000">
                  <a:alpha val="72000"/>
                </a:srgbClr>
              </a:gs>
              <a:gs pos="100000">
                <a:srgbClr val="000000">
                  <a:alpha val="4000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idx="4294967295"/>
          </p:nvPr>
        </p:nvSpPr>
        <p:spPr>
          <a:xfrm>
            <a:off x="5238269" y="2508566"/>
            <a:ext cx="1715462" cy="814388"/>
          </a:xfrm>
        </p:spPr>
        <p:txBody>
          <a:bodyPr/>
          <a:lstStyle/>
          <a:p>
            <a:pPr algn="ctr"/>
            <a:r>
              <a:rPr lang="en-IN" sz="4400" dirty="0">
                <a:gradFill>
                  <a:gsLst>
                    <a:gs pos="83000">
                      <a:schemeClr val="bg1"/>
                    </a:gs>
                    <a:gs pos="100000">
                      <a:schemeClr val="bg1"/>
                    </a:gs>
                  </a:gsLst>
                  <a:lin ang="5400000" scaled="1"/>
                </a:gradFill>
              </a:rPr>
              <a:t>Vision</a:t>
            </a:r>
            <a:endParaRPr lang="en-US" sz="4400" dirty="0">
              <a:gradFill>
                <a:gsLst>
                  <a:gs pos="83000">
                    <a:schemeClr val="bg1"/>
                  </a:gs>
                  <a:gs pos="100000">
                    <a:schemeClr val="bg1"/>
                  </a:gs>
                </a:gsLst>
                <a:lin ang="5400000" scaled="1"/>
              </a:gradFill>
            </a:endParaRPr>
          </a:p>
        </p:txBody>
      </p:sp>
      <p:sp>
        <p:nvSpPr>
          <p:cNvPr id="4" name="Text Placeholder 3">
            <a:extLst>
              <a:ext uri="{FF2B5EF4-FFF2-40B4-BE49-F238E27FC236}">
                <a16:creationId xmlns:a16="http://schemas.microsoft.com/office/drawing/2014/main" id="{FB2B7764-610F-4E92-A034-C50ABDD4CD2A}"/>
              </a:ext>
            </a:extLst>
          </p:cNvPr>
          <p:cNvSpPr>
            <a:spLocks noGrp="1"/>
          </p:cNvSpPr>
          <p:nvPr>
            <p:ph type="body" sz="quarter" idx="4294967295"/>
          </p:nvPr>
        </p:nvSpPr>
        <p:spPr>
          <a:xfrm>
            <a:off x="1470337" y="3445191"/>
            <a:ext cx="9251326" cy="1477328"/>
          </a:xfrm>
        </p:spPr>
        <p:txBody>
          <a:bodyPr/>
          <a:lstStyle/>
          <a:p>
            <a:pPr marL="0" indent="0">
              <a:buNone/>
            </a:pPr>
            <a:r>
              <a:rPr lang="en-US" sz="2800" dirty="0">
                <a:gradFill>
                  <a:gsLst>
                    <a:gs pos="83000">
                      <a:schemeClr val="bg1"/>
                    </a:gs>
                    <a:gs pos="100000">
                      <a:schemeClr val="bg1"/>
                    </a:gs>
                  </a:gsLst>
                  <a:lin ang="5400000" scaled="1"/>
                </a:gradFill>
              </a:rPr>
              <a:t>Empower every organization to unify and understand its customer data to derive insights that power personalized experiences and processes</a:t>
            </a:r>
          </a:p>
        </p:txBody>
      </p:sp>
      <p:sp>
        <p:nvSpPr>
          <p:cNvPr id="7" name="Title 1">
            <a:extLst>
              <a:ext uri="{FF2B5EF4-FFF2-40B4-BE49-F238E27FC236}">
                <a16:creationId xmlns:a16="http://schemas.microsoft.com/office/drawing/2014/main" id="{4F8014BB-5575-4F8D-81D0-0E1244846CEC}"/>
              </a:ext>
            </a:extLst>
          </p:cNvPr>
          <p:cNvSpPr txBox="1">
            <a:spLocks/>
          </p:cNvSpPr>
          <p:nvPr/>
        </p:nvSpPr>
        <p:spPr>
          <a:xfrm>
            <a:off x="465138" y="1647865"/>
            <a:ext cx="11018520" cy="553998"/>
          </a:xfrm>
          <a:prstGeom prst="rect">
            <a:avLst/>
          </a:prstGeom>
        </p:spPr>
        <p:txBody>
          <a:bodyPr vert="horz" wrap="square" lIns="146304" tIns="91440" rIns="146304" bIns="91440" rtlCol="0" anchor="t">
            <a:noAutofit/>
          </a:bodyPr>
          <a:lstStyle>
            <a:lvl1pPr marL="277008" indent="-277008" algn="l" defTabSz="914367" rtl="0" eaLnBrk="1" latinLnBrk="0" hangingPunct="1">
              <a:lnSpc>
                <a:spcPct val="90000"/>
              </a:lnSpc>
              <a:spcBef>
                <a:spcPct val="0"/>
              </a:spcBef>
              <a:buNone/>
              <a:tabLst>
                <a:tab pos="277008" algn="l"/>
              </a:tabLst>
              <a:defRPr lang="en-US" sz="5882"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7008" marR="0" lvl="0" indent="-277008" algn="l" defTabSz="914367" rtl="0" eaLnBrk="1" fontAlgn="auto" latinLnBrk="0" hangingPunct="1">
              <a:lnSpc>
                <a:spcPct val="90000"/>
              </a:lnSpc>
              <a:spcBef>
                <a:spcPct val="0"/>
              </a:spcBef>
              <a:spcAft>
                <a:spcPts val="0"/>
              </a:spcAft>
              <a:buClrTx/>
              <a:buSzTx/>
              <a:buFontTx/>
              <a:buNone/>
              <a:tabLst>
                <a:tab pos="277008" algn="l"/>
              </a:tabLst>
              <a:defRPr/>
            </a:pPr>
            <a:endParaRPr kumimoji="0" lang="en-IN"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9243053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2" name="Table 451">
            <a:extLst>
              <a:ext uri="{FF2B5EF4-FFF2-40B4-BE49-F238E27FC236}">
                <a16:creationId xmlns:a16="http://schemas.microsoft.com/office/drawing/2014/main" id="{4467F374-F022-42A0-9A82-65193AA6513D}"/>
              </a:ext>
            </a:extLst>
          </p:cNvPr>
          <p:cNvGraphicFramePr>
            <a:graphicFrameLocks noGrp="1"/>
          </p:cNvGraphicFramePr>
          <p:nvPr/>
        </p:nvGraphicFramePr>
        <p:xfrm>
          <a:off x="10524284" y="1857536"/>
          <a:ext cx="1123397" cy="3714590"/>
        </p:xfrm>
        <a:graphic>
          <a:graphicData uri="http://schemas.openxmlformats.org/drawingml/2006/table">
            <a:tbl>
              <a:tblPr>
                <a:tableStyleId>{5C22544A-7EE6-4342-B048-85BDC9FD1C3A}</a:tableStyleId>
              </a:tblPr>
              <a:tblGrid>
                <a:gridCol w="1123397">
                  <a:extLst>
                    <a:ext uri="{9D8B030D-6E8A-4147-A177-3AD203B41FA5}">
                      <a16:colId xmlns:a16="http://schemas.microsoft.com/office/drawing/2014/main" val="3049121806"/>
                    </a:ext>
                  </a:extLst>
                </a:gridCol>
              </a:tblGrid>
              <a:tr h="572230">
                <a:tc>
                  <a:txBody>
                    <a:bodyPr/>
                    <a:lstStyle/>
                    <a:p>
                      <a:r>
                        <a:rPr lang="en-US" sz="1000" dirty="0">
                          <a:gradFill>
                            <a:gsLst>
                              <a:gs pos="2917">
                                <a:schemeClr val="tx1"/>
                              </a:gs>
                              <a:gs pos="30000">
                                <a:schemeClr val="tx1"/>
                              </a:gs>
                            </a:gsLst>
                            <a:lin ang="5400000" scaled="0"/>
                          </a:gradFill>
                          <a:latin typeface="+mn-lt"/>
                        </a:rPr>
                        <a:t>Mobile</a:t>
                      </a: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9047503"/>
                  </a:ext>
                </a:extLst>
              </a:tr>
              <a:tr h="572230">
                <a:tc>
                  <a:txBody>
                    <a:bodyPr/>
                    <a:lstStyle/>
                    <a:p>
                      <a:r>
                        <a:rPr lang="en-US" sz="1000" dirty="0">
                          <a:gradFill>
                            <a:gsLst>
                              <a:gs pos="2917">
                                <a:schemeClr val="tx1"/>
                              </a:gs>
                              <a:gs pos="30000">
                                <a:schemeClr val="tx1"/>
                              </a:gs>
                            </a:gsLst>
                            <a:lin ang="5400000" scaled="0"/>
                          </a:gradFill>
                          <a:latin typeface="+mn-lt"/>
                        </a:rPr>
                        <a:t>Web</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8027237"/>
                  </a:ext>
                </a:extLst>
              </a:tr>
              <a:tr h="572230">
                <a:tc>
                  <a:txBody>
                    <a:bodyPr/>
                    <a:lstStyle/>
                    <a:p>
                      <a:r>
                        <a:rPr lang="en-US" sz="1000" dirty="0">
                          <a:gradFill>
                            <a:gsLst>
                              <a:gs pos="2917">
                                <a:schemeClr val="tx1"/>
                              </a:gs>
                              <a:gs pos="30000">
                                <a:schemeClr val="tx1"/>
                              </a:gs>
                            </a:gsLst>
                            <a:lin ang="5400000" scaled="0"/>
                          </a:gradFill>
                          <a:latin typeface="+mn-lt"/>
                        </a:rPr>
                        <a:t>Social</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1992368"/>
                  </a:ext>
                </a:extLst>
              </a:tr>
              <a:tr h="572230">
                <a:tc>
                  <a:txBody>
                    <a:bodyPr/>
                    <a:lstStyle/>
                    <a:p>
                      <a:r>
                        <a:rPr lang="en-US" sz="1000" dirty="0">
                          <a:gradFill>
                            <a:gsLst>
                              <a:gs pos="2917">
                                <a:schemeClr val="tx1"/>
                              </a:gs>
                              <a:gs pos="30000">
                                <a:schemeClr val="tx1"/>
                              </a:gs>
                            </a:gsLst>
                            <a:lin ang="5400000" scaled="0"/>
                          </a:gradFill>
                          <a:latin typeface="+mn-lt"/>
                        </a:rPr>
                        <a:t>Bots</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6798648"/>
                  </a:ext>
                </a:extLst>
              </a:tr>
              <a:tr h="57223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00" dirty="0">
                          <a:gradFill>
                            <a:gsLst>
                              <a:gs pos="2917">
                                <a:schemeClr val="tx1"/>
                              </a:gs>
                              <a:gs pos="30000">
                                <a:schemeClr val="tx1"/>
                              </a:gs>
                            </a:gsLst>
                            <a:lin ang="5400000" scaled="0"/>
                          </a:gradFill>
                          <a:latin typeface="+mn-lt"/>
                        </a:rPr>
                        <a:t>In-person</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1788363"/>
                  </a:ext>
                </a:extLst>
              </a:tr>
              <a:tr h="36576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lang="en-US" sz="1000" dirty="0">
                        <a:gradFill>
                          <a:gsLst>
                            <a:gs pos="2917">
                              <a:schemeClr val="tx1"/>
                            </a:gs>
                            <a:gs pos="30000">
                              <a:schemeClr val="tx1"/>
                            </a:gs>
                          </a:gsLst>
                          <a:lin ang="5400000" scaled="0"/>
                        </a:gradFill>
                        <a:latin typeface="+mn-lt"/>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lang="en-US" sz="1000" dirty="0">
                        <a:gradFill>
                          <a:gsLst>
                            <a:gs pos="2917">
                              <a:schemeClr val="tx1"/>
                            </a:gs>
                            <a:gs pos="30000">
                              <a:schemeClr val="tx1"/>
                            </a:gs>
                          </a:gsLst>
                          <a:lin ang="5400000" scaled="0"/>
                        </a:gradFill>
                        <a:latin typeface="+mn-lt"/>
                      </a:endParaRP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1126693"/>
                  </a:ext>
                </a:extLst>
              </a:tr>
              <a:tr h="457200">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29" normalizeH="0" baseline="0" noProof="0" dirty="0">
                          <a:ln>
                            <a:noFill/>
                          </a:ln>
                          <a:gradFill>
                            <a:gsLst>
                              <a:gs pos="2917">
                                <a:schemeClr val="bg1"/>
                              </a:gs>
                              <a:gs pos="100000">
                                <a:schemeClr val="bg1"/>
                              </a:gs>
                            </a:gsLst>
                            <a:lin ang="5400000" scaled="0"/>
                          </a:gradFill>
                          <a:effectLst/>
                          <a:uLnTx/>
                          <a:uFillTx/>
                          <a:latin typeface="+mn-lt"/>
                          <a:ea typeface="+mn-ea"/>
                          <a:cs typeface="Segoe UI" panose="020B0502040204020203" pitchFamily="34" charset="0"/>
                        </a:rPr>
                        <a:t>Channels of engagement</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970215543"/>
                  </a:ext>
                </a:extLst>
              </a:tr>
            </a:tbl>
          </a:graphicData>
        </a:graphic>
      </p:graphicFrame>
      <p:graphicFrame>
        <p:nvGraphicFramePr>
          <p:cNvPr id="292" name="Table 291">
            <a:extLst>
              <a:ext uri="{FF2B5EF4-FFF2-40B4-BE49-F238E27FC236}">
                <a16:creationId xmlns:a16="http://schemas.microsoft.com/office/drawing/2014/main" id="{12C067DA-8B0A-4C1C-8421-3FB0EB8AE40B}"/>
              </a:ext>
            </a:extLst>
          </p:cNvPr>
          <p:cNvGraphicFramePr>
            <a:graphicFrameLocks noGrp="1"/>
          </p:cNvGraphicFramePr>
          <p:nvPr/>
        </p:nvGraphicFramePr>
        <p:xfrm>
          <a:off x="9098860" y="1843746"/>
          <a:ext cx="1309479" cy="3728380"/>
        </p:xfrm>
        <a:graphic>
          <a:graphicData uri="http://schemas.openxmlformats.org/drawingml/2006/table">
            <a:tbl>
              <a:tblPr>
                <a:tableStyleId>{5C22544A-7EE6-4342-B048-85BDC9FD1C3A}</a:tableStyleId>
              </a:tblPr>
              <a:tblGrid>
                <a:gridCol w="1309479">
                  <a:extLst>
                    <a:ext uri="{9D8B030D-6E8A-4147-A177-3AD203B41FA5}">
                      <a16:colId xmlns:a16="http://schemas.microsoft.com/office/drawing/2014/main" val="3049121806"/>
                    </a:ext>
                  </a:extLst>
                </a:gridCol>
              </a:tblGrid>
              <a:tr h="642535">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29" normalizeH="0" baseline="0" noProof="0" dirty="0">
                          <a:ln>
                            <a:noFill/>
                          </a:ln>
                          <a:gradFill>
                            <a:gsLst>
                              <a:gs pos="2917">
                                <a:schemeClr val="tx1"/>
                              </a:gs>
                              <a:gs pos="30000">
                                <a:schemeClr val="tx1"/>
                              </a:gs>
                            </a:gsLst>
                            <a:lin ang="5400000" scaled="0"/>
                          </a:gradFill>
                          <a:effectLst/>
                          <a:uLnTx/>
                          <a:uFillTx/>
                          <a:latin typeface="+mn-lt"/>
                          <a:ea typeface="+mn-ea"/>
                          <a:cs typeface="Segoe UI" panose="020B0502040204020203" pitchFamily="34" charset="0"/>
                        </a:rPr>
                        <a:t>Power BI</a:t>
                      </a:r>
                    </a:p>
                  </a:txBody>
                  <a:tcPr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9047503"/>
                  </a:ext>
                </a:extLst>
              </a:tr>
              <a:tr h="642535">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29" normalizeH="0" baseline="0" noProof="0" dirty="0">
                          <a:ln>
                            <a:noFill/>
                          </a:ln>
                          <a:gradFill>
                            <a:gsLst>
                              <a:gs pos="2917">
                                <a:schemeClr val="tx1"/>
                              </a:gs>
                              <a:gs pos="30000">
                                <a:schemeClr val="tx1"/>
                              </a:gs>
                            </a:gsLst>
                            <a:lin ang="5400000" scaled="0"/>
                          </a:gradFill>
                          <a:effectLst/>
                          <a:uLnTx/>
                          <a:uFillTx/>
                          <a:latin typeface="+mn-lt"/>
                          <a:ea typeface="+mn-ea"/>
                          <a:cs typeface="Segoe UI" panose="020B0502040204020203" pitchFamily="34" charset="0"/>
                        </a:rPr>
                        <a:t>Microsoft Flow</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27237"/>
                  </a:ext>
                </a:extLst>
              </a:tr>
              <a:tr h="642535">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29" normalizeH="0" baseline="0" noProof="0" dirty="0">
                          <a:ln>
                            <a:noFill/>
                          </a:ln>
                          <a:gradFill>
                            <a:gsLst>
                              <a:gs pos="2917">
                                <a:schemeClr val="tx1"/>
                              </a:gs>
                              <a:gs pos="30000">
                                <a:schemeClr val="tx1"/>
                              </a:gs>
                            </a:gsLst>
                            <a:lin ang="5400000" scaled="0"/>
                          </a:gradFill>
                          <a:effectLst/>
                          <a:uLnTx/>
                          <a:uFillTx/>
                          <a:latin typeface="+mn-lt"/>
                          <a:ea typeface="+mn-ea"/>
                          <a:cs typeface="Segoe UI Semilight" panose="020B0402040204020203" pitchFamily="34" charset="0"/>
                        </a:rPr>
                        <a:t>PowerApps</a:t>
                      </a: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1992368"/>
                  </a:ext>
                </a:extLst>
              </a:tr>
              <a:tr h="642535">
                <a:tc>
                  <a:txBody>
                    <a:bodyPr/>
                    <a:lstStyle/>
                    <a:p>
                      <a:pPr algn="ctr"/>
                      <a:r>
                        <a:rPr lang="en-US" sz="1000" dirty="0">
                          <a:gradFill>
                            <a:gsLst>
                              <a:gs pos="2917">
                                <a:schemeClr val="tx1"/>
                              </a:gs>
                              <a:gs pos="30000">
                                <a:schemeClr val="tx1"/>
                              </a:gs>
                            </a:gsLst>
                            <a:lin ang="5400000" scaled="0"/>
                          </a:gradFill>
                          <a:latin typeface="+mn-lt"/>
                        </a:rPr>
                        <a:t> </a:t>
                      </a:r>
                      <a:endParaRPr lang="en-US" sz="1000" dirty="0">
                        <a:latin typeface="+mn-lt"/>
                      </a:endParaRPr>
                    </a:p>
                  </a:txBody>
                  <a:tcPr anchor="b">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6798648"/>
                  </a:ext>
                </a:extLst>
              </a:tr>
              <a:tr h="182880">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1000" dirty="0">
                          <a:gradFill>
                            <a:gsLst>
                              <a:gs pos="2917">
                                <a:schemeClr val="tx1"/>
                              </a:gs>
                              <a:gs pos="30000">
                                <a:schemeClr val="tx1"/>
                              </a:gs>
                            </a:gsLst>
                            <a:lin ang="5400000" scaled="0"/>
                          </a:gradFill>
                          <a:latin typeface="+mn-lt"/>
                        </a:rPr>
                        <a:t> </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788363"/>
                  </a:ext>
                </a:extLst>
              </a:tr>
              <a:tr h="457200">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lang="en-US" sz="1000" dirty="0">
                        <a:gradFill>
                          <a:gsLst>
                            <a:gs pos="2917">
                              <a:schemeClr val="tx1"/>
                            </a:gs>
                            <a:gs pos="30000">
                              <a:schemeClr val="tx1"/>
                            </a:gs>
                          </a:gsLst>
                          <a:lin ang="5400000" scaled="0"/>
                        </a:gradFill>
                        <a:latin typeface="+mn-lt"/>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1602280"/>
                  </a:ext>
                </a:extLst>
              </a:tr>
              <a:tr h="457200">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29" normalizeH="0" baseline="0" noProof="0" dirty="0">
                          <a:ln>
                            <a:noFill/>
                          </a:ln>
                          <a:gradFill>
                            <a:gsLst>
                              <a:gs pos="2917">
                                <a:schemeClr val="bg1"/>
                              </a:gs>
                              <a:gs pos="100000">
                                <a:schemeClr val="bg1"/>
                              </a:gs>
                            </a:gsLst>
                            <a:lin ang="5400000" scaled="0"/>
                          </a:gradFill>
                          <a:effectLst/>
                          <a:uLnTx/>
                          <a:uFillTx/>
                          <a:latin typeface="+mn-lt"/>
                          <a:ea typeface="+mn-ea"/>
                          <a:cs typeface="Segoe UI" panose="020B0502040204020203" pitchFamily="34" charset="0"/>
                        </a:rPr>
                        <a:t>Process optimization and automation</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970215543"/>
                  </a:ext>
                </a:extLst>
              </a:tr>
            </a:tbl>
          </a:graphicData>
        </a:graphic>
      </p:graphicFrame>
      <p:graphicFrame>
        <p:nvGraphicFramePr>
          <p:cNvPr id="5" name="Table 4">
            <a:extLst>
              <a:ext uri="{FF2B5EF4-FFF2-40B4-BE49-F238E27FC236}">
                <a16:creationId xmlns:a16="http://schemas.microsoft.com/office/drawing/2014/main" id="{463B43CE-46E7-4A97-834D-DBA0DE84E1D5}"/>
              </a:ext>
            </a:extLst>
          </p:cNvPr>
          <p:cNvGraphicFramePr>
            <a:graphicFrameLocks noGrp="1"/>
          </p:cNvGraphicFramePr>
          <p:nvPr/>
        </p:nvGraphicFramePr>
        <p:xfrm>
          <a:off x="465559" y="1683959"/>
          <a:ext cx="1731920" cy="3836583"/>
        </p:xfrm>
        <a:graphic>
          <a:graphicData uri="http://schemas.openxmlformats.org/drawingml/2006/table">
            <a:tbl>
              <a:tblPr>
                <a:tableStyleId>{5C22544A-7EE6-4342-B048-85BDC9FD1C3A}</a:tableStyleId>
              </a:tblPr>
              <a:tblGrid>
                <a:gridCol w="865960">
                  <a:extLst>
                    <a:ext uri="{9D8B030D-6E8A-4147-A177-3AD203B41FA5}">
                      <a16:colId xmlns:a16="http://schemas.microsoft.com/office/drawing/2014/main" val="300271735"/>
                    </a:ext>
                  </a:extLst>
                </a:gridCol>
                <a:gridCol w="865960">
                  <a:extLst>
                    <a:ext uri="{9D8B030D-6E8A-4147-A177-3AD203B41FA5}">
                      <a16:colId xmlns:a16="http://schemas.microsoft.com/office/drawing/2014/main" val="2880432352"/>
                    </a:ext>
                  </a:extLst>
                </a:gridCol>
              </a:tblGrid>
              <a:tr h="237113">
                <a:tc>
                  <a:txBody>
                    <a:bodyPr/>
                    <a:lstStyle/>
                    <a:p>
                      <a:pPr algn="ctr"/>
                      <a:r>
                        <a:rPr lang="en-US" sz="900" dirty="0">
                          <a:gradFill>
                            <a:gsLst>
                              <a:gs pos="83000">
                                <a:schemeClr val="bg1"/>
                              </a:gs>
                              <a:gs pos="100000">
                                <a:schemeClr val="bg1"/>
                              </a:gs>
                            </a:gsLst>
                            <a:lin ang="5400000" scaled="1"/>
                          </a:gradFill>
                        </a:rPr>
                        <a:t>Internal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900" dirty="0">
                          <a:gradFill>
                            <a:gsLst>
                              <a:gs pos="83000">
                                <a:schemeClr val="bg1"/>
                              </a:gs>
                              <a:gs pos="100000">
                                <a:schemeClr val="bg1"/>
                              </a:gs>
                            </a:gsLst>
                            <a:lin ang="5400000" scaled="1"/>
                          </a:gradFill>
                        </a:rPr>
                        <a:t>External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241951320"/>
                  </a:ext>
                </a:extLst>
              </a:tr>
              <a:tr h="514210">
                <a:tc>
                  <a:txBody>
                    <a:bodyPr/>
                    <a:lstStyle/>
                    <a:p>
                      <a:pPr algn="ctr"/>
                      <a:r>
                        <a:rPr lang="en-US" sz="900" dirty="0">
                          <a:gradFill>
                            <a:gsLst>
                              <a:gs pos="2917">
                                <a:schemeClr val="tx1"/>
                              </a:gs>
                              <a:gs pos="30000">
                                <a:schemeClr val="tx1"/>
                              </a:gs>
                            </a:gsLst>
                            <a:lin ang="5400000" scaled="0"/>
                          </a:gradFill>
                        </a:rPr>
                        <a:t>Contacts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900" dirty="0">
                          <a:gradFill>
                            <a:gsLst>
                              <a:gs pos="2917">
                                <a:schemeClr val="tx1"/>
                              </a:gs>
                              <a:gs pos="30000">
                                <a:schemeClr val="tx1"/>
                              </a:gs>
                            </a:gsLst>
                            <a:lin ang="5400000" scaled="0"/>
                          </a:gradFill>
                        </a:rPr>
                        <a:t>Partner data</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4463724"/>
                  </a:ext>
                </a:extLst>
              </a:tr>
              <a:tr h="514210">
                <a:tc>
                  <a:txBody>
                    <a:bodyPr/>
                    <a:lstStyle/>
                    <a:p>
                      <a:pPr algn="ctr"/>
                      <a:r>
                        <a:rPr lang="en-US" sz="900" dirty="0">
                          <a:gradFill>
                            <a:gsLst>
                              <a:gs pos="2917">
                                <a:schemeClr val="tx1"/>
                              </a:gs>
                              <a:gs pos="30000">
                                <a:schemeClr val="tx1"/>
                              </a:gs>
                            </a:gsLst>
                            <a:lin ang="5400000" scaled="0"/>
                          </a:gradFill>
                        </a:rPr>
                        <a:t>POS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gradFill>
                            <a:gsLst>
                              <a:gs pos="2917">
                                <a:schemeClr val="tx1"/>
                              </a:gs>
                              <a:gs pos="30000">
                                <a:schemeClr val="tx1"/>
                              </a:gs>
                            </a:gsLst>
                            <a:lin ang="5400000" scaled="0"/>
                          </a:gradFill>
                        </a:rPr>
                        <a:t>Events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9492973"/>
                  </a:ext>
                </a:extLst>
              </a:tr>
              <a:tr h="514210">
                <a:tc>
                  <a:txBody>
                    <a:bodyPr/>
                    <a:lstStyle/>
                    <a:p>
                      <a:pPr algn="ctr"/>
                      <a:r>
                        <a:rPr lang="en-US" sz="900" dirty="0">
                          <a:gradFill>
                            <a:gsLst>
                              <a:gs pos="2917">
                                <a:schemeClr val="tx1"/>
                              </a:gs>
                              <a:gs pos="30000">
                                <a:schemeClr val="tx1"/>
                              </a:gs>
                            </a:gsLst>
                            <a:lin ang="5400000" scaled="0"/>
                          </a:gradFill>
                        </a:rPr>
                        <a:t>Cases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900" dirty="0">
                          <a:gradFill>
                            <a:gsLst>
                              <a:gs pos="2917">
                                <a:schemeClr val="tx1"/>
                              </a:gs>
                              <a:gs pos="30000">
                                <a:schemeClr val="tx1"/>
                              </a:gs>
                            </a:gsLst>
                            <a:lin ang="5400000" scaled="0"/>
                          </a:gradFill>
                        </a:rPr>
                        <a:t>Loyalty</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2534164"/>
                  </a:ext>
                </a:extLst>
              </a:tr>
              <a:tr h="514210">
                <a:tc>
                  <a:txBody>
                    <a:bodyPr/>
                    <a:lstStyle/>
                    <a:p>
                      <a:pPr algn="ctr"/>
                      <a:r>
                        <a:rPr lang="en-US" sz="900" dirty="0">
                          <a:gradFill>
                            <a:gsLst>
                              <a:gs pos="2917">
                                <a:schemeClr val="tx1"/>
                              </a:gs>
                              <a:gs pos="30000">
                                <a:schemeClr val="tx1"/>
                              </a:gs>
                            </a:gsLst>
                            <a:lin ang="5400000" scaled="0"/>
                          </a:gradFill>
                        </a:rPr>
                        <a:t>Campaigns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gradFill>
                            <a:gsLst>
                              <a:gs pos="2917">
                                <a:schemeClr val="tx1"/>
                              </a:gs>
                              <a:gs pos="30000">
                                <a:schemeClr val="tx1"/>
                              </a:gs>
                            </a:gsLst>
                            <a:lin ang="5400000" scaled="0"/>
                          </a:gradFill>
                        </a:rPr>
                        <a:t>Geo</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5813783"/>
                  </a:ext>
                </a:extLst>
              </a:tr>
              <a:tr h="514210">
                <a:tc>
                  <a:txBody>
                    <a:bodyPr/>
                    <a:lstStyle/>
                    <a:p>
                      <a:pPr algn="ctr"/>
                      <a:r>
                        <a:rPr lang="en-US" sz="900" dirty="0">
                          <a:gradFill>
                            <a:gsLst>
                              <a:gs pos="2917">
                                <a:schemeClr val="tx1"/>
                              </a:gs>
                              <a:gs pos="30000">
                                <a:schemeClr val="tx1"/>
                              </a:gs>
                            </a:gsLst>
                            <a:lin ang="5400000" scaled="0"/>
                          </a:gradFill>
                        </a:rPr>
                        <a:t>Web</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gradFill>
                            <a:gsLst>
                              <a:gs pos="2917">
                                <a:schemeClr val="tx1"/>
                              </a:gs>
                              <a:gs pos="30000">
                                <a:schemeClr val="tx1"/>
                              </a:gs>
                            </a:gsLst>
                            <a:lin ang="5400000" scaled="0"/>
                          </a:gradFill>
                        </a:rPr>
                        <a:t>WIFI</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4245010"/>
                  </a:ext>
                </a:extLst>
              </a:tr>
              <a:tr h="514210">
                <a:tc>
                  <a:txBody>
                    <a:bodyPr/>
                    <a:lstStyle/>
                    <a:p>
                      <a:pPr algn="ctr"/>
                      <a:r>
                        <a:rPr lang="en-US" sz="900" dirty="0">
                          <a:gradFill>
                            <a:gsLst>
                              <a:gs pos="2917">
                                <a:schemeClr val="tx1"/>
                              </a:gs>
                              <a:gs pos="30000">
                                <a:schemeClr val="tx1"/>
                              </a:gs>
                            </a:gsLst>
                            <a:lin ang="5400000" scaled="0"/>
                          </a:gradFill>
                        </a:rPr>
                        <a:t>Email</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gradFill>
                            <a:gsLst>
                              <a:gs pos="2917">
                                <a:schemeClr val="tx1"/>
                              </a:gs>
                              <a:gs pos="30000">
                                <a:schemeClr val="tx1"/>
                              </a:gs>
                            </a:gsLst>
                            <a:lin ang="5400000" scaled="0"/>
                          </a:gradFill>
                        </a:rPr>
                        <a:t>Social</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02750"/>
                  </a:ext>
                </a:extLst>
              </a:tr>
              <a:tr h="514210">
                <a:tc>
                  <a:txBody>
                    <a:bodyPr/>
                    <a:lstStyle/>
                    <a:p>
                      <a:pPr algn="ctr"/>
                      <a:r>
                        <a:rPr lang="en-US" sz="900" dirty="0">
                          <a:gradFill>
                            <a:gsLst>
                              <a:gs pos="2917">
                                <a:schemeClr val="tx1"/>
                              </a:gs>
                              <a:gs pos="30000">
                                <a:schemeClr val="tx1"/>
                              </a:gs>
                            </a:gsLst>
                            <a:lin ang="5400000" scaled="0"/>
                          </a:gradFill>
                        </a:rPr>
                        <a:t>Mobile</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gradFill>
                            <a:gsLst>
                              <a:gs pos="2917">
                                <a:schemeClr val="tx1"/>
                              </a:gs>
                              <a:gs pos="30000">
                                <a:schemeClr val="tx1"/>
                              </a:gs>
                            </a:gsLst>
                            <a:lin ang="5400000" scaled="0"/>
                          </a:gradFill>
                        </a:rPr>
                        <a:t>LinkedIn</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6999385"/>
                  </a:ext>
                </a:extLst>
              </a:tr>
            </a:tbl>
          </a:graphicData>
        </a:graphic>
      </p:graphicFrame>
      <p:sp>
        <p:nvSpPr>
          <p:cNvPr id="2" name="Title 1">
            <a:extLst>
              <a:ext uri="{FF2B5EF4-FFF2-40B4-BE49-F238E27FC236}">
                <a16:creationId xmlns:a16="http://schemas.microsoft.com/office/drawing/2014/main" id="{20D65334-32A2-42C0-99DB-629139155579}"/>
              </a:ext>
            </a:extLst>
          </p:cNvPr>
          <p:cNvSpPr>
            <a:spLocks noGrp="1"/>
          </p:cNvSpPr>
          <p:nvPr>
            <p:ph type="title"/>
          </p:nvPr>
        </p:nvSpPr>
        <p:spPr/>
        <p:txBody>
          <a:bodyPr/>
          <a:lstStyle/>
          <a:p>
            <a:r>
              <a:rPr lang="en-US" dirty="0"/>
              <a:t>Our approach </a:t>
            </a:r>
          </a:p>
        </p:txBody>
      </p:sp>
      <p:pic>
        <p:nvPicPr>
          <p:cNvPr id="107" name="CONNECTORS" descr="Hierarchy">
            <a:extLst>
              <a:ext uri="{FF2B5EF4-FFF2-40B4-BE49-F238E27FC236}">
                <a16:creationId xmlns:a16="http://schemas.microsoft.com/office/drawing/2014/main" id="{B2EA793A-FFDE-49F4-B15F-4B704703CE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594174" y="2988408"/>
            <a:ext cx="906769" cy="1085578"/>
          </a:xfrm>
          <a:prstGeom prst="rect">
            <a:avLst/>
          </a:prstGeom>
        </p:spPr>
      </p:pic>
      <p:grpSp>
        <p:nvGrpSpPr>
          <p:cNvPr id="470" name="Group 469">
            <a:extLst>
              <a:ext uri="{FF2B5EF4-FFF2-40B4-BE49-F238E27FC236}">
                <a16:creationId xmlns:a16="http://schemas.microsoft.com/office/drawing/2014/main" id="{6C0F375F-5F63-41B4-B134-578F077298EF}"/>
              </a:ext>
            </a:extLst>
          </p:cNvPr>
          <p:cNvGrpSpPr/>
          <p:nvPr/>
        </p:nvGrpSpPr>
        <p:grpSpPr>
          <a:xfrm>
            <a:off x="2299379" y="1748639"/>
            <a:ext cx="276999" cy="3771903"/>
            <a:chOff x="2147159" y="2201863"/>
            <a:chExt cx="276999" cy="3771903"/>
          </a:xfrm>
        </p:grpSpPr>
        <p:cxnSp>
          <p:nvCxnSpPr>
            <p:cNvPr id="469" name="Straight Connector 468">
              <a:extLst>
                <a:ext uri="{FF2B5EF4-FFF2-40B4-BE49-F238E27FC236}">
                  <a16:creationId xmlns:a16="http://schemas.microsoft.com/office/drawing/2014/main" id="{C8320C73-822A-4DF0-B84E-1DB0642548DE}"/>
                </a:ext>
              </a:extLst>
            </p:cNvPr>
            <p:cNvCxnSpPr/>
            <p:nvPr/>
          </p:nvCxnSpPr>
          <p:spPr>
            <a:xfrm>
              <a:off x="2285659" y="2201863"/>
              <a:ext cx="0" cy="3771903"/>
            </a:xfrm>
            <a:prstGeom prst="line">
              <a:avLst/>
            </a:prstGeom>
            <a:ln w="190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57C1906-AE81-47E6-9490-F55AC219C11D}"/>
                </a:ext>
              </a:extLst>
            </p:cNvPr>
            <p:cNvSpPr txBox="1"/>
            <p:nvPr/>
          </p:nvSpPr>
          <p:spPr>
            <a:xfrm rot="16200000">
              <a:off x="1133453" y="3916975"/>
              <a:ext cx="2304412" cy="276999"/>
            </a:xfrm>
            <a:prstGeom prst="rect">
              <a:avLst/>
            </a:prstGeom>
            <a:solidFill>
              <a:schemeClr val="accent3"/>
            </a:solidFill>
            <a:ln>
              <a:solidFill>
                <a:schemeClr val="accent5"/>
              </a:solidFill>
            </a:ln>
          </p:spPr>
          <p:txBody>
            <a:bodyPr wrap="none" lIns="27432" tIns="27432" rIns="27432" bIns="0" rtlCol="0">
              <a:spAutoFit/>
            </a:bodyPr>
            <a:lstStyle/>
            <a:p>
              <a:pPr marL="0" marR="0" lvl="0" indent="0" algn="ctr" defTabSz="913743" rtl="0" eaLnBrk="1" fontAlgn="auto" latinLnBrk="0" hangingPunct="1">
                <a:lnSpc>
                  <a:spcPct val="90000"/>
                </a:lnSpc>
                <a:spcBef>
                  <a:spcPct val="0"/>
                </a:spcBef>
                <a:spcAft>
                  <a:spcPts val="588"/>
                </a:spcAft>
                <a:buClrTx/>
                <a:buSzTx/>
                <a:buFontTx/>
                <a:buNone/>
                <a:tabLst/>
                <a:defRPr/>
              </a:pPr>
              <a:r>
                <a:rPr kumimoji="0" lang="en-US" sz="1800" b="0" i="0" u="none" strike="noStrike" kern="0" cap="none" spc="600" normalizeH="0" baseline="0" noProof="0" dirty="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CONNECTORS</a:t>
              </a:r>
            </a:p>
          </p:txBody>
        </p:sp>
      </p:grpSp>
      <p:cxnSp>
        <p:nvCxnSpPr>
          <p:cNvPr id="268" name="PP LINE">
            <a:extLst>
              <a:ext uri="{FF2B5EF4-FFF2-40B4-BE49-F238E27FC236}">
                <a16:creationId xmlns:a16="http://schemas.microsoft.com/office/drawing/2014/main" id="{635A2663-2294-43D0-88D6-81C9F1DEAF12}"/>
              </a:ext>
            </a:extLst>
          </p:cNvPr>
          <p:cNvCxnSpPr>
            <a:cxnSpLocks/>
          </p:cNvCxnSpPr>
          <p:nvPr/>
        </p:nvCxnSpPr>
        <p:spPr>
          <a:xfrm>
            <a:off x="552838" y="5915445"/>
            <a:ext cx="10964275" cy="0"/>
          </a:xfrm>
          <a:prstGeom prst="line">
            <a:avLst/>
          </a:prstGeom>
          <a:noFill/>
          <a:ln w="12700" cap="rnd" cmpd="sng" algn="ctr">
            <a:solidFill>
              <a:schemeClr val="tx2"/>
            </a:solidFill>
            <a:prstDash val="sysDash"/>
            <a:headEnd type="oval" w="sm" len="sm"/>
            <a:tailEnd type="oval" w="sm" len="sm"/>
          </a:ln>
          <a:effectLst/>
        </p:spPr>
      </p:cxnSp>
      <p:sp>
        <p:nvSpPr>
          <p:cNvPr id="278" name="Data">
            <a:extLst>
              <a:ext uri="{FF2B5EF4-FFF2-40B4-BE49-F238E27FC236}">
                <a16:creationId xmlns:a16="http://schemas.microsoft.com/office/drawing/2014/main" id="{F6100F81-8D41-4D23-ABDB-D5134CAC0282}"/>
              </a:ext>
            </a:extLst>
          </p:cNvPr>
          <p:cNvSpPr txBox="1"/>
          <p:nvPr/>
        </p:nvSpPr>
        <p:spPr>
          <a:xfrm>
            <a:off x="997408" y="5791605"/>
            <a:ext cx="663670" cy="276999"/>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008272"/>
                    </a:gs>
                    <a:gs pos="100000">
                      <a:srgbClr val="008272"/>
                    </a:gs>
                  </a:gsLst>
                  <a:lin ang="5400000" scaled="0"/>
                </a:gradFill>
                <a:effectLst/>
                <a:uLnTx/>
                <a:uFillTx/>
                <a:latin typeface="Segoe UI Semibold"/>
                <a:ea typeface="+mn-ea"/>
                <a:cs typeface="Segoe UI Light" panose="020B0502040204020203" pitchFamily="34" charset="0"/>
              </a:rPr>
              <a:t>Data</a:t>
            </a:r>
          </a:p>
        </p:txBody>
      </p:sp>
      <p:sp>
        <p:nvSpPr>
          <p:cNvPr id="323" name="Action">
            <a:extLst>
              <a:ext uri="{FF2B5EF4-FFF2-40B4-BE49-F238E27FC236}">
                <a16:creationId xmlns:a16="http://schemas.microsoft.com/office/drawing/2014/main" id="{2BF1C08F-8596-4D92-8B08-3DDCF097B220}"/>
              </a:ext>
            </a:extLst>
          </p:cNvPr>
          <p:cNvSpPr txBox="1"/>
          <p:nvPr/>
        </p:nvSpPr>
        <p:spPr>
          <a:xfrm>
            <a:off x="10031852" y="5788034"/>
            <a:ext cx="856517" cy="276999"/>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008272"/>
                    </a:gs>
                    <a:gs pos="100000">
                      <a:srgbClr val="008272"/>
                    </a:gs>
                  </a:gsLst>
                  <a:lin ang="5400000" scaled="0"/>
                </a:gradFill>
                <a:effectLst/>
                <a:uLnTx/>
                <a:uFillTx/>
                <a:latin typeface="Segoe UI Semibold"/>
                <a:ea typeface="+mn-ea"/>
                <a:cs typeface="Segoe UI Light" panose="020B0502040204020203" pitchFamily="34" charset="0"/>
              </a:rPr>
              <a:t>Action</a:t>
            </a:r>
            <a:endParaRPr kumimoji="0" lang="en-US" sz="1100" b="0" i="0" u="none" strike="noStrike" kern="0" cap="none" spc="0" normalizeH="0" baseline="0" noProof="0" dirty="0">
              <a:ln>
                <a:noFill/>
              </a:ln>
              <a:gradFill>
                <a:gsLst>
                  <a:gs pos="2917">
                    <a:srgbClr val="008272"/>
                  </a:gs>
                  <a:gs pos="100000">
                    <a:srgbClr val="008272"/>
                  </a:gs>
                </a:gsLst>
                <a:lin ang="5400000" scaled="0"/>
              </a:gradFill>
              <a:effectLst/>
              <a:uLnTx/>
              <a:uFillTx/>
              <a:latin typeface="Segoe UI Semibold"/>
              <a:ea typeface="+mn-ea"/>
              <a:cs typeface="Segoe UI Light" panose="020B0502040204020203" pitchFamily="34" charset="0"/>
            </a:endParaRPr>
          </a:p>
        </p:txBody>
      </p:sp>
      <p:sp>
        <p:nvSpPr>
          <p:cNvPr id="280" name="Insights">
            <a:extLst>
              <a:ext uri="{FF2B5EF4-FFF2-40B4-BE49-F238E27FC236}">
                <a16:creationId xmlns:a16="http://schemas.microsoft.com/office/drawing/2014/main" id="{F2F511C3-7BC3-4FC6-BD3B-E422F450A3F5}"/>
              </a:ext>
            </a:extLst>
          </p:cNvPr>
          <p:cNvSpPr txBox="1"/>
          <p:nvPr/>
        </p:nvSpPr>
        <p:spPr>
          <a:xfrm>
            <a:off x="7767979" y="5777036"/>
            <a:ext cx="1034498" cy="276999"/>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008272"/>
                    </a:gs>
                    <a:gs pos="100000">
                      <a:srgbClr val="008272"/>
                    </a:gs>
                  </a:gsLst>
                  <a:lin ang="5400000" scaled="0"/>
                </a:gradFill>
                <a:effectLst/>
                <a:uLnTx/>
                <a:uFillTx/>
                <a:latin typeface="Segoe UI Semibold"/>
                <a:ea typeface="+mn-ea"/>
                <a:cs typeface="Segoe UI Light" panose="020B0502040204020203" pitchFamily="34" charset="0"/>
              </a:rPr>
              <a:t>Insights</a:t>
            </a:r>
          </a:p>
        </p:txBody>
      </p:sp>
      <p:grpSp>
        <p:nvGrpSpPr>
          <p:cNvPr id="474" name="Group 473">
            <a:extLst>
              <a:ext uri="{FF2B5EF4-FFF2-40B4-BE49-F238E27FC236}">
                <a16:creationId xmlns:a16="http://schemas.microsoft.com/office/drawing/2014/main" id="{A3060590-D758-4A4C-B759-A763CA4B8770}"/>
              </a:ext>
            </a:extLst>
          </p:cNvPr>
          <p:cNvGrpSpPr/>
          <p:nvPr/>
        </p:nvGrpSpPr>
        <p:grpSpPr>
          <a:xfrm>
            <a:off x="7987680" y="2239652"/>
            <a:ext cx="629890" cy="936950"/>
            <a:chOff x="7987680" y="2239652"/>
            <a:chExt cx="629890" cy="936950"/>
          </a:xfrm>
        </p:grpSpPr>
        <p:grpSp>
          <p:nvGrpSpPr>
            <p:cNvPr id="293" name="Analytics">
              <a:extLst>
                <a:ext uri="{FF2B5EF4-FFF2-40B4-BE49-F238E27FC236}">
                  <a16:creationId xmlns:a16="http://schemas.microsoft.com/office/drawing/2014/main" id="{05D1463F-C80C-4558-8913-341D6D84B01E}"/>
                </a:ext>
              </a:extLst>
            </p:cNvPr>
            <p:cNvGrpSpPr/>
            <p:nvPr/>
          </p:nvGrpSpPr>
          <p:grpSpPr>
            <a:xfrm>
              <a:off x="7987680" y="2239652"/>
              <a:ext cx="629890" cy="633213"/>
              <a:chOff x="5451031" y="1624151"/>
              <a:chExt cx="541457" cy="504298"/>
            </a:xfrm>
          </p:grpSpPr>
          <p:sp>
            <p:nvSpPr>
              <p:cNvPr id="297" name="Freeform 966">
                <a:extLst>
                  <a:ext uri="{FF2B5EF4-FFF2-40B4-BE49-F238E27FC236}">
                    <a16:creationId xmlns:a16="http://schemas.microsoft.com/office/drawing/2014/main" id="{86CB1CE5-E92D-461C-87F0-6AE0F64F87FD}"/>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298" name="Freeform 1006">
                <a:extLst>
                  <a:ext uri="{FF2B5EF4-FFF2-40B4-BE49-F238E27FC236}">
                    <a16:creationId xmlns:a16="http://schemas.microsoft.com/office/drawing/2014/main" id="{96CCE4F0-DC70-4FEE-9385-FB2B4837F270}"/>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299" name="Rectangle 1007">
                <a:extLst>
                  <a:ext uri="{FF2B5EF4-FFF2-40B4-BE49-F238E27FC236}">
                    <a16:creationId xmlns:a16="http://schemas.microsoft.com/office/drawing/2014/main" id="{B2563914-8385-4A70-9AD3-BA928B9C7857}"/>
                  </a:ext>
                </a:extLst>
              </p:cNvPr>
              <p:cNvSpPr>
                <a:spLocks noChangeArrowheads="1"/>
              </p:cNvSpPr>
              <p:nvPr/>
            </p:nvSpPr>
            <p:spPr bwMode="auto">
              <a:xfrm>
                <a:off x="5658059" y="1889570"/>
                <a:ext cx="31850" cy="69011"/>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300" name="Rectangle 1008">
                <a:extLst>
                  <a:ext uri="{FF2B5EF4-FFF2-40B4-BE49-F238E27FC236}">
                    <a16:creationId xmlns:a16="http://schemas.microsoft.com/office/drawing/2014/main" id="{E078F682-6237-4384-AFDA-41C8E65ED525}"/>
                  </a:ext>
                </a:extLst>
              </p:cNvPr>
              <p:cNvSpPr>
                <a:spLocks noChangeArrowheads="1"/>
              </p:cNvSpPr>
              <p:nvPr/>
            </p:nvSpPr>
            <p:spPr bwMode="auto">
              <a:xfrm>
                <a:off x="5721760" y="1788713"/>
                <a:ext cx="37160" cy="169868"/>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301" name="Freeform 1061">
                <a:extLst>
                  <a:ext uri="{FF2B5EF4-FFF2-40B4-BE49-F238E27FC236}">
                    <a16:creationId xmlns:a16="http://schemas.microsoft.com/office/drawing/2014/main" id="{8F246298-1033-4AB2-9ABC-A6AB835214F0}"/>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302" name="Freeform 1091">
                <a:extLst>
                  <a:ext uri="{FF2B5EF4-FFF2-40B4-BE49-F238E27FC236}">
                    <a16:creationId xmlns:a16="http://schemas.microsoft.com/office/drawing/2014/main" id="{C8B326F2-DDE9-4BEA-ABA9-B7F9E3E8D28B}"/>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p:txBody>
          </p:sp>
        </p:grpSp>
        <p:sp>
          <p:nvSpPr>
            <p:cNvPr id="386" name="Analytics">
              <a:extLst>
                <a:ext uri="{FF2B5EF4-FFF2-40B4-BE49-F238E27FC236}">
                  <a16:creationId xmlns:a16="http://schemas.microsoft.com/office/drawing/2014/main" id="{9F003EED-7F1D-4810-B095-800CAC867B0D}"/>
                </a:ext>
              </a:extLst>
            </p:cNvPr>
            <p:cNvSpPr txBox="1"/>
            <p:nvPr/>
          </p:nvSpPr>
          <p:spPr>
            <a:xfrm>
              <a:off x="8018797" y="3010403"/>
              <a:ext cx="567656" cy="166199"/>
            </a:xfrm>
            <a:prstGeom prst="rect">
              <a:avLst/>
            </a:prstGeom>
            <a:noFill/>
          </p:spPr>
          <p:txBody>
            <a:bodyPr wrap="none" lIns="0" tIns="0" rIns="0" bIns="0" rtlCol="0">
              <a:spAutoFit/>
            </a:bodyPr>
            <a:lstStyle/>
            <a:p>
              <a:pPr marL="0" marR="0" lvl="0" indent="0" algn="ctr" defTabSz="913743" rtl="0" eaLnBrk="1" fontAlgn="auto" latinLnBrk="0" hangingPunct="1">
                <a:lnSpc>
                  <a:spcPct val="90000"/>
                </a:lnSpc>
                <a:spcBef>
                  <a:spcPct val="0"/>
                </a:spcBef>
                <a:spcAft>
                  <a:spcPts val="588"/>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Analytics</a:t>
              </a:r>
            </a:p>
          </p:txBody>
        </p:sp>
      </p:grpSp>
      <p:grpSp>
        <p:nvGrpSpPr>
          <p:cNvPr id="475" name="Group 474">
            <a:extLst>
              <a:ext uri="{FF2B5EF4-FFF2-40B4-BE49-F238E27FC236}">
                <a16:creationId xmlns:a16="http://schemas.microsoft.com/office/drawing/2014/main" id="{259E6D67-52B7-40B7-BA4A-87934F2A6C0C}"/>
              </a:ext>
            </a:extLst>
          </p:cNvPr>
          <p:cNvGrpSpPr/>
          <p:nvPr/>
        </p:nvGrpSpPr>
        <p:grpSpPr>
          <a:xfrm>
            <a:off x="7973913" y="3878421"/>
            <a:ext cx="657424" cy="829200"/>
            <a:chOff x="7973913" y="3878421"/>
            <a:chExt cx="657424" cy="829200"/>
          </a:xfrm>
        </p:grpSpPr>
        <p:grpSp>
          <p:nvGrpSpPr>
            <p:cNvPr id="291" name="AI &amp; ML">
              <a:extLst>
                <a:ext uri="{FF2B5EF4-FFF2-40B4-BE49-F238E27FC236}">
                  <a16:creationId xmlns:a16="http://schemas.microsoft.com/office/drawing/2014/main" id="{09FEF697-D0D3-4AC8-9CFA-2D94D80C8A37}"/>
                </a:ext>
              </a:extLst>
            </p:cNvPr>
            <p:cNvGrpSpPr/>
            <p:nvPr/>
          </p:nvGrpSpPr>
          <p:grpSpPr>
            <a:xfrm>
              <a:off x="8054278" y="3878421"/>
              <a:ext cx="496694" cy="494624"/>
              <a:chOff x="2405503" y="-1520204"/>
              <a:chExt cx="1077739" cy="1013990"/>
            </a:xfrm>
          </p:grpSpPr>
          <p:grpSp>
            <p:nvGrpSpPr>
              <p:cNvPr id="307" name="Group 306">
                <a:extLst>
                  <a:ext uri="{FF2B5EF4-FFF2-40B4-BE49-F238E27FC236}">
                    <a16:creationId xmlns:a16="http://schemas.microsoft.com/office/drawing/2014/main" id="{D11EC0B6-35F4-43DC-A380-8EF92B891C55}"/>
                  </a:ext>
                </a:extLst>
              </p:cNvPr>
              <p:cNvGrpSpPr/>
              <p:nvPr/>
            </p:nvGrpSpPr>
            <p:grpSpPr>
              <a:xfrm>
                <a:off x="2579705" y="-1496055"/>
                <a:ext cx="573143" cy="777285"/>
                <a:chOff x="5896848" y="1680363"/>
                <a:chExt cx="573143" cy="777285"/>
              </a:xfrm>
              <a:solidFill>
                <a:schemeClr val="accent3"/>
              </a:solidFill>
            </p:grpSpPr>
            <p:sp>
              <p:nvSpPr>
                <p:cNvPr id="313" name="Rectangle 312">
                  <a:extLst>
                    <a:ext uri="{FF2B5EF4-FFF2-40B4-BE49-F238E27FC236}">
                      <a16:creationId xmlns:a16="http://schemas.microsoft.com/office/drawing/2014/main" id="{EC5D2D1C-DAE5-420A-BED5-F347F9E03DA7}"/>
                    </a:ext>
                  </a:extLst>
                </p:cNvPr>
                <p:cNvSpPr/>
                <p:nvPr/>
              </p:nvSpPr>
              <p:spPr bwMode="auto">
                <a:xfrm>
                  <a:off x="6059428" y="1770405"/>
                  <a:ext cx="18288" cy="6872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4" name="Rectangle 313">
                  <a:extLst>
                    <a:ext uri="{FF2B5EF4-FFF2-40B4-BE49-F238E27FC236}">
                      <a16:creationId xmlns:a16="http://schemas.microsoft.com/office/drawing/2014/main" id="{21734092-0060-4851-83CD-9F57DC7A6695}"/>
                    </a:ext>
                  </a:extLst>
                </p:cNvPr>
                <p:cNvSpPr/>
                <p:nvPr/>
              </p:nvSpPr>
              <p:spPr bwMode="auto">
                <a:xfrm rot="19284237">
                  <a:off x="6298549" y="1680363"/>
                  <a:ext cx="18288" cy="6872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5" name="Rectangle 314">
                  <a:extLst>
                    <a:ext uri="{FF2B5EF4-FFF2-40B4-BE49-F238E27FC236}">
                      <a16:creationId xmlns:a16="http://schemas.microsoft.com/office/drawing/2014/main" id="{90B984A5-69B6-4DAE-BA03-45CFF7C1DCB9}"/>
                    </a:ext>
                  </a:extLst>
                </p:cNvPr>
                <p:cNvSpPr/>
                <p:nvPr/>
              </p:nvSpPr>
              <p:spPr bwMode="auto">
                <a:xfrm rot="1945842">
                  <a:off x="5958905" y="1759746"/>
                  <a:ext cx="18288"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6" name="Rectangle 315">
                  <a:extLst>
                    <a:ext uri="{FF2B5EF4-FFF2-40B4-BE49-F238E27FC236}">
                      <a16:creationId xmlns:a16="http://schemas.microsoft.com/office/drawing/2014/main" id="{C3C5D732-5CFC-497D-B226-BFEFA95421F0}"/>
                    </a:ext>
                  </a:extLst>
                </p:cNvPr>
                <p:cNvSpPr/>
                <p:nvPr/>
              </p:nvSpPr>
              <p:spPr bwMode="auto">
                <a:xfrm rot="4308765">
                  <a:off x="6045182" y="1908374"/>
                  <a:ext cx="18288"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5D5571D2-0628-47AF-AAE6-5B4AF0FB0AF4}"/>
                    </a:ext>
                  </a:extLst>
                </p:cNvPr>
                <p:cNvSpPr/>
                <p:nvPr/>
              </p:nvSpPr>
              <p:spPr bwMode="auto">
                <a:xfrm rot="1391002">
                  <a:off x="6181424" y="2059706"/>
                  <a:ext cx="18288"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1EE9199B-C074-4BFA-B9D8-BA24FE63BFE5}"/>
                    </a:ext>
                  </a:extLst>
                </p:cNvPr>
                <p:cNvSpPr/>
                <p:nvPr/>
              </p:nvSpPr>
              <p:spPr bwMode="auto">
                <a:xfrm rot="19697823">
                  <a:off x="5942033" y="2134052"/>
                  <a:ext cx="18288"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9" name="Rectangle 318">
                  <a:extLst>
                    <a:ext uri="{FF2B5EF4-FFF2-40B4-BE49-F238E27FC236}">
                      <a16:creationId xmlns:a16="http://schemas.microsoft.com/office/drawing/2014/main" id="{D7C7D25F-D545-478B-A7D7-794B71FFA0F4}"/>
                    </a:ext>
                  </a:extLst>
                </p:cNvPr>
                <p:cNvSpPr/>
                <p:nvPr/>
              </p:nvSpPr>
              <p:spPr bwMode="auto">
                <a:xfrm rot="4500000">
                  <a:off x="6323687" y="2293949"/>
                  <a:ext cx="18288"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20" name="Rectangle 319">
                  <a:extLst>
                    <a:ext uri="{FF2B5EF4-FFF2-40B4-BE49-F238E27FC236}">
                      <a16:creationId xmlns:a16="http://schemas.microsoft.com/office/drawing/2014/main" id="{FDD1E958-04F2-4621-BE4E-ED2D9A4E14EB}"/>
                    </a:ext>
                  </a:extLst>
                </p:cNvPr>
                <p:cNvSpPr/>
                <p:nvPr/>
              </p:nvSpPr>
              <p:spPr bwMode="auto">
                <a:xfrm rot="17375620">
                  <a:off x="6162024" y="1941133"/>
                  <a:ext cx="18288" cy="5486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grpSp>
          <p:sp>
            <p:nvSpPr>
              <p:cNvPr id="308" name="Oval 307">
                <a:extLst>
                  <a:ext uri="{FF2B5EF4-FFF2-40B4-BE49-F238E27FC236}">
                    <a16:creationId xmlns:a16="http://schemas.microsoft.com/office/drawing/2014/main" id="{1CB5764E-D0AB-43E6-8006-3B0AB6DDF8CE}"/>
                  </a:ext>
                </a:extLst>
              </p:cNvPr>
              <p:cNvSpPr/>
              <p:nvPr/>
            </p:nvSpPr>
            <p:spPr bwMode="auto">
              <a:xfrm>
                <a:off x="2685501" y="-1520204"/>
                <a:ext cx="157806" cy="157806"/>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09" name="Oval 308">
                <a:extLst>
                  <a:ext uri="{FF2B5EF4-FFF2-40B4-BE49-F238E27FC236}">
                    <a16:creationId xmlns:a16="http://schemas.microsoft.com/office/drawing/2014/main" id="{BA099645-8817-48D3-8C14-D518BC6BC124}"/>
                  </a:ext>
                </a:extLst>
              </p:cNvPr>
              <p:cNvSpPr/>
              <p:nvPr/>
            </p:nvSpPr>
            <p:spPr bwMode="auto">
              <a:xfrm>
                <a:off x="2405503" y="-1208392"/>
                <a:ext cx="230505" cy="23050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0" name="Oval 309">
                <a:extLst>
                  <a:ext uri="{FF2B5EF4-FFF2-40B4-BE49-F238E27FC236}">
                    <a16:creationId xmlns:a16="http://schemas.microsoft.com/office/drawing/2014/main" id="{2F5F30D5-EF06-4A63-BA6F-9CEFD337373C}"/>
                  </a:ext>
                </a:extLst>
              </p:cNvPr>
              <p:cNvSpPr/>
              <p:nvPr/>
            </p:nvSpPr>
            <p:spPr bwMode="auto">
              <a:xfrm>
                <a:off x="2816967" y="-1316432"/>
                <a:ext cx="254810" cy="25481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1" name="Oval 310">
                <a:extLst>
                  <a:ext uri="{FF2B5EF4-FFF2-40B4-BE49-F238E27FC236}">
                    <a16:creationId xmlns:a16="http://schemas.microsoft.com/office/drawing/2014/main" id="{17A31ECE-3E71-446B-B40C-F78B9B47E24A}"/>
                  </a:ext>
                </a:extLst>
              </p:cNvPr>
              <p:cNvSpPr/>
              <p:nvPr/>
            </p:nvSpPr>
            <p:spPr bwMode="auto">
              <a:xfrm>
                <a:off x="2586395" y="-884572"/>
                <a:ext cx="378358" cy="378358"/>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57AF7795-D169-405D-A7E3-949E974F0F2F}"/>
                  </a:ext>
                </a:extLst>
              </p:cNvPr>
              <p:cNvSpPr/>
              <p:nvPr/>
            </p:nvSpPr>
            <p:spPr bwMode="auto">
              <a:xfrm>
                <a:off x="3104884" y="-984229"/>
                <a:ext cx="378358" cy="3783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Segoe UI" pitchFamily="34" charset="0"/>
                  <a:cs typeface="Segoe UI" pitchFamily="34" charset="0"/>
                </a:endParaRPr>
              </a:p>
            </p:txBody>
          </p:sp>
        </p:grpSp>
        <p:sp>
          <p:nvSpPr>
            <p:cNvPr id="388" name="AI &amp; ML">
              <a:extLst>
                <a:ext uri="{FF2B5EF4-FFF2-40B4-BE49-F238E27FC236}">
                  <a16:creationId xmlns:a16="http://schemas.microsoft.com/office/drawing/2014/main" id="{BB68F5C2-B21F-4963-A4D6-AD62D8D03FB6}"/>
                </a:ext>
              </a:extLst>
            </p:cNvPr>
            <p:cNvSpPr txBox="1"/>
            <p:nvPr/>
          </p:nvSpPr>
          <p:spPr>
            <a:xfrm>
              <a:off x="7973913" y="4541422"/>
              <a:ext cx="657424" cy="166199"/>
            </a:xfrm>
            <a:prstGeom prst="rect">
              <a:avLst/>
            </a:prstGeom>
            <a:noFill/>
          </p:spPr>
          <p:txBody>
            <a:bodyPr wrap="none" lIns="0" tIns="0" rIns="0" bIns="0" rtlCol="0">
              <a:spAutoFit/>
            </a:bodyPr>
            <a:lstStyle/>
            <a:p>
              <a:pPr marL="0" marR="0" lvl="0" indent="0" algn="ctr" defTabSz="913743" rtl="0" eaLnBrk="1" fontAlgn="auto" latinLnBrk="0" hangingPunct="1">
                <a:lnSpc>
                  <a:spcPct val="90000"/>
                </a:lnSpc>
                <a:spcBef>
                  <a:spcPct val="0"/>
                </a:spcBef>
                <a:spcAft>
                  <a:spcPts val="588"/>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AI and ML</a:t>
              </a:r>
            </a:p>
          </p:txBody>
        </p:sp>
      </p:grpSp>
      <p:sp>
        <p:nvSpPr>
          <p:cNvPr id="239" name="Microsoft Power BI">
            <a:extLst>
              <a:ext uri="{FF2B5EF4-FFF2-40B4-BE49-F238E27FC236}">
                <a16:creationId xmlns:a16="http://schemas.microsoft.com/office/drawing/2014/main" id="{305696C4-278A-4A7C-8DB9-E93A931E1916}"/>
              </a:ext>
            </a:extLst>
          </p:cNvPr>
          <p:cNvSpPr>
            <a:spLocks noChangeAspect="1"/>
          </p:cNvSpPr>
          <p:nvPr/>
        </p:nvSpPr>
        <p:spPr bwMode="auto">
          <a:xfrm flipV="1">
            <a:off x="9630839" y="2008660"/>
            <a:ext cx="245520" cy="182880"/>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Microsoft Flow">
            <a:extLst>
              <a:ext uri="{FF2B5EF4-FFF2-40B4-BE49-F238E27FC236}">
                <a16:creationId xmlns:a16="http://schemas.microsoft.com/office/drawing/2014/main" id="{EF8917FC-37CF-4747-8B1F-47C13CEA9AC7}"/>
              </a:ext>
            </a:extLst>
          </p:cNvPr>
          <p:cNvSpPr>
            <a:spLocks noChangeAspect="1"/>
          </p:cNvSpPr>
          <p:nvPr/>
        </p:nvSpPr>
        <p:spPr bwMode="auto">
          <a:xfrm>
            <a:off x="9633882" y="2700295"/>
            <a:ext cx="239434" cy="182880"/>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3" name="Power Apps">
            <a:extLst>
              <a:ext uri="{FF2B5EF4-FFF2-40B4-BE49-F238E27FC236}">
                <a16:creationId xmlns:a16="http://schemas.microsoft.com/office/drawing/2014/main" id="{F59CC7A7-A8CD-4DCF-8844-B54707578A9E}"/>
              </a:ext>
            </a:extLst>
          </p:cNvPr>
          <p:cNvGrpSpPr>
            <a:grpSpLocks noChangeAspect="1"/>
          </p:cNvGrpSpPr>
          <p:nvPr/>
        </p:nvGrpSpPr>
        <p:grpSpPr>
          <a:xfrm>
            <a:off x="9628980" y="3289935"/>
            <a:ext cx="249238" cy="182880"/>
            <a:chOff x="5796616" y="6315945"/>
            <a:chExt cx="425046" cy="311880"/>
          </a:xfrm>
          <a:solidFill>
            <a:schemeClr val="accent3"/>
          </a:solidFill>
        </p:grpSpPr>
        <p:sp>
          <p:nvSpPr>
            <p:cNvPr id="244" name="Freeform: Shape 243">
              <a:extLst>
                <a:ext uri="{FF2B5EF4-FFF2-40B4-BE49-F238E27FC236}">
                  <a16:creationId xmlns:a16="http://schemas.microsoft.com/office/drawing/2014/main" id="{D90DAD66-D12A-4389-8C33-9690ACF74E57}"/>
                </a:ext>
              </a:extLst>
            </p:cNvPr>
            <p:cNvSpPr/>
            <p:nvPr/>
          </p:nvSpPr>
          <p:spPr bwMode="auto">
            <a:xfrm>
              <a:off x="5796616" y="6315945"/>
              <a:ext cx="425046" cy="276895"/>
            </a:xfrm>
            <a:custGeom>
              <a:avLst/>
              <a:gdLst>
                <a:gd name="connsiteX0" fmla="*/ 210115 w 1916660"/>
                <a:gd name="connsiteY0" fmla="*/ 0 h 1248604"/>
                <a:gd name="connsiteX1" fmla="*/ 1706545 w 1916660"/>
                <a:gd name="connsiteY1" fmla="*/ 0 h 1248604"/>
                <a:gd name="connsiteX2" fmla="*/ 1916660 w 1916660"/>
                <a:gd name="connsiteY2" fmla="*/ 210115 h 1248604"/>
                <a:gd name="connsiteX3" fmla="*/ 1916660 w 1916660"/>
                <a:gd name="connsiteY3" fmla="*/ 1038489 h 1248604"/>
                <a:gd name="connsiteX4" fmla="*/ 1706545 w 1916660"/>
                <a:gd name="connsiteY4" fmla="*/ 1248604 h 1248604"/>
                <a:gd name="connsiteX5" fmla="*/ 1673427 w 1916660"/>
                <a:gd name="connsiteY5" fmla="*/ 1248604 h 1248604"/>
                <a:gd name="connsiteX6" fmla="*/ 1673427 w 1916660"/>
                <a:gd name="connsiteY6" fmla="*/ 1156355 h 1248604"/>
                <a:gd name="connsiteX7" fmla="*/ 1697253 w 1916660"/>
                <a:gd name="connsiteY7" fmla="*/ 1156355 h 1248604"/>
                <a:gd name="connsiteX8" fmla="*/ 1829602 w 1916660"/>
                <a:gd name="connsiteY8" fmla="*/ 1024006 h 1248604"/>
                <a:gd name="connsiteX9" fmla="*/ 1829602 w 1916660"/>
                <a:gd name="connsiteY9" fmla="*/ 210941 h 1248604"/>
                <a:gd name="connsiteX10" fmla="*/ 1697253 w 1916660"/>
                <a:gd name="connsiteY10" fmla="*/ 78592 h 1248604"/>
                <a:gd name="connsiteX11" fmla="*/ 219408 w 1916660"/>
                <a:gd name="connsiteY11" fmla="*/ 78592 h 1248604"/>
                <a:gd name="connsiteX12" fmla="*/ 87059 w 1916660"/>
                <a:gd name="connsiteY12" fmla="*/ 210941 h 1248604"/>
                <a:gd name="connsiteX13" fmla="*/ 87059 w 1916660"/>
                <a:gd name="connsiteY13" fmla="*/ 1024006 h 1248604"/>
                <a:gd name="connsiteX14" fmla="*/ 219408 w 1916660"/>
                <a:gd name="connsiteY14" fmla="*/ 1156355 h 1248604"/>
                <a:gd name="connsiteX15" fmla="*/ 270802 w 1916660"/>
                <a:gd name="connsiteY15" fmla="*/ 1156355 h 1248604"/>
                <a:gd name="connsiteX16" fmla="*/ 270802 w 1916660"/>
                <a:gd name="connsiteY16" fmla="*/ 1248604 h 1248604"/>
                <a:gd name="connsiteX17" fmla="*/ 210115 w 1916660"/>
                <a:gd name="connsiteY17" fmla="*/ 1248604 h 1248604"/>
                <a:gd name="connsiteX18" fmla="*/ 0 w 1916660"/>
                <a:gd name="connsiteY18" fmla="*/ 1038489 h 1248604"/>
                <a:gd name="connsiteX19" fmla="*/ 0 w 1916660"/>
                <a:gd name="connsiteY19" fmla="*/ 210115 h 1248604"/>
                <a:gd name="connsiteX20" fmla="*/ 210115 w 1916660"/>
                <a:gd name="connsiteY20" fmla="*/ 0 h 124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16660" h="1248604">
                  <a:moveTo>
                    <a:pt x="210115" y="0"/>
                  </a:moveTo>
                  <a:lnTo>
                    <a:pt x="1706545" y="0"/>
                  </a:lnTo>
                  <a:cubicBezTo>
                    <a:pt x="1822588" y="0"/>
                    <a:pt x="1916660" y="94072"/>
                    <a:pt x="1916660" y="210115"/>
                  </a:cubicBezTo>
                  <a:lnTo>
                    <a:pt x="1916660" y="1038489"/>
                  </a:lnTo>
                  <a:cubicBezTo>
                    <a:pt x="1916660" y="1154532"/>
                    <a:pt x="1822588" y="1248604"/>
                    <a:pt x="1706545" y="1248604"/>
                  </a:cubicBezTo>
                  <a:lnTo>
                    <a:pt x="1673427" y="1248604"/>
                  </a:lnTo>
                  <a:lnTo>
                    <a:pt x="1673427" y="1156355"/>
                  </a:lnTo>
                  <a:lnTo>
                    <a:pt x="1697253" y="1156355"/>
                  </a:lnTo>
                  <a:cubicBezTo>
                    <a:pt x="1770347" y="1156355"/>
                    <a:pt x="1829602" y="1097100"/>
                    <a:pt x="1829602" y="1024006"/>
                  </a:cubicBezTo>
                  <a:lnTo>
                    <a:pt x="1829602" y="210941"/>
                  </a:lnTo>
                  <a:cubicBezTo>
                    <a:pt x="1829602" y="137847"/>
                    <a:pt x="1770347" y="78592"/>
                    <a:pt x="1697253" y="78592"/>
                  </a:cubicBezTo>
                  <a:lnTo>
                    <a:pt x="219408" y="78592"/>
                  </a:lnTo>
                  <a:cubicBezTo>
                    <a:pt x="146314" y="78592"/>
                    <a:pt x="87059" y="137847"/>
                    <a:pt x="87059" y="210941"/>
                  </a:cubicBezTo>
                  <a:lnTo>
                    <a:pt x="87059" y="1024006"/>
                  </a:lnTo>
                  <a:cubicBezTo>
                    <a:pt x="87059" y="1097100"/>
                    <a:pt x="146314" y="1156355"/>
                    <a:pt x="219408" y="1156355"/>
                  </a:cubicBezTo>
                  <a:lnTo>
                    <a:pt x="270802" y="1156355"/>
                  </a:lnTo>
                  <a:lnTo>
                    <a:pt x="270802" y="1248604"/>
                  </a:lnTo>
                  <a:lnTo>
                    <a:pt x="210115" y="1248604"/>
                  </a:lnTo>
                  <a:cubicBezTo>
                    <a:pt x="94072" y="1248604"/>
                    <a:pt x="0" y="1154532"/>
                    <a:pt x="0" y="1038489"/>
                  </a:cubicBezTo>
                  <a:lnTo>
                    <a:pt x="0" y="210115"/>
                  </a:lnTo>
                  <a:cubicBezTo>
                    <a:pt x="0" y="94072"/>
                    <a:pt x="94072" y="0"/>
                    <a:pt x="2101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5" name="Freeform: Shape 244">
              <a:extLst>
                <a:ext uri="{FF2B5EF4-FFF2-40B4-BE49-F238E27FC236}">
                  <a16:creationId xmlns:a16="http://schemas.microsoft.com/office/drawing/2014/main" id="{E010ED2F-EE07-42DF-9604-DF68B696AF42}"/>
                </a:ext>
              </a:extLst>
            </p:cNvPr>
            <p:cNvSpPr/>
            <p:nvPr/>
          </p:nvSpPr>
          <p:spPr bwMode="auto">
            <a:xfrm rot="2679329">
              <a:off x="5876834" y="6454973"/>
              <a:ext cx="149099" cy="153814"/>
            </a:xfrm>
            <a:custGeom>
              <a:avLst/>
              <a:gdLst>
                <a:gd name="connsiteX0" fmla="*/ 196101 w 672331"/>
                <a:gd name="connsiteY0" fmla="*/ 197863 h 693594"/>
                <a:gd name="connsiteX1" fmla="*/ 185684 w 672331"/>
                <a:gd name="connsiteY1" fmla="*/ 223010 h 693594"/>
                <a:gd name="connsiteX2" fmla="*/ 185684 w 672331"/>
                <a:gd name="connsiteY2" fmla="*/ 471672 h 693594"/>
                <a:gd name="connsiteX3" fmla="*/ 221247 w 672331"/>
                <a:gd name="connsiteY3" fmla="*/ 507235 h 693594"/>
                <a:gd name="connsiteX4" fmla="*/ 455068 w 672331"/>
                <a:gd name="connsiteY4" fmla="*/ 507235 h 693594"/>
                <a:gd name="connsiteX5" fmla="*/ 490631 w 672331"/>
                <a:gd name="connsiteY5" fmla="*/ 471671 h 693594"/>
                <a:gd name="connsiteX6" fmla="*/ 490631 w 672331"/>
                <a:gd name="connsiteY6" fmla="*/ 223010 h 693594"/>
                <a:gd name="connsiteX7" fmla="*/ 455068 w 672331"/>
                <a:gd name="connsiteY7" fmla="*/ 187447 h 693594"/>
                <a:gd name="connsiteX8" fmla="*/ 221247 w 672331"/>
                <a:gd name="connsiteY8" fmla="*/ 187447 h 693594"/>
                <a:gd name="connsiteX9" fmla="*/ 196101 w 672331"/>
                <a:gd name="connsiteY9" fmla="*/ 197863 h 693594"/>
                <a:gd name="connsiteX10" fmla="*/ 21120 w 672331"/>
                <a:gd name="connsiteY10" fmla="*/ 21119 h 693594"/>
                <a:gd name="connsiteX11" fmla="*/ 72107 w 672331"/>
                <a:gd name="connsiteY11" fmla="*/ 0 h 693594"/>
                <a:gd name="connsiteX12" fmla="*/ 600224 w 672331"/>
                <a:gd name="connsiteY12" fmla="*/ 0 h 693594"/>
                <a:gd name="connsiteX13" fmla="*/ 672331 w 672331"/>
                <a:gd name="connsiteY13" fmla="*/ 72107 h 693594"/>
                <a:gd name="connsiteX14" fmla="*/ 672331 w 672331"/>
                <a:gd name="connsiteY14" fmla="*/ 621487 h 693594"/>
                <a:gd name="connsiteX15" fmla="*/ 600224 w 672331"/>
                <a:gd name="connsiteY15" fmla="*/ 693594 h 693594"/>
                <a:gd name="connsiteX16" fmla="*/ 72107 w 672331"/>
                <a:gd name="connsiteY16" fmla="*/ 693594 h 693594"/>
                <a:gd name="connsiteX17" fmla="*/ 0 w 672331"/>
                <a:gd name="connsiteY17" fmla="*/ 621487 h 693594"/>
                <a:gd name="connsiteX18" fmla="*/ 0 w 672331"/>
                <a:gd name="connsiteY18" fmla="*/ 72107 h 693594"/>
                <a:gd name="connsiteX19" fmla="*/ 21120 w 672331"/>
                <a:gd name="connsiteY19" fmla="*/ 21119 h 69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331" h="693594">
                  <a:moveTo>
                    <a:pt x="196101" y="197863"/>
                  </a:moveTo>
                  <a:cubicBezTo>
                    <a:pt x="189665" y="204299"/>
                    <a:pt x="185685" y="213190"/>
                    <a:pt x="185684" y="223010"/>
                  </a:cubicBezTo>
                  <a:lnTo>
                    <a:pt x="185684" y="471672"/>
                  </a:lnTo>
                  <a:cubicBezTo>
                    <a:pt x="185684" y="491313"/>
                    <a:pt x="201606" y="507235"/>
                    <a:pt x="221247" y="507235"/>
                  </a:cubicBezTo>
                  <a:lnTo>
                    <a:pt x="455068" y="507235"/>
                  </a:lnTo>
                  <a:cubicBezTo>
                    <a:pt x="474709" y="507235"/>
                    <a:pt x="490631" y="491312"/>
                    <a:pt x="490631" y="471671"/>
                  </a:cubicBezTo>
                  <a:lnTo>
                    <a:pt x="490631" y="223010"/>
                  </a:lnTo>
                  <a:cubicBezTo>
                    <a:pt x="490631" y="203369"/>
                    <a:pt x="474709" y="187447"/>
                    <a:pt x="455068" y="187447"/>
                  </a:cubicBezTo>
                  <a:lnTo>
                    <a:pt x="221247" y="187447"/>
                  </a:lnTo>
                  <a:cubicBezTo>
                    <a:pt x="211427" y="187447"/>
                    <a:pt x="202536" y="191427"/>
                    <a:pt x="196101" y="197863"/>
                  </a:cubicBezTo>
                  <a:close/>
                  <a:moveTo>
                    <a:pt x="21120" y="21119"/>
                  </a:moveTo>
                  <a:cubicBezTo>
                    <a:pt x="34168" y="8071"/>
                    <a:pt x="52195" y="0"/>
                    <a:pt x="72107" y="0"/>
                  </a:cubicBezTo>
                  <a:lnTo>
                    <a:pt x="600224" y="0"/>
                  </a:lnTo>
                  <a:cubicBezTo>
                    <a:pt x="640048" y="0"/>
                    <a:pt x="672331" y="32283"/>
                    <a:pt x="672331" y="72107"/>
                  </a:cubicBezTo>
                  <a:lnTo>
                    <a:pt x="672331" y="621487"/>
                  </a:lnTo>
                  <a:cubicBezTo>
                    <a:pt x="672331" y="661311"/>
                    <a:pt x="640048" y="693594"/>
                    <a:pt x="600224" y="693594"/>
                  </a:cubicBezTo>
                  <a:lnTo>
                    <a:pt x="72107" y="693594"/>
                  </a:lnTo>
                  <a:cubicBezTo>
                    <a:pt x="32283" y="693594"/>
                    <a:pt x="0" y="661311"/>
                    <a:pt x="0" y="621487"/>
                  </a:cubicBezTo>
                  <a:lnTo>
                    <a:pt x="0" y="72107"/>
                  </a:lnTo>
                  <a:cubicBezTo>
                    <a:pt x="0" y="52195"/>
                    <a:pt x="8071" y="34168"/>
                    <a:pt x="21120" y="211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6" name="Rectangle: Rounded Corners 245">
              <a:extLst>
                <a:ext uri="{FF2B5EF4-FFF2-40B4-BE49-F238E27FC236}">
                  <a16:creationId xmlns:a16="http://schemas.microsoft.com/office/drawing/2014/main" id="{37F1CECC-01D2-48CF-986B-ABA3EBF6D6ED}"/>
                </a:ext>
              </a:extLst>
            </p:cNvPr>
            <p:cNvSpPr/>
            <p:nvPr/>
          </p:nvSpPr>
          <p:spPr bwMode="auto">
            <a:xfrm rot="2679329">
              <a:off x="6097771" y="6496542"/>
              <a:ext cx="68510" cy="70676"/>
            </a:xfrm>
            <a:prstGeom prst="roundRect">
              <a:avLst>
                <a:gd name="adj" fmla="val 107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7" name="Rectangle: Rounded Corners 246">
              <a:extLst>
                <a:ext uri="{FF2B5EF4-FFF2-40B4-BE49-F238E27FC236}">
                  <a16:creationId xmlns:a16="http://schemas.microsoft.com/office/drawing/2014/main" id="{2DFF0771-8DAA-4191-A7B4-2470B3292735}"/>
                </a:ext>
              </a:extLst>
            </p:cNvPr>
            <p:cNvSpPr/>
            <p:nvPr/>
          </p:nvSpPr>
          <p:spPr bwMode="auto">
            <a:xfrm rot="2679329">
              <a:off x="6037003" y="6438341"/>
              <a:ext cx="68510" cy="70676"/>
            </a:xfrm>
            <a:prstGeom prst="roundRect">
              <a:avLst>
                <a:gd name="adj" fmla="val 107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8" name="Rectangle: Rounded Corners 247">
              <a:extLst>
                <a:ext uri="{FF2B5EF4-FFF2-40B4-BE49-F238E27FC236}">
                  <a16:creationId xmlns:a16="http://schemas.microsoft.com/office/drawing/2014/main" id="{81E03D76-6E84-4E04-A234-D0EF3A4CEBD1}"/>
                </a:ext>
              </a:extLst>
            </p:cNvPr>
            <p:cNvSpPr/>
            <p:nvPr/>
          </p:nvSpPr>
          <p:spPr bwMode="auto">
            <a:xfrm rot="2679329">
              <a:off x="6037003" y="6557149"/>
              <a:ext cx="68510" cy="70676"/>
            </a:xfrm>
            <a:prstGeom prst="roundRect">
              <a:avLst>
                <a:gd name="adj" fmla="val 107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32" name="Process optimization and automation">
            <a:extLst>
              <a:ext uri="{FF2B5EF4-FFF2-40B4-BE49-F238E27FC236}">
                <a16:creationId xmlns:a16="http://schemas.microsoft.com/office/drawing/2014/main" id="{9C57C0D6-A129-4A1D-B5D5-0E019E7E656C}"/>
              </a:ext>
            </a:extLst>
          </p:cNvPr>
          <p:cNvGrpSpPr/>
          <p:nvPr/>
        </p:nvGrpSpPr>
        <p:grpSpPr>
          <a:xfrm>
            <a:off x="9539417" y="4175920"/>
            <a:ext cx="493612" cy="767683"/>
            <a:chOff x="8597110" y="4718972"/>
            <a:chExt cx="361215" cy="561776"/>
          </a:xfrm>
          <a:solidFill>
            <a:schemeClr val="tx1"/>
          </a:solidFill>
        </p:grpSpPr>
        <p:sp>
          <p:nvSpPr>
            <p:cNvPr id="233" name="Freeform 68">
              <a:extLst>
                <a:ext uri="{FF2B5EF4-FFF2-40B4-BE49-F238E27FC236}">
                  <a16:creationId xmlns:a16="http://schemas.microsoft.com/office/drawing/2014/main" id="{2781408D-9A44-48BB-AD81-F7CBE4B8C8D0}"/>
                </a:ext>
              </a:extLst>
            </p:cNvPr>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p:spPr>
          <p:txBody>
            <a:bodyPr vert="horz" wrap="square" lIns="89594" tIns="44796" rIns="89594" bIns="44796" numCol="1" anchor="t" anchorCtr="0" compatLnSpc="1">
              <a:prstTxWarp prst="textNoShape">
                <a:avLst/>
              </a:prstTxWarp>
            </a:bodyPr>
            <a:lstStyle/>
            <a:p>
              <a:pPr marL="0" marR="0" lvl="0" indent="0" algn="l" defTabSz="91374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3C3C41"/>
                </a:solidFill>
                <a:effectLst/>
                <a:uLnTx/>
                <a:uFillTx/>
                <a:latin typeface="Segoe UI"/>
                <a:ea typeface="+mn-ea"/>
                <a:cs typeface="+mn-cs"/>
              </a:endParaRPr>
            </a:p>
          </p:txBody>
        </p:sp>
        <p:sp>
          <p:nvSpPr>
            <p:cNvPr id="234" name="Freeform 69">
              <a:extLst>
                <a:ext uri="{FF2B5EF4-FFF2-40B4-BE49-F238E27FC236}">
                  <a16:creationId xmlns:a16="http://schemas.microsoft.com/office/drawing/2014/main" id="{014BEF5A-1EAC-463F-AA31-CF44C4490CEA}"/>
                </a:ext>
              </a:extLst>
            </p:cNvPr>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p:spPr>
          <p:txBody>
            <a:bodyPr vert="horz" wrap="square" lIns="89594" tIns="44796" rIns="89594" bIns="44796" numCol="1" anchor="t" anchorCtr="0" compatLnSpc="1">
              <a:prstTxWarp prst="textNoShape">
                <a:avLst/>
              </a:prstTxWarp>
            </a:bodyPr>
            <a:lstStyle/>
            <a:p>
              <a:pPr marL="0" marR="0" lvl="0" indent="0" algn="l" defTabSz="91374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3C3C41"/>
                </a:solidFill>
                <a:effectLst/>
                <a:uLnTx/>
                <a:uFillTx/>
                <a:latin typeface="Segoe UI"/>
                <a:ea typeface="+mn-ea"/>
                <a:cs typeface="+mn-cs"/>
              </a:endParaRPr>
            </a:p>
          </p:txBody>
        </p:sp>
        <p:sp>
          <p:nvSpPr>
            <p:cNvPr id="235" name="Freeform 70">
              <a:extLst>
                <a:ext uri="{FF2B5EF4-FFF2-40B4-BE49-F238E27FC236}">
                  <a16:creationId xmlns:a16="http://schemas.microsoft.com/office/drawing/2014/main" id="{3044F362-C5F5-455A-9643-2C442AE57D60}"/>
                </a:ext>
              </a:extLst>
            </p:cNvPr>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p:spPr>
          <p:txBody>
            <a:bodyPr vert="horz" wrap="square" lIns="89594" tIns="44796" rIns="89594" bIns="44796" numCol="1" anchor="t" anchorCtr="0" compatLnSpc="1">
              <a:prstTxWarp prst="textNoShape">
                <a:avLst/>
              </a:prstTxWarp>
            </a:bodyPr>
            <a:lstStyle/>
            <a:p>
              <a:pPr marL="0" marR="0" lvl="0" indent="0" algn="l" defTabSz="91374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3C3C41"/>
                </a:solidFill>
                <a:effectLst/>
                <a:uLnTx/>
                <a:uFillTx/>
                <a:latin typeface="Segoe UI"/>
                <a:ea typeface="+mn-ea"/>
                <a:cs typeface="+mn-cs"/>
              </a:endParaRPr>
            </a:p>
          </p:txBody>
        </p:sp>
      </p:grpSp>
      <p:grpSp>
        <p:nvGrpSpPr>
          <p:cNvPr id="267" name="Mobile">
            <a:extLst>
              <a:ext uri="{FF2B5EF4-FFF2-40B4-BE49-F238E27FC236}">
                <a16:creationId xmlns:a16="http://schemas.microsoft.com/office/drawing/2014/main" id="{D023506C-6AE8-4E44-9A26-63AFD6A46476}"/>
              </a:ext>
            </a:extLst>
          </p:cNvPr>
          <p:cNvGrpSpPr>
            <a:grpSpLocks noChangeAspect="1"/>
          </p:cNvGrpSpPr>
          <p:nvPr/>
        </p:nvGrpSpPr>
        <p:grpSpPr>
          <a:xfrm>
            <a:off x="788888" y="5088785"/>
            <a:ext cx="213418" cy="201954"/>
            <a:chOff x="3146536" y="5760490"/>
            <a:chExt cx="536745" cy="468339"/>
          </a:xfrm>
        </p:grpSpPr>
        <p:sp>
          <p:nvSpPr>
            <p:cNvPr id="269" name="Freeform 975">
              <a:extLst>
                <a:ext uri="{FF2B5EF4-FFF2-40B4-BE49-F238E27FC236}">
                  <a16:creationId xmlns:a16="http://schemas.microsoft.com/office/drawing/2014/main" id="{3E11C541-D6B2-497F-BE63-C4CBE3A8076B}"/>
                </a:ext>
              </a:extLst>
            </p:cNvPr>
            <p:cNvSpPr>
              <a:spLocks/>
            </p:cNvSpPr>
            <p:nvPr/>
          </p:nvSpPr>
          <p:spPr bwMode="auto">
            <a:xfrm>
              <a:off x="3146536" y="5897308"/>
              <a:ext cx="452549" cy="331521"/>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70" name="Freeform 976">
              <a:extLst>
                <a:ext uri="{FF2B5EF4-FFF2-40B4-BE49-F238E27FC236}">
                  <a16:creationId xmlns:a16="http://schemas.microsoft.com/office/drawing/2014/main" id="{35A6FDC1-3295-46A0-B546-67CA70833237}"/>
                </a:ext>
              </a:extLst>
            </p:cNvPr>
            <p:cNvSpPr>
              <a:spLocks/>
            </p:cNvSpPr>
            <p:nvPr/>
          </p:nvSpPr>
          <p:spPr bwMode="auto">
            <a:xfrm>
              <a:off x="3499102" y="5760490"/>
              <a:ext cx="184179" cy="299947"/>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71" name="Rectangle 977">
              <a:extLst>
                <a:ext uri="{FF2B5EF4-FFF2-40B4-BE49-F238E27FC236}">
                  <a16:creationId xmlns:a16="http://schemas.microsoft.com/office/drawing/2014/main" id="{4EAA2E8E-D621-4C27-98A9-E195F0821DCB}"/>
                </a:ext>
              </a:extLst>
            </p:cNvPr>
            <p:cNvSpPr>
              <a:spLocks noChangeArrowheads="1"/>
            </p:cNvSpPr>
            <p:nvPr/>
          </p:nvSpPr>
          <p:spPr bwMode="auto">
            <a:xfrm>
              <a:off x="3330711" y="6160418"/>
              <a:ext cx="84195" cy="36837"/>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72" name="Rectangle 978">
              <a:extLst>
                <a:ext uri="{FF2B5EF4-FFF2-40B4-BE49-F238E27FC236}">
                  <a16:creationId xmlns:a16="http://schemas.microsoft.com/office/drawing/2014/main" id="{0AA7AD7F-1795-4F1B-B0E8-E667B5234B4C}"/>
                </a:ext>
              </a:extLst>
            </p:cNvPr>
            <p:cNvSpPr>
              <a:spLocks noChangeArrowheads="1"/>
            </p:cNvSpPr>
            <p:nvPr/>
          </p:nvSpPr>
          <p:spPr bwMode="auto">
            <a:xfrm>
              <a:off x="3551724" y="5997291"/>
              <a:ext cx="84195" cy="31573"/>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77" name="Social">
            <a:extLst>
              <a:ext uri="{FF2B5EF4-FFF2-40B4-BE49-F238E27FC236}">
                <a16:creationId xmlns:a16="http://schemas.microsoft.com/office/drawing/2014/main" id="{A1850947-FFAB-4306-A4AA-E3C2949A5EB0}"/>
              </a:ext>
            </a:extLst>
          </p:cNvPr>
          <p:cNvGrpSpPr>
            <a:grpSpLocks noChangeAspect="1"/>
          </p:cNvGrpSpPr>
          <p:nvPr/>
        </p:nvGrpSpPr>
        <p:grpSpPr>
          <a:xfrm>
            <a:off x="1695148" y="4594652"/>
            <a:ext cx="178868" cy="178868"/>
            <a:chOff x="5451031" y="4745478"/>
            <a:chExt cx="541457" cy="504298"/>
          </a:xfrm>
        </p:grpSpPr>
        <p:sp>
          <p:nvSpPr>
            <p:cNvPr id="281" name="Freeform 1450">
              <a:extLst>
                <a:ext uri="{FF2B5EF4-FFF2-40B4-BE49-F238E27FC236}">
                  <a16:creationId xmlns:a16="http://schemas.microsoft.com/office/drawing/2014/main" id="{D4D95207-E566-4468-8451-C6B99AA0DAF9}"/>
                </a:ext>
              </a:extLst>
            </p:cNvPr>
            <p:cNvSpPr>
              <a:spLocks/>
            </p:cNvSpPr>
            <p:nvPr/>
          </p:nvSpPr>
          <p:spPr bwMode="auto">
            <a:xfrm>
              <a:off x="5488191" y="4745478"/>
              <a:ext cx="504297" cy="339736"/>
            </a:xfrm>
            <a:custGeom>
              <a:avLst/>
              <a:gdLst>
                <a:gd name="T0" fmla="*/ 95 w 95"/>
                <a:gd name="T1" fmla="*/ 64 h 64"/>
                <a:gd name="T2" fmla="*/ 89 w 95"/>
                <a:gd name="T3" fmla="*/ 64 h 64"/>
                <a:gd name="T4" fmla="*/ 89 w 95"/>
                <a:gd name="T5" fmla="*/ 19 h 64"/>
                <a:gd name="T6" fmla="*/ 0 w 95"/>
                <a:gd name="T7" fmla="*/ 19 h 64"/>
                <a:gd name="T8" fmla="*/ 0 w 95"/>
                <a:gd name="T9" fmla="*/ 0 h 64"/>
                <a:gd name="T10" fmla="*/ 95 w 95"/>
                <a:gd name="T11" fmla="*/ 0 h 64"/>
                <a:gd name="T12" fmla="*/ 95 w 95"/>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95" h="64">
                  <a:moveTo>
                    <a:pt x="95" y="64"/>
                  </a:moveTo>
                  <a:lnTo>
                    <a:pt x="89" y="64"/>
                  </a:lnTo>
                  <a:lnTo>
                    <a:pt x="89" y="19"/>
                  </a:lnTo>
                  <a:lnTo>
                    <a:pt x="0" y="19"/>
                  </a:lnTo>
                  <a:lnTo>
                    <a:pt x="0" y="0"/>
                  </a:lnTo>
                  <a:lnTo>
                    <a:pt x="95" y="0"/>
                  </a:lnTo>
                  <a:lnTo>
                    <a:pt x="95" y="64"/>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2" name="Freeform 1451">
              <a:extLst>
                <a:ext uri="{FF2B5EF4-FFF2-40B4-BE49-F238E27FC236}">
                  <a16:creationId xmlns:a16="http://schemas.microsoft.com/office/drawing/2014/main" id="{D31C43FD-03BF-449A-B819-59D99A0093B7}"/>
                </a:ext>
              </a:extLst>
            </p:cNvPr>
            <p:cNvSpPr>
              <a:spLocks/>
            </p:cNvSpPr>
            <p:nvPr/>
          </p:nvSpPr>
          <p:spPr bwMode="auto">
            <a:xfrm>
              <a:off x="5451031" y="4878189"/>
              <a:ext cx="477754" cy="371587"/>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5"/>
                    <a:pt x="26" y="83"/>
                    <a:pt x="28" y="80"/>
                  </a:cubicBezTo>
                  <a:cubicBezTo>
                    <a:pt x="31" y="77"/>
                    <a:pt x="34"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3" name="Oval 1452">
              <a:extLst>
                <a:ext uri="{FF2B5EF4-FFF2-40B4-BE49-F238E27FC236}">
                  <a16:creationId xmlns:a16="http://schemas.microsoft.com/office/drawing/2014/main" id="{96207506-FE5E-478D-B47D-FFD967E7F12E}"/>
                </a:ext>
              </a:extLst>
            </p:cNvPr>
            <p:cNvSpPr>
              <a:spLocks noChangeArrowheads="1"/>
            </p:cNvSpPr>
            <p:nvPr/>
          </p:nvSpPr>
          <p:spPr bwMode="auto">
            <a:xfrm>
              <a:off x="5557198"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4" name="Oval 1453">
              <a:extLst>
                <a:ext uri="{FF2B5EF4-FFF2-40B4-BE49-F238E27FC236}">
                  <a16:creationId xmlns:a16="http://schemas.microsoft.com/office/drawing/2014/main" id="{5A178F30-BD41-4C15-A34D-605C1F107132}"/>
                </a:ext>
              </a:extLst>
            </p:cNvPr>
            <p:cNvSpPr>
              <a:spLocks noChangeArrowheads="1"/>
            </p:cNvSpPr>
            <p:nvPr/>
          </p:nvSpPr>
          <p:spPr bwMode="auto">
            <a:xfrm>
              <a:off x="5658059"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5" name="Oval 1454">
              <a:extLst>
                <a:ext uri="{FF2B5EF4-FFF2-40B4-BE49-F238E27FC236}">
                  <a16:creationId xmlns:a16="http://schemas.microsoft.com/office/drawing/2014/main" id="{71648BB6-D54F-46D8-B4AB-16B185DAB3AE}"/>
                </a:ext>
              </a:extLst>
            </p:cNvPr>
            <p:cNvSpPr>
              <a:spLocks noChangeArrowheads="1"/>
            </p:cNvSpPr>
            <p:nvPr/>
          </p:nvSpPr>
          <p:spPr bwMode="auto">
            <a:xfrm>
              <a:off x="5758917"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86" name="Loyalty">
            <a:extLst>
              <a:ext uri="{FF2B5EF4-FFF2-40B4-BE49-F238E27FC236}">
                <a16:creationId xmlns:a16="http://schemas.microsoft.com/office/drawing/2014/main" id="{8C9CE4F3-E5D3-4DEE-9938-8D3E697D2901}"/>
              </a:ext>
            </a:extLst>
          </p:cNvPr>
          <p:cNvGrpSpPr>
            <a:grpSpLocks noChangeAspect="1"/>
          </p:cNvGrpSpPr>
          <p:nvPr/>
        </p:nvGrpSpPr>
        <p:grpSpPr bwMode="auto">
          <a:xfrm>
            <a:off x="1671275" y="3013663"/>
            <a:ext cx="228600" cy="228600"/>
            <a:chOff x="4141" y="799"/>
            <a:chExt cx="256" cy="256"/>
          </a:xfrm>
        </p:grpSpPr>
        <p:sp>
          <p:nvSpPr>
            <p:cNvPr id="287" name="AutoShape 32">
              <a:extLst>
                <a:ext uri="{FF2B5EF4-FFF2-40B4-BE49-F238E27FC236}">
                  <a16:creationId xmlns:a16="http://schemas.microsoft.com/office/drawing/2014/main" id="{BAE2E3FE-218F-4A00-B0AB-9DE7249A4729}"/>
                </a:ext>
              </a:extLst>
            </p:cNvPr>
            <p:cNvSpPr>
              <a:spLocks noChangeAspect="1" noChangeArrowheads="1" noTextEdit="1"/>
            </p:cNvSpPr>
            <p:nvPr/>
          </p:nvSpPr>
          <p:spPr bwMode="auto">
            <a:xfrm>
              <a:off x="4141" y="79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8" name="Freeform 34">
              <a:extLst>
                <a:ext uri="{FF2B5EF4-FFF2-40B4-BE49-F238E27FC236}">
                  <a16:creationId xmlns:a16="http://schemas.microsoft.com/office/drawing/2014/main" id="{79EC63CA-7314-4CD7-BE03-CE9704B28303}"/>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9" name="Freeform 35">
              <a:extLst>
                <a:ext uri="{FF2B5EF4-FFF2-40B4-BE49-F238E27FC236}">
                  <a16:creationId xmlns:a16="http://schemas.microsoft.com/office/drawing/2014/main" id="{D2A86EDD-DF2F-4414-8795-4DC34A870856}"/>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90" name="Freeform 36">
              <a:extLst>
                <a:ext uri="{FF2B5EF4-FFF2-40B4-BE49-F238E27FC236}">
                  <a16:creationId xmlns:a16="http://schemas.microsoft.com/office/drawing/2014/main" id="{E61EF3BD-26A9-48BC-B9DB-AB5B6EEF6735}"/>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94" name="Web">
            <a:extLst>
              <a:ext uri="{FF2B5EF4-FFF2-40B4-BE49-F238E27FC236}">
                <a16:creationId xmlns:a16="http://schemas.microsoft.com/office/drawing/2014/main" id="{C43D2031-33C6-42E1-875E-C9A5102813C9}"/>
              </a:ext>
            </a:extLst>
          </p:cNvPr>
          <p:cNvGrpSpPr>
            <a:grpSpLocks noChangeAspect="1"/>
          </p:cNvGrpSpPr>
          <p:nvPr/>
        </p:nvGrpSpPr>
        <p:grpSpPr bwMode="auto">
          <a:xfrm>
            <a:off x="807574" y="4075257"/>
            <a:ext cx="176046" cy="176046"/>
            <a:chOff x="2406" y="2085"/>
            <a:chExt cx="256" cy="256"/>
          </a:xfrm>
        </p:grpSpPr>
        <p:sp>
          <p:nvSpPr>
            <p:cNvPr id="295" name="AutoShape 163">
              <a:extLst>
                <a:ext uri="{FF2B5EF4-FFF2-40B4-BE49-F238E27FC236}">
                  <a16:creationId xmlns:a16="http://schemas.microsoft.com/office/drawing/2014/main" id="{E084BF94-11FD-4D04-941E-DB260BA5BA01}"/>
                </a:ext>
              </a:extLst>
            </p:cNvPr>
            <p:cNvSpPr>
              <a:spLocks noChangeAspect="1" noChangeArrowheads="1" noTextEdit="1"/>
            </p:cNvSpPr>
            <p:nvPr/>
          </p:nvSpPr>
          <p:spPr bwMode="auto">
            <a:xfrm>
              <a:off x="2406" y="2085"/>
              <a:ext cx="256" cy="2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96" name="Freeform 165">
              <a:extLst>
                <a:ext uri="{FF2B5EF4-FFF2-40B4-BE49-F238E27FC236}">
                  <a16:creationId xmlns:a16="http://schemas.microsoft.com/office/drawing/2014/main" id="{F70F913F-3BA1-4343-9BDF-0F4608C4AC7E}"/>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03" name="Freeform 166">
              <a:extLst>
                <a:ext uri="{FF2B5EF4-FFF2-40B4-BE49-F238E27FC236}">
                  <a16:creationId xmlns:a16="http://schemas.microsoft.com/office/drawing/2014/main" id="{1E38BDDA-7A26-4DB3-8F32-0A166B64DA1A}"/>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04" name="Freeform 167">
              <a:extLst>
                <a:ext uri="{FF2B5EF4-FFF2-40B4-BE49-F238E27FC236}">
                  <a16:creationId xmlns:a16="http://schemas.microsoft.com/office/drawing/2014/main" id="{C9A30026-F42D-463C-83D2-EE599337DD94}"/>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5"/>
            </a:solid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05" name="Freeform 168">
              <a:extLst>
                <a:ext uri="{FF2B5EF4-FFF2-40B4-BE49-F238E27FC236}">
                  <a16:creationId xmlns:a16="http://schemas.microsoft.com/office/drawing/2014/main" id="{B61B903A-9EDA-4041-8075-E4CB7E8B5954}"/>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06" name="Freeform 169">
              <a:extLst>
                <a:ext uri="{FF2B5EF4-FFF2-40B4-BE49-F238E27FC236}">
                  <a16:creationId xmlns:a16="http://schemas.microsoft.com/office/drawing/2014/main" id="{270E1F68-75E0-4662-8AFE-98C12BB7D3DD}"/>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1" name="Freeform 170">
              <a:extLst>
                <a:ext uri="{FF2B5EF4-FFF2-40B4-BE49-F238E27FC236}">
                  <a16:creationId xmlns:a16="http://schemas.microsoft.com/office/drawing/2014/main" id="{19064483-03B3-42EE-A77B-0BE92C97A8EF}"/>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2" name="Freeform 171">
              <a:extLst>
                <a:ext uri="{FF2B5EF4-FFF2-40B4-BE49-F238E27FC236}">
                  <a16:creationId xmlns:a16="http://schemas.microsoft.com/office/drawing/2014/main" id="{299DA124-42E9-488F-85A5-8C7C94410667}"/>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4" name="Freeform 172">
              <a:extLst>
                <a:ext uri="{FF2B5EF4-FFF2-40B4-BE49-F238E27FC236}">
                  <a16:creationId xmlns:a16="http://schemas.microsoft.com/office/drawing/2014/main" id="{26A70E90-CC6A-4345-9898-871B817D455F}"/>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5" name="Freeform 173">
              <a:extLst>
                <a:ext uri="{FF2B5EF4-FFF2-40B4-BE49-F238E27FC236}">
                  <a16:creationId xmlns:a16="http://schemas.microsoft.com/office/drawing/2014/main" id="{EC782CBF-280D-4A02-B3EB-072565C057FE}"/>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7" name="LinkedIn">
            <a:extLst>
              <a:ext uri="{FF2B5EF4-FFF2-40B4-BE49-F238E27FC236}">
                <a16:creationId xmlns:a16="http://schemas.microsoft.com/office/drawing/2014/main" id="{F0D247F5-9AFE-468A-9CD8-BC717887CE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3884" y="5118938"/>
            <a:ext cx="181397" cy="165031"/>
          </a:xfrm>
          <a:prstGeom prst="rect">
            <a:avLst/>
          </a:prstGeom>
        </p:spPr>
      </p:pic>
      <p:grpSp>
        <p:nvGrpSpPr>
          <p:cNvPr id="13" name="POS">
            <a:extLst>
              <a:ext uri="{FF2B5EF4-FFF2-40B4-BE49-F238E27FC236}">
                <a16:creationId xmlns:a16="http://schemas.microsoft.com/office/drawing/2014/main" id="{202EE2C2-A0D5-4BB6-B813-CFBB5496A321}"/>
              </a:ext>
            </a:extLst>
          </p:cNvPr>
          <p:cNvGrpSpPr>
            <a:grpSpLocks noChangeAspect="1"/>
          </p:cNvGrpSpPr>
          <p:nvPr/>
        </p:nvGrpSpPr>
        <p:grpSpPr bwMode="auto">
          <a:xfrm>
            <a:off x="775741" y="2490247"/>
            <a:ext cx="239712" cy="246062"/>
            <a:chOff x="455" y="1876"/>
            <a:chExt cx="151" cy="155"/>
          </a:xfrm>
        </p:grpSpPr>
        <p:sp>
          <p:nvSpPr>
            <p:cNvPr id="14" name="AutoShape 9">
              <a:extLst>
                <a:ext uri="{FF2B5EF4-FFF2-40B4-BE49-F238E27FC236}">
                  <a16:creationId xmlns:a16="http://schemas.microsoft.com/office/drawing/2014/main" id="{275428B7-4A4B-4407-8642-834E738976CC}"/>
                </a:ext>
              </a:extLst>
            </p:cNvPr>
            <p:cNvSpPr>
              <a:spLocks noChangeAspect="1" noChangeArrowheads="1" noTextEdit="1"/>
            </p:cNvSpPr>
            <p:nvPr/>
          </p:nvSpPr>
          <p:spPr bwMode="auto">
            <a:xfrm>
              <a:off x="455" y="1877"/>
              <a:ext cx="151" cy="15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12">
              <a:extLst>
                <a:ext uri="{FF2B5EF4-FFF2-40B4-BE49-F238E27FC236}">
                  <a16:creationId xmlns:a16="http://schemas.microsoft.com/office/drawing/2014/main" id="{97EEAE3C-3DC1-47D4-8160-8083CBAE31CA}"/>
                </a:ext>
              </a:extLst>
            </p:cNvPr>
            <p:cNvSpPr>
              <a:spLocks noEditPoints="1"/>
            </p:cNvSpPr>
            <p:nvPr/>
          </p:nvSpPr>
          <p:spPr bwMode="auto">
            <a:xfrm>
              <a:off x="465" y="1876"/>
              <a:ext cx="136" cy="155"/>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 name="Freeform 13">
              <a:extLst>
                <a:ext uri="{FF2B5EF4-FFF2-40B4-BE49-F238E27FC236}">
                  <a16:creationId xmlns:a16="http://schemas.microsoft.com/office/drawing/2014/main" id="{E2735039-6256-4AAF-B7D3-7FC6E3D3880A}"/>
                </a:ext>
              </a:extLst>
            </p:cNvPr>
            <p:cNvSpPr>
              <a:spLocks/>
            </p:cNvSpPr>
            <p:nvPr/>
          </p:nvSpPr>
          <p:spPr bwMode="auto">
            <a:xfrm>
              <a:off x="484" y="1963"/>
              <a:ext cx="39" cy="10"/>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 name="Freeform 14">
              <a:extLst>
                <a:ext uri="{FF2B5EF4-FFF2-40B4-BE49-F238E27FC236}">
                  <a16:creationId xmlns:a16="http://schemas.microsoft.com/office/drawing/2014/main" id="{E36BB23F-7EDF-4471-84FD-835193B3D99C}"/>
                </a:ext>
              </a:extLst>
            </p:cNvPr>
            <p:cNvSpPr>
              <a:spLocks/>
            </p:cNvSpPr>
            <p:nvPr/>
          </p:nvSpPr>
          <p:spPr bwMode="auto">
            <a:xfrm>
              <a:off x="484" y="1895"/>
              <a:ext cx="98" cy="9"/>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15">
              <a:extLst>
                <a:ext uri="{FF2B5EF4-FFF2-40B4-BE49-F238E27FC236}">
                  <a16:creationId xmlns:a16="http://schemas.microsoft.com/office/drawing/2014/main" id="{899C4740-A48E-42EE-B0DB-022B2F4DB63C}"/>
                </a:ext>
              </a:extLst>
            </p:cNvPr>
            <p:cNvSpPr>
              <a:spLocks noEditPoints="1"/>
            </p:cNvSpPr>
            <p:nvPr/>
          </p:nvSpPr>
          <p:spPr bwMode="auto">
            <a:xfrm>
              <a:off x="533" y="1963"/>
              <a:ext cx="49" cy="48"/>
            </a:xfrm>
            <a:prstGeom prst="rect">
              <a:avLst/>
            </a:pr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Email">
            <a:extLst>
              <a:ext uri="{FF2B5EF4-FFF2-40B4-BE49-F238E27FC236}">
                <a16:creationId xmlns:a16="http://schemas.microsoft.com/office/drawing/2014/main" id="{F9F16528-8049-4AE7-B49C-A05B429E850A}"/>
              </a:ext>
            </a:extLst>
          </p:cNvPr>
          <p:cNvGrpSpPr>
            <a:grpSpLocks noChangeAspect="1"/>
          </p:cNvGrpSpPr>
          <p:nvPr/>
        </p:nvGrpSpPr>
        <p:grpSpPr bwMode="auto">
          <a:xfrm>
            <a:off x="807241" y="4649870"/>
            <a:ext cx="176713" cy="110029"/>
            <a:chOff x="5013" y="3413"/>
            <a:chExt cx="265" cy="165"/>
          </a:xfrm>
        </p:grpSpPr>
        <p:sp>
          <p:nvSpPr>
            <p:cNvPr id="22" name="Freeform 19">
              <a:extLst>
                <a:ext uri="{FF2B5EF4-FFF2-40B4-BE49-F238E27FC236}">
                  <a16:creationId xmlns:a16="http://schemas.microsoft.com/office/drawing/2014/main" id="{8EF7698B-D8FC-4C60-8758-5F124DF6DB63}"/>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Rectangle 20">
              <a:extLst>
                <a:ext uri="{FF2B5EF4-FFF2-40B4-BE49-F238E27FC236}">
                  <a16:creationId xmlns:a16="http://schemas.microsoft.com/office/drawing/2014/main" id="{C26259C2-680B-4B9D-AB47-0180B9DC7858}"/>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4" name="Rectangle 21">
              <a:extLst>
                <a:ext uri="{FF2B5EF4-FFF2-40B4-BE49-F238E27FC236}">
                  <a16:creationId xmlns:a16="http://schemas.microsoft.com/office/drawing/2014/main" id="{4D8C6CD6-E49C-4589-8D25-0766F8E6F1DC}"/>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5" name="Freeform 22">
              <a:extLst>
                <a:ext uri="{FF2B5EF4-FFF2-40B4-BE49-F238E27FC236}">
                  <a16:creationId xmlns:a16="http://schemas.microsoft.com/office/drawing/2014/main" id="{50AD521F-E450-43D7-931F-327C8B66FC9C}"/>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6" name="Freeform 23">
              <a:extLst>
                <a:ext uri="{FF2B5EF4-FFF2-40B4-BE49-F238E27FC236}">
                  <a16:creationId xmlns:a16="http://schemas.microsoft.com/office/drawing/2014/main" id="{B6EFFBDD-223D-4406-AAD1-971819F07FE2}"/>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9" name="Contacts">
            <a:extLst>
              <a:ext uri="{FF2B5EF4-FFF2-40B4-BE49-F238E27FC236}">
                <a16:creationId xmlns:a16="http://schemas.microsoft.com/office/drawing/2014/main" id="{AE6104D8-9269-4D77-ABEC-E0111B470F2A}"/>
              </a:ext>
            </a:extLst>
          </p:cNvPr>
          <p:cNvGrpSpPr>
            <a:grpSpLocks noChangeAspect="1"/>
          </p:cNvGrpSpPr>
          <p:nvPr/>
        </p:nvGrpSpPr>
        <p:grpSpPr>
          <a:xfrm>
            <a:off x="785056" y="2000105"/>
            <a:ext cx="221082" cy="219407"/>
            <a:chOff x="762717" y="2460932"/>
            <a:chExt cx="227471" cy="225748"/>
          </a:xfrm>
        </p:grpSpPr>
        <p:sp>
          <p:nvSpPr>
            <p:cNvPr id="10" name="Freeform 5">
              <a:extLst>
                <a:ext uri="{FF2B5EF4-FFF2-40B4-BE49-F238E27FC236}">
                  <a16:creationId xmlns:a16="http://schemas.microsoft.com/office/drawing/2014/main" id="{705D982A-5CF1-463B-A4CF-7F7D8DB72FAB}"/>
                </a:ext>
              </a:extLst>
            </p:cNvPr>
            <p:cNvSpPr>
              <a:spLocks/>
            </p:cNvSpPr>
            <p:nvPr/>
          </p:nvSpPr>
          <p:spPr bwMode="auto">
            <a:xfrm>
              <a:off x="762717" y="2460932"/>
              <a:ext cx="144754" cy="225748"/>
            </a:xfrm>
            <a:custGeom>
              <a:avLst/>
              <a:gdLst>
                <a:gd name="T0" fmla="*/ 139 w 270"/>
                <a:gd name="T1" fmla="*/ 285 h 422"/>
                <a:gd name="T2" fmla="*/ 139 w 270"/>
                <a:gd name="T3" fmla="*/ 285 h 422"/>
                <a:gd name="T4" fmla="*/ 270 w 270"/>
                <a:gd name="T5" fmla="*/ 131 h 422"/>
                <a:gd name="T6" fmla="*/ 185 w 270"/>
                <a:gd name="T7" fmla="*/ 131 h 422"/>
                <a:gd name="T8" fmla="*/ 185 w 270"/>
                <a:gd name="T9" fmla="*/ 0 h 422"/>
                <a:gd name="T10" fmla="*/ 0 w 270"/>
                <a:gd name="T11" fmla="*/ 0 h 422"/>
                <a:gd name="T12" fmla="*/ 0 w 270"/>
                <a:gd name="T13" fmla="*/ 422 h 422"/>
                <a:gd name="T14" fmla="*/ 219 w 270"/>
                <a:gd name="T15" fmla="*/ 422 h 422"/>
                <a:gd name="T16" fmla="*/ 139 w 270"/>
                <a:gd name="T17" fmla="*/ 28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422">
                  <a:moveTo>
                    <a:pt x="139" y="285"/>
                  </a:moveTo>
                  <a:lnTo>
                    <a:pt x="139" y="285"/>
                  </a:lnTo>
                  <a:cubicBezTo>
                    <a:pt x="139" y="208"/>
                    <a:pt x="196" y="143"/>
                    <a:pt x="270" y="131"/>
                  </a:cubicBezTo>
                  <a:lnTo>
                    <a:pt x="185" y="131"/>
                  </a:lnTo>
                  <a:lnTo>
                    <a:pt x="185" y="0"/>
                  </a:lnTo>
                  <a:lnTo>
                    <a:pt x="0" y="0"/>
                  </a:lnTo>
                  <a:lnTo>
                    <a:pt x="0" y="422"/>
                  </a:lnTo>
                  <a:lnTo>
                    <a:pt x="219" y="422"/>
                  </a:lnTo>
                  <a:cubicBezTo>
                    <a:pt x="171" y="395"/>
                    <a:pt x="139" y="344"/>
                    <a:pt x="139" y="285"/>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 name="Freeform 6">
              <a:extLst>
                <a:ext uri="{FF2B5EF4-FFF2-40B4-BE49-F238E27FC236}">
                  <a16:creationId xmlns:a16="http://schemas.microsoft.com/office/drawing/2014/main" id="{31FF8D56-D64F-4EE9-875D-6E956E046F41}"/>
                </a:ext>
              </a:extLst>
            </p:cNvPr>
            <p:cNvSpPr>
              <a:spLocks/>
            </p:cNvSpPr>
            <p:nvPr/>
          </p:nvSpPr>
          <p:spPr bwMode="auto">
            <a:xfrm>
              <a:off x="875591" y="2460932"/>
              <a:ext cx="56868" cy="56006"/>
            </a:xfrm>
            <a:custGeom>
              <a:avLst/>
              <a:gdLst>
                <a:gd name="T0" fmla="*/ 0 w 106"/>
                <a:gd name="T1" fmla="*/ 105 h 105"/>
                <a:gd name="T2" fmla="*/ 0 w 106"/>
                <a:gd name="T3" fmla="*/ 105 h 105"/>
                <a:gd name="T4" fmla="*/ 106 w 106"/>
                <a:gd name="T5" fmla="*/ 105 h 105"/>
                <a:gd name="T6" fmla="*/ 0 w 106"/>
                <a:gd name="T7" fmla="*/ 0 h 105"/>
                <a:gd name="T8" fmla="*/ 0 w 106"/>
                <a:gd name="T9" fmla="*/ 105 h 105"/>
              </a:gdLst>
              <a:ahLst/>
              <a:cxnLst>
                <a:cxn ang="0">
                  <a:pos x="T0" y="T1"/>
                </a:cxn>
                <a:cxn ang="0">
                  <a:pos x="T2" y="T3"/>
                </a:cxn>
                <a:cxn ang="0">
                  <a:pos x="T4" y="T5"/>
                </a:cxn>
                <a:cxn ang="0">
                  <a:pos x="T6" y="T7"/>
                </a:cxn>
                <a:cxn ang="0">
                  <a:pos x="T8" y="T9"/>
                </a:cxn>
              </a:cxnLst>
              <a:rect l="0" t="0" r="r" b="b"/>
              <a:pathLst>
                <a:path w="106" h="105">
                  <a:moveTo>
                    <a:pt x="0" y="105"/>
                  </a:moveTo>
                  <a:lnTo>
                    <a:pt x="0" y="105"/>
                  </a:lnTo>
                  <a:lnTo>
                    <a:pt x="106" y="105"/>
                  </a:lnTo>
                  <a:lnTo>
                    <a:pt x="0" y="0"/>
                  </a:lnTo>
                  <a:lnTo>
                    <a:pt x="0" y="10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FBB87EA-B00B-4689-AEFC-6FD85F6BEFE5}"/>
                </a:ext>
              </a:extLst>
            </p:cNvPr>
            <p:cNvGrpSpPr>
              <a:grpSpLocks noChangeAspect="1"/>
            </p:cNvGrpSpPr>
            <p:nvPr/>
          </p:nvGrpSpPr>
          <p:grpSpPr>
            <a:xfrm>
              <a:off x="849934" y="2542979"/>
              <a:ext cx="140254" cy="140255"/>
              <a:chOff x="304124" y="1997165"/>
              <a:chExt cx="686064" cy="686069"/>
            </a:xfrm>
          </p:grpSpPr>
          <p:sp>
            <p:nvSpPr>
              <p:cNvPr id="27" name="Oval 26">
                <a:extLst>
                  <a:ext uri="{FF2B5EF4-FFF2-40B4-BE49-F238E27FC236}">
                    <a16:creationId xmlns:a16="http://schemas.microsoft.com/office/drawing/2014/main" id="{39AC1B06-72BD-4CFF-9574-BA8B3E3C3059}"/>
                  </a:ext>
                </a:extLst>
              </p:cNvPr>
              <p:cNvSpPr/>
              <p:nvPr/>
            </p:nvSpPr>
            <p:spPr bwMode="auto">
              <a:xfrm>
                <a:off x="409618" y="2045560"/>
                <a:ext cx="557699" cy="57362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7">
                <a:extLst>
                  <a:ext uri="{FF2B5EF4-FFF2-40B4-BE49-F238E27FC236}">
                    <a16:creationId xmlns:a16="http://schemas.microsoft.com/office/drawing/2014/main" id="{6AC6D1E4-6CA1-4030-BCAF-AEA7ADD9E395}"/>
                  </a:ext>
                </a:extLst>
              </p:cNvPr>
              <p:cNvSpPr>
                <a:spLocks noEditPoints="1"/>
              </p:cNvSpPr>
              <p:nvPr/>
            </p:nvSpPr>
            <p:spPr bwMode="auto">
              <a:xfrm>
                <a:off x="304124" y="1997165"/>
                <a:ext cx="686064" cy="686069"/>
              </a:xfrm>
              <a:custGeom>
                <a:avLst/>
                <a:gdLst>
                  <a:gd name="T0" fmla="*/ 152 w 261"/>
                  <a:gd name="T1" fmla="*/ 125 h 261"/>
                  <a:gd name="T2" fmla="*/ 114 w 261"/>
                  <a:gd name="T3" fmla="*/ 111 h 261"/>
                  <a:gd name="T4" fmla="*/ 134 w 261"/>
                  <a:gd name="T5" fmla="*/ 31 h 261"/>
                  <a:gd name="T6" fmla="*/ 147 w 261"/>
                  <a:gd name="T7" fmla="*/ 111 h 261"/>
                  <a:gd name="T8" fmla="*/ 167 w 261"/>
                  <a:gd name="T9" fmla="*/ 111 h 261"/>
                  <a:gd name="T10" fmla="*/ 186 w 261"/>
                  <a:gd name="T11" fmla="*/ 111 h 261"/>
                  <a:gd name="T12" fmla="*/ 227 w 261"/>
                  <a:gd name="T13" fmla="*/ 111 h 261"/>
                  <a:gd name="T14" fmla="*/ 253 w 261"/>
                  <a:gd name="T15" fmla="*/ 117 h 261"/>
                  <a:gd name="T16" fmla="*/ 227 w 261"/>
                  <a:gd name="T17" fmla="*/ 124 h 261"/>
                  <a:gd name="T18" fmla="*/ 186 w 261"/>
                  <a:gd name="T19" fmla="*/ 111 h 261"/>
                  <a:gd name="T20" fmla="*/ 207 w 261"/>
                  <a:gd name="T21" fmla="*/ 163 h 261"/>
                  <a:gd name="T22" fmla="*/ 183 w 261"/>
                  <a:gd name="T23" fmla="*/ 177 h 261"/>
                  <a:gd name="T24" fmla="*/ 200 w 261"/>
                  <a:gd name="T25" fmla="*/ 137 h 261"/>
                  <a:gd name="T26" fmla="*/ 207 w 261"/>
                  <a:gd name="T27" fmla="*/ 163 h 261"/>
                  <a:gd name="T28" fmla="*/ 160 w 261"/>
                  <a:gd name="T29" fmla="*/ 210 h 261"/>
                  <a:gd name="T30" fmla="*/ 134 w 261"/>
                  <a:gd name="T31" fmla="*/ 216 h 261"/>
                  <a:gd name="T32" fmla="*/ 152 w 261"/>
                  <a:gd name="T33" fmla="*/ 199 h 261"/>
                  <a:gd name="T34" fmla="*/ 174 w 261"/>
                  <a:gd name="T35" fmla="*/ 186 h 261"/>
                  <a:gd name="T36" fmla="*/ 160 w 261"/>
                  <a:gd name="T37" fmla="*/ 210 h 261"/>
                  <a:gd name="T38" fmla="*/ 121 w 261"/>
                  <a:gd name="T39" fmla="*/ 216 h 261"/>
                  <a:gd name="T40" fmla="*/ 72 w 261"/>
                  <a:gd name="T41" fmla="*/ 196 h 261"/>
                  <a:gd name="T42" fmla="*/ 100 w 261"/>
                  <a:gd name="T43" fmla="*/ 198 h 261"/>
                  <a:gd name="T44" fmla="*/ 121 w 261"/>
                  <a:gd name="T45" fmla="*/ 216 h 261"/>
                  <a:gd name="T46" fmla="*/ 48 w 261"/>
                  <a:gd name="T47" fmla="*/ 163 h 261"/>
                  <a:gd name="T48" fmla="*/ 42 w 261"/>
                  <a:gd name="T49" fmla="*/ 137 h 261"/>
                  <a:gd name="T50" fmla="*/ 60 w 261"/>
                  <a:gd name="T51" fmla="*/ 158 h 261"/>
                  <a:gd name="T52" fmla="*/ 62 w 261"/>
                  <a:gd name="T53" fmla="*/ 186 h 261"/>
                  <a:gd name="T54" fmla="*/ 42 w 261"/>
                  <a:gd name="T55" fmla="*/ 124 h 261"/>
                  <a:gd name="T56" fmla="*/ 48 w 261"/>
                  <a:gd name="T57" fmla="*/ 98 h 261"/>
                  <a:gd name="T58" fmla="*/ 72 w 261"/>
                  <a:gd name="T59" fmla="*/ 84 h 261"/>
                  <a:gd name="T60" fmla="*/ 55 w 261"/>
                  <a:gd name="T61" fmla="*/ 124 h 261"/>
                  <a:gd name="T62" fmla="*/ 42 w 261"/>
                  <a:gd name="T63" fmla="*/ 124 h 261"/>
                  <a:gd name="T64" fmla="*/ 95 w 261"/>
                  <a:gd name="T65" fmla="*/ 51 h 261"/>
                  <a:gd name="T66" fmla="*/ 121 w 261"/>
                  <a:gd name="T67" fmla="*/ 58 h 261"/>
                  <a:gd name="T68" fmla="*/ 81 w 261"/>
                  <a:gd name="T69" fmla="*/ 75 h 261"/>
                  <a:gd name="T70" fmla="*/ 95 w 261"/>
                  <a:gd name="T71" fmla="*/ 51 h 261"/>
                  <a:gd name="T72" fmla="*/ 131 w 261"/>
                  <a:gd name="T73" fmla="*/ 0 h 261"/>
                  <a:gd name="T74" fmla="*/ 131 w 261"/>
                  <a:gd name="T75" fmla="*/ 261 h 261"/>
                  <a:gd name="T76" fmla="*/ 261 w 261"/>
                  <a:gd name="T77" fmla="*/ 130 h 261"/>
                  <a:gd name="T78" fmla="*/ 131 w 261"/>
                  <a:gd name="T7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1" h="261">
                    <a:moveTo>
                      <a:pt x="152" y="125"/>
                    </a:moveTo>
                    <a:lnTo>
                      <a:pt x="152" y="125"/>
                    </a:lnTo>
                    <a:lnTo>
                      <a:pt x="141" y="137"/>
                    </a:lnTo>
                    <a:lnTo>
                      <a:pt x="114" y="111"/>
                    </a:lnTo>
                    <a:lnTo>
                      <a:pt x="134" y="111"/>
                    </a:lnTo>
                    <a:lnTo>
                      <a:pt x="134" y="31"/>
                    </a:lnTo>
                    <a:lnTo>
                      <a:pt x="147" y="31"/>
                    </a:lnTo>
                    <a:lnTo>
                      <a:pt x="147" y="111"/>
                    </a:lnTo>
                    <a:lnTo>
                      <a:pt x="152" y="111"/>
                    </a:lnTo>
                    <a:lnTo>
                      <a:pt x="167" y="111"/>
                    </a:lnTo>
                    <a:lnTo>
                      <a:pt x="152" y="125"/>
                    </a:lnTo>
                    <a:close/>
                    <a:moveTo>
                      <a:pt x="186" y="111"/>
                    </a:moveTo>
                    <a:lnTo>
                      <a:pt x="186" y="111"/>
                    </a:lnTo>
                    <a:lnTo>
                      <a:pt x="227" y="111"/>
                    </a:lnTo>
                    <a:lnTo>
                      <a:pt x="227" y="91"/>
                    </a:lnTo>
                    <a:lnTo>
                      <a:pt x="253" y="117"/>
                    </a:lnTo>
                    <a:lnTo>
                      <a:pt x="227" y="144"/>
                    </a:lnTo>
                    <a:lnTo>
                      <a:pt x="227" y="124"/>
                    </a:lnTo>
                    <a:lnTo>
                      <a:pt x="173" y="124"/>
                    </a:lnTo>
                    <a:lnTo>
                      <a:pt x="186" y="111"/>
                    </a:lnTo>
                    <a:close/>
                    <a:moveTo>
                      <a:pt x="207" y="163"/>
                    </a:moveTo>
                    <a:lnTo>
                      <a:pt x="207" y="163"/>
                    </a:lnTo>
                    <a:cubicBezTo>
                      <a:pt x="203" y="172"/>
                      <a:pt x="199" y="179"/>
                      <a:pt x="193" y="186"/>
                    </a:cubicBezTo>
                    <a:lnTo>
                      <a:pt x="183" y="177"/>
                    </a:lnTo>
                    <a:cubicBezTo>
                      <a:pt x="188" y="171"/>
                      <a:pt x="192" y="165"/>
                      <a:pt x="195" y="158"/>
                    </a:cubicBezTo>
                    <a:cubicBezTo>
                      <a:pt x="197" y="151"/>
                      <a:pt x="199" y="144"/>
                      <a:pt x="200" y="137"/>
                    </a:cubicBezTo>
                    <a:lnTo>
                      <a:pt x="213" y="137"/>
                    </a:lnTo>
                    <a:cubicBezTo>
                      <a:pt x="212" y="146"/>
                      <a:pt x="210" y="155"/>
                      <a:pt x="207" y="163"/>
                    </a:cubicBezTo>
                    <a:close/>
                    <a:moveTo>
                      <a:pt x="160" y="210"/>
                    </a:moveTo>
                    <a:lnTo>
                      <a:pt x="160" y="210"/>
                    </a:lnTo>
                    <a:cubicBezTo>
                      <a:pt x="158" y="211"/>
                      <a:pt x="155" y="212"/>
                      <a:pt x="152" y="212"/>
                    </a:cubicBezTo>
                    <a:cubicBezTo>
                      <a:pt x="146" y="214"/>
                      <a:pt x="140" y="216"/>
                      <a:pt x="134" y="216"/>
                    </a:cubicBezTo>
                    <a:lnTo>
                      <a:pt x="134" y="203"/>
                    </a:lnTo>
                    <a:cubicBezTo>
                      <a:pt x="140" y="202"/>
                      <a:pt x="146" y="201"/>
                      <a:pt x="152" y="199"/>
                    </a:cubicBezTo>
                    <a:cubicBezTo>
                      <a:pt x="153" y="198"/>
                      <a:pt x="154" y="198"/>
                      <a:pt x="155" y="198"/>
                    </a:cubicBezTo>
                    <a:cubicBezTo>
                      <a:pt x="162" y="195"/>
                      <a:pt x="168" y="191"/>
                      <a:pt x="174" y="186"/>
                    </a:cubicBezTo>
                    <a:lnTo>
                      <a:pt x="183" y="196"/>
                    </a:lnTo>
                    <a:cubicBezTo>
                      <a:pt x="176" y="202"/>
                      <a:pt x="169" y="206"/>
                      <a:pt x="160" y="210"/>
                    </a:cubicBezTo>
                    <a:close/>
                    <a:moveTo>
                      <a:pt x="121" y="216"/>
                    </a:moveTo>
                    <a:lnTo>
                      <a:pt x="121" y="216"/>
                    </a:lnTo>
                    <a:cubicBezTo>
                      <a:pt x="112" y="215"/>
                      <a:pt x="103" y="213"/>
                      <a:pt x="95" y="210"/>
                    </a:cubicBezTo>
                    <a:cubicBezTo>
                      <a:pt x="86" y="206"/>
                      <a:pt x="79" y="202"/>
                      <a:pt x="72" y="196"/>
                    </a:cubicBezTo>
                    <a:lnTo>
                      <a:pt x="81" y="186"/>
                    </a:lnTo>
                    <a:cubicBezTo>
                      <a:pt x="87" y="191"/>
                      <a:pt x="93" y="195"/>
                      <a:pt x="100" y="198"/>
                    </a:cubicBezTo>
                    <a:cubicBezTo>
                      <a:pt x="107" y="200"/>
                      <a:pt x="114" y="202"/>
                      <a:pt x="121" y="203"/>
                    </a:cubicBezTo>
                    <a:lnTo>
                      <a:pt x="121" y="216"/>
                    </a:lnTo>
                    <a:close/>
                    <a:moveTo>
                      <a:pt x="48" y="163"/>
                    </a:moveTo>
                    <a:lnTo>
                      <a:pt x="48" y="163"/>
                    </a:lnTo>
                    <a:cubicBezTo>
                      <a:pt x="45" y="155"/>
                      <a:pt x="43" y="146"/>
                      <a:pt x="42" y="137"/>
                    </a:cubicBezTo>
                    <a:lnTo>
                      <a:pt x="42" y="137"/>
                    </a:lnTo>
                    <a:lnTo>
                      <a:pt x="55" y="137"/>
                    </a:lnTo>
                    <a:cubicBezTo>
                      <a:pt x="56" y="144"/>
                      <a:pt x="58" y="151"/>
                      <a:pt x="60" y="158"/>
                    </a:cubicBezTo>
                    <a:cubicBezTo>
                      <a:pt x="63" y="165"/>
                      <a:pt x="67" y="171"/>
                      <a:pt x="72" y="177"/>
                    </a:cubicBezTo>
                    <a:lnTo>
                      <a:pt x="62" y="186"/>
                    </a:lnTo>
                    <a:cubicBezTo>
                      <a:pt x="56" y="179"/>
                      <a:pt x="52" y="172"/>
                      <a:pt x="48" y="163"/>
                    </a:cubicBezTo>
                    <a:close/>
                    <a:moveTo>
                      <a:pt x="42" y="124"/>
                    </a:moveTo>
                    <a:lnTo>
                      <a:pt x="42" y="124"/>
                    </a:lnTo>
                    <a:cubicBezTo>
                      <a:pt x="43" y="115"/>
                      <a:pt x="45" y="106"/>
                      <a:pt x="48" y="98"/>
                    </a:cubicBezTo>
                    <a:cubicBezTo>
                      <a:pt x="52" y="89"/>
                      <a:pt x="56" y="82"/>
                      <a:pt x="62" y="75"/>
                    </a:cubicBezTo>
                    <a:lnTo>
                      <a:pt x="72" y="84"/>
                    </a:lnTo>
                    <a:cubicBezTo>
                      <a:pt x="67" y="90"/>
                      <a:pt x="63" y="96"/>
                      <a:pt x="60" y="103"/>
                    </a:cubicBezTo>
                    <a:cubicBezTo>
                      <a:pt x="58" y="109"/>
                      <a:pt x="56" y="117"/>
                      <a:pt x="55" y="124"/>
                    </a:cubicBezTo>
                    <a:lnTo>
                      <a:pt x="42" y="124"/>
                    </a:lnTo>
                    <a:lnTo>
                      <a:pt x="42" y="124"/>
                    </a:lnTo>
                    <a:close/>
                    <a:moveTo>
                      <a:pt x="95" y="51"/>
                    </a:moveTo>
                    <a:lnTo>
                      <a:pt x="95" y="51"/>
                    </a:lnTo>
                    <a:cubicBezTo>
                      <a:pt x="103" y="48"/>
                      <a:pt x="112" y="46"/>
                      <a:pt x="121" y="45"/>
                    </a:cubicBezTo>
                    <a:lnTo>
                      <a:pt x="121" y="58"/>
                    </a:lnTo>
                    <a:cubicBezTo>
                      <a:pt x="114" y="59"/>
                      <a:pt x="107" y="61"/>
                      <a:pt x="100" y="63"/>
                    </a:cubicBezTo>
                    <a:cubicBezTo>
                      <a:pt x="93" y="66"/>
                      <a:pt x="87" y="70"/>
                      <a:pt x="81" y="75"/>
                    </a:cubicBezTo>
                    <a:lnTo>
                      <a:pt x="72" y="65"/>
                    </a:lnTo>
                    <a:cubicBezTo>
                      <a:pt x="79" y="59"/>
                      <a:pt x="86" y="55"/>
                      <a:pt x="95" y="51"/>
                    </a:cubicBezTo>
                    <a:close/>
                    <a:moveTo>
                      <a:pt x="131" y="0"/>
                    </a:moveTo>
                    <a:lnTo>
                      <a:pt x="131" y="0"/>
                    </a:lnTo>
                    <a:cubicBezTo>
                      <a:pt x="59" y="0"/>
                      <a:pt x="0" y="58"/>
                      <a:pt x="0" y="130"/>
                    </a:cubicBezTo>
                    <a:cubicBezTo>
                      <a:pt x="0" y="202"/>
                      <a:pt x="59" y="261"/>
                      <a:pt x="131" y="261"/>
                    </a:cubicBezTo>
                    <a:cubicBezTo>
                      <a:pt x="138" y="261"/>
                      <a:pt x="145" y="260"/>
                      <a:pt x="152" y="259"/>
                    </a:cubicBezTo>
                    <a:cubicBezTo>
                      <a:pt x="214" y="249"/>
                      <a:pt x="261" y="195"/>
                      <a:pt x="261" y="130"/>
                    </a:cubicBezTo>
                    <a:cubicBezTo>
                      <a:pt x="261" y="66"/>
                      <a:pt x="214" y="12"/>
                      <a:pt x="152" y="2"/>
                    </a:cubicBezTo>
                    <a:cubicBezTo>
                      <a:pt x="145" y="1"/>
                      <a:pt x="138" y="0"/>
                      <a:pt x="131"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30" name="Campaigns">
            <a:extLst>
              <a:ext uri="{FF2B5EF4-FFF2-40B4-BE49-F238E27FC236}">
                <a16:creationId xmlns:a16="http://schemas.microsoft.com/office/drawing/2014/main" id="{CFB21212-1A92-45A0-A720-8F8369D19F56}"/>
              </a:ext>
            </a:extLst>
          </p:cNvPr>
          <p:cNvGrpSpPr>
            <a:grpSpLocks noChangeAspect="1"/>
          </p:cNvGrpSpPr>
          <p:nvPr/>
        </p:nvGrpSpPr>
        <p:grpSpPr bwMode="auto">
          <a:xfrm>
            <a:off x="790530" y="3560138"/>
            <a:ext cx="210134" cy="179519"/>
            <a:chOff x="433" y="2536"/>
            <a:chExt cx="151" cy="129"/>
          </a:xfrm>
        </p:grpSpPr>
        <p:sp>
          <p:nvSpPr>
            <p:cNvPr id="32" name="Freeform 27">
              <a:extLst>
                <a:ext uri="{FF2B5EF4-FFF2-40B4-BE49-F238E27FC236}">
                  <a16:creationId xmlns:a16="http://schemas.microsoft.com/office/drawing/2014/main" id="{C4C2BB46-0F60-4331-BBB5-BC820B612E1C}"/>
                </a:ext>
              </a:extLst>
            </p:cNvPr>
            <p:cNvSpPr>
              <a:spLocks/>
            </p:cNvSpPr>
            <p:nvPr/>
          </p:nvSpPr>
          <p:spPr bwMode="auto">
            <a:xfrm>
              <a:off x="433" y="2558"/>
              <a:ext cx="76" cy="75"/>
            </a:xfrm>
            <a:custGeom>
              <a:avLst/>
              <a:gdLst>
                <a:gd name="T0" fmla="*/ 179 w 187"/>
                <a:gd name="T1" fmla="*/ 130 h 187"/>
                <a:gd name="T2" fmla="*/ 179 w 187"/>
                <a:gd name="T3" fmla="*/ 130 h 187"/>
                <a:gd name="T4" fmla="*/ 187 w 187"/>
                <a:gd name="T5" fmla="*/ 94 h 187"/>
                <a:gd name="T6" fmla="*/ 179 w 187"/>
                <a:gd name="T7" fmla="*/ 58 h 187"/>
                <a:gd name="T8" fmla="*/ 159 w 187"/>
                <a:gd name="T9" fmla="*/ 28 h 187"/>
                <a:gd name="T10" fmla="*/ 130 w 187"/>
                <a:gd name="T11" fmla="*/ 8 h 187"/>
                <a:gd name="T12" fmla="*/ 94 w 187"/>
                <a:gd name="T13" fmla="*/ 0 h 187"/>
                <a:gd name="T14" fmla="*/ 57 w 187"/>
                <a:gd name="T15" fmla="*/ 8 h 187"/>
                <a:gd name="T16" fmla="*/ 28 w 187"/>
                <a:gd name="T17" fmla="*/ 28 h 187"/>
                <a:gd name="T18" fmla="*/ 8 w 187"/>
                <a:gd name="T19" fmla="*/ 57 h 187"/>
                <a:gd name="T20" fmla="*/ 0 w 187"/>
                <a:gd name="T21" fmla="*/ 94 h 187"/>
                <a:gd name="T22" fmla="*/ 8 w 187"/>
                <a:gd name="T23" fmla="*/ 130 h 187"/>
                <a:gd name="T24" fmla="*/ 28 w 187"/>
                <a:gd name="T25" fmla="*/ 160 h 187"/>
                <a:gd name="T26" fmla="*/ 57 w 187"/>
                <a:gd name="T27" fmla="*/ 180 h 187"/>
                <a:gd name="T28" fmla="*/ 94 w 187"/>
                <a:gd name="T29" fmla="*/ 187 h 187"/>
                <a:gd name="T30" fmla="*/ 130 w 187"/>
                <a:gd name="T31" fmla="*/ 180 h 187"/>
                <a:gd name="T32" fmla="*/ 159 w 187"/>
                <a:gd name="T33" fmla="*/ 160 h 187"/>
                <a:gd name="T34" fmla="*/ 179 w 187"/>
                <a:gd name="T35" fmla="*/ 13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7">
                  <a:moveTo>
                    <a:pt x="179" y="130"/>
                  </a:moveTo>
                  <a:lnTo>
                    <a:pt x="179" y="130"/>
                  </a:lnTo>
                  <a:cubicBezTo>
                    <a:pt x="184" y="119"/>
                    <a:pt x="187" y="107"/>
                    <a:pt x="187" y="94"/>
                  </a:cubicBezTo>
                  <a:cubicBezTo>
                    <a:pt x="187" y="81"/>
                    <a:pt x="184" y="69"/>
                    <a:pt x="179" y="58"/>
                  </a:cubicBezTo>
                  <a:cubicBezTo>
                    <a:pt x="175" y="46"/>
                    <a:pt x="168" y="36"/>
                    <a:pt x="159" y="28"/>
                  </a:cubicBezTo>
                  <a:cubicBezTo>
                    <a:pt x="151" y="20"/>
                    <a:pt x="141" y="13"/>
                    <a:pt x="130" y="8"/>
                  </a:cubicBezTo>
                  <a:cubicBezTo>
                    <a:pt x="119" y="3"/>
                    <a:pt x="106" y="0"/>
                    <a:pt x="94" y="0"/>
                  </a:cubicBezTo>
                  <a:cubicBezTo>
                    <a:pt x="81" y="0"/>
                    <a:pt x="68" y="3"/>
                    <a:pt x="57" y="8"/>
                  </a:cubicBezTo>
                  <a:cubicBezTo>
                    <a:pt x="46" y="13"/>
                    <a:pt x="36" y="19"/>
                    <a:pt x="28" y="28"/>
                  </a:cubicBezTo>
                  <a:cubicBezTo>
                    <a:pt x="19" y="36"/>
                    <a:pt x="12" y="46"/>
                    <a:pt x="8" y="57"/>
                  </a:cubicBezTo>
                  <a:cubicBezTo>
                    <a:pt x="3" y="69"/>
                    <a:pt x="0" y="81"/>
                    <a:pt x="0" y="94"/>
                  </a:cubicBezTo>
                  <a:cubicBezTo>
                    <a:pt x="0" y="107"/>
                    <a:pt x="3" y="119"/>
                    <a:pt x="8" y="130"/>
                  </a:cubicBezTo>
                  <a:cubicBezTo>
                    <a:pt x="12" y="142"/>
                    <a:pt x="19" y="151"/>
                    <a:pt x="28" y="160"/>
                  </a:cubicBezTo>
                  <a:cubicBezTo>
                    <a:pt x="36" y="168"/>
                    <a:pt x="46" y="175"/>
                    <a:pt x="57" y="180"/>
                  </a:cubicBezTo>
                  <a:cubicBezTo>
                    <a:pt x="68" y="185"/>
                    <a:pt x="81" y="187"/>
                    <a:pt x="94" y="187"/>
                  </a:cubicBezTo>
                  <a:cubicBezTo>
                    <a:pt x="106" y="187"/>
                    <a:pt x="119" y="185"/>
                    <a:pt x="130" y="180"/>
                  </a:cubicBezTo>
                  <a:cubicBezTo>
                    <a:pt x="141" y="175"/>
                    <a:pt x="151" y="168"/>
                    <a:pt x="159" y="160"/>
                  </a:cubicBezTo>
                  <a:cubicBezTo>
                    <a:pt x="168" y="151"/>
                    <a:pt x="175" y="141"/>
                    <a:pt x="179" y="13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3" name="Freeform 28">
              <a:extLst>
                <a:ext uri="{FF2B5EF4-FFF2-40B4-BE49-F238E27FC236}">
                  <a16:creationId xmlns:a16="http://schemas.microsoft.com/office/drawing/2014/main" id="{5F55E449-A28F-4C0B-8865-4706F65A99D5}"/>
                </a:ext>
              </a:extLst>
            </p:cNvPr>
            <p:cNvSpPr>
              <a:spLocks/>
            </p:cNvSpPr>
            <p:nvPr/>
          </p:nvSpPr>
          <p:spPr bwMode="auto">
            <a:xfrm>
              <a:off x="491" y="2596"/>
              <a:ext cx="81" cy="69"/>
            </a:xfrm>
            <a:custGeom>
              <a:avLst/>
              <a:gdLst>
                <a:gd name="T0" fmla="*/ 100 w 200"/>
                <a:gd name="T1" fmla="*/ 0 h 173"/>
                <a:gd name="T2" fmla="*/ 100 w 200"/>
                <a:gd name="T3" fmla="*/ 0 h 173"/>
                <a:gd name="T4" fmla="*/ 50 w 200"/>
                <a:gd name="T5" fmla="*/ 87 h 173"/>
                <a:gd name="T6" fmla="*/ 0 w 200"/>
                <a:gd name="T7" fmla="*/ 173 h 173"/>
                <a:gd name="T8" fmla="*/ 200 w 200"/>
                <a:gd name="T9" fmla="*/ 173 h 173"/>
                <a:gd name="T10" fmla="*/ 150 w 200"/>
                <a:gd name="T11" fmla="*/ 87 h 173"/>
                <a:gd name="T12" fmla="*/ 100 w 20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00" h="173">
                  <a:moveTo>
                    <a:pt x="100" y="0"/>
                  </a:moveTo>
                  <a:lnTo>
                    <a:pt x="100" y="0"/>
                  </a:lnTo>
                  <a:cubicBezTo>
                    <a:pt x="83" y="29"/>
                    <a:pt x="66" y="58"/>
                    <a:pt x="50" y="87"/>
                  </a:cubicBezTo>
                  <a:cubicBezTo>
                    <a:pt x="33" y="115"/>
                    <a:pt x="17" y="144"/>
                    <a:pt x="0" y="173"/>
                  </a:cubicBezTo>
                  <a:lnTo>
                    <a:pt x="200" y="173"/>
                  </a:lnTo>
                  <a:cubicBezTo>
                    <a:pt x="183" y="144"/>
                    <a:pt x="166" y="115"/>
                    <a:pt x="150" y="87"/>
                  </a:cubicBezTo>
                  <a:cubicBezTo>
                    <a:pt x="133" y="58"/>
                    <a:pt x="117" y="29"/>
                    <a:pt x="10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4" name="Freeform 29">
              <a:extLst>
                <a:ext uri="{FF2B5EF4-FFF2-40B4-BE49-F238E27FC236}">
                  <a16:creationId xmlns:a16="http://schemas.microsoft.com/office/drawing/2014/main" id="{6494087F-BD5A-47CD-8835-C6348911562B}"/>
                </a:ext>
              </a:extLst>
            </p:cNvPr>
            <p:cNvSpPr>
              <a:spLocks/>
            </p:cNvSpPr>
            <p:nvPr/>
          </p:nvSpPr>
          <p:spPr bwMode="auto">
            <a:xfrm>
              <a:off x="509" y="2536"/>
              <a:ext cx="75" cy="76"/>
            </a:xfrm>
            <a:custGeom>
              <a:avLst/>
              <a:gdLst>
                <a:gd name="T0" fmla="*/ 0 w 186"/>
                <a:gd name="T1" fmla="*/ 72 h 187"/>
                <a:gd name="T2" fmla="*/ 0 w 186"/>
                <a:gd name="T3" fmla="*/ 72 h 187"/>
                <a:gd name="T4" fmla="*/ 19 w 186"/>
                <a:gd name="T5" fmla="*/ 107 h 187"/>
                <a:gd name="T6" fmla="*/ 26 w 186"/>
                <a:gd name="T7" fmla="*/ 146 h 187"/>
                <a:gd name="T8" fmla="*/ 57 w 186"/>
                <a:gd name="T9" fmla="*/ 93 h 187"/>
                <a:gd name="T10" fmla="*/ 110 w 186"/>
                <a:gd name="T11" fmla="*/ 187 h 187"/>
                <a:gd name="T12" fmla="*/ 186 w 186"/>
                <a:gd name="T13" fmla="*/ 187 h 187"/>
                <a:gd name="T14" fmla="*/ 186 w 186"/>
                <a:gd name="T15" fmla="*/ 0 h 187"/>
                <a:gd name="T16" fmla="*/ 0 w 186"/>
                <a:gd name="T17" fmla="*/ 0 h 187"/>
                <a:gd name="T18" fmla="*/ 0 w 186"/>
                <a:gd name="T19" fmla="*/ 7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7">
                  <a:moveTo>
                    <a:pt x="0" y="72"/>
                  </a:moveTo>
                  <a:lnTo>
                    <a:pt x="0" y="72"/>
                  </a:lnTo>
                  <a:cubicBezTo>
                    <a:pt x="8" y="83"/>
                    <a:pt x="15" y="94"/>
                    <a:pt x="19" y="107"/>
                  </a:cubicBezTo>
                  <a:cubicBezTo>
                    <a:pt x="24" y="120"/>
                    <a:pt x="26" y="133"/>
                    <a:pt x="26" y="146"/>
                  </a:cubicBezTo>
                  <a:lnTo>
                    <a:pt x="57" y="93"/>
                  </a:lnTo>
                  <a:lnTo>
                    <a:pt x="110" y="187"/>
                  </a:lnTo>
                  <a:lnTo>
                    <a:pt x="186" y="187"/>
                  </a:lnTo>
                  <a:lnTo>
                    <a:pt x="186" y="0"/>
                  </a:lnTo>
                  <a:lnTo>
                    <a:pt x="0" y="0"/>
                  </a:lnTo>
                  <a:lnTo>
                    <a:pt x="0" y="7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35" name="Events">
            <a:extLst>
              <a:ext uri="{FF2B5EF4-FFF2-40B4-BE49-F238E27FC236}">
                <a16:creationId xmlns:a16="http://schemas.microsoft.com/office/drawing/2014/main" id="{F47C121D-5314-4C2B-B2A2-6854BF3B07B2}"/>
              </a:ext>
            </a:extLst>
          </p:cNvPr>
          <p:cNvGrpSpPr>
            <a:grpSpLocks noChangeAspect="1"/>
          </p:cNvGrpSpPr>
          <p:nvPr/>
        </p:nvGrpSpPr>
        <p:grpSpPr bwMode="auto">
          <a:xfrm>
            <a:off x="1676632" y="2500844"/>
            <a:ext cx="215900" cy="250618"/>
            <a:chOff x="1099" y="1832"/>
            <a:chExt cx="199" cy="231"/>
          </a:xfrm>
        </p:grpSpPr>
        <p:sp>
          <p:nvSpPr>
            <p:cNvPr id="37" name="Freeform 33">
              <a:extLst>
                <a:ext uri="{FF2B5EF4-FFF2-40B4-BE49-F238E27FC236}">
                  <a16:creationId xmlns:a16="http://schemas.microsoft.com/office/drawing/2014/main" id="{D9A9764B-87E6-4774-9147-DDBE67984925}"/>
                </a:ext>
              </a:extLst>
            </p:cNvPr>
            <p:cNvSpPr>
              <a:spLocks noEditPoints="1"/>
            </p:cNvSpPr>
            <p:nvPr/>
          </p:nvSpPr>
          <p:spPr bwMode="auto">
            <a:xfrm>
              <a:off x="1149" y="2030"/>
              <a:ext cx="49" cy="33"/>
            </a:xfrm>
            <a:custGeom>
              <a:avLst/>
              <a:gdLst>
                <a:gd name="T0" fmla="*/ 0 w 80"/>
                <a:gd name="T1" fmla="*/ 40 h 53"/>
                <a:gd name="T2" fmla="*/ 0 w 80"/>
                <a:gd name="T3" fmla="*/ 40 h 53"/>
                <a:gd name="T4" fmla="*/ 4 w 80"/>
                <a:gd name="T5" fmla="*/ 49 h 53"/>
                <a:gd name="T6" fmla="*/ 13 w 80"/>
                <a:gd name="T7" fmla="*/ 53 h 53"/>
                <a:gd name="T8" fmla="*/ 66 w 80"/>
                <a:gd name="T9" fmla="*/ 53 h 53"/>
                <a:gd name="T10" fmla="*/ 76 w 80"/>
                <a:gd name="T11" fmla="*/ 49 h 53"/>
                <a:gd name="T12" fmla="*/ 80 w 80"/>
                <a:gd name="T13" fmla="*/ 40 h 53"/>
                <a:gd name="T14" fmla="*/ 80 w 80"/>
                <a:gd name="T15" fmla="*/ 40 h 53"/>
                <a:gd name="T16" fmla="*/ 80 w 80"/>
                <a:gd name="T17" fmla="*/ 40 h 53"/>
                <a:gd name="T18" fmla="*/ 80 w 80"/>
                <a:gd name="T19" fmla="*/ 0 h 53"/>
                <a:gd name="T20" fmla="*/ 0 w 80"/>
                <a:gd name="T21" fmla="*/ 0 h 53"/>
                <a:gd name="T22" fmla="*/ 0 w 80"/>
                <a:gd name="T2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3">
                  <a:moveTo>
                    <a:pt x="0" y="40"/>
                  </a:moveTo>
                  <a:lnTo>
                    <a:pt x="0" y="40"/>
                  </a:lnTo>
                  <a:cubicBezTo>
                    <a:pt x="0" y="43"/>
                    <a:pt x="1" y="46"/>
                    <a:pt x="4" y="49"/>
                  </a:cubicBezTo>
                  <a:cubicBezTo>
                    <a:pt x="6" y="52"/>
                    <a:pt x="10" y="53"/>
                    <a:pt x="13" y="53"/>
                  </a:cubicBezTo>
                  <a:lnTo>
                    <a:pt x="66" y="53"/>
                  </a:lnTo>
                  <a:cubicBezTo>
                    <a:pt x="70" y="53"/>
                    <a:pt x="73" y="52"/>
                    <a:pt x="76" y="49"/>
                  </a:cubicBezTo>
                  <a:cubicBezTo>
                    <a:pt x="78" y="46"/>
                    <a:pt x="80" y="43"/>
                    <a:pt x="80" y="40"/>
                  </a:cubicBezTo>
                  <a:moveTo>
                    <a:pt x="80" y="40"/>
                  </a:moveTo>
                  <a:lnTo>
                    <a:pt x="80" y="40"/>
                  </a:lnTo>
                  <a:lnTo>
                    <a:pt x="80" y="0"/>
                  </a:lnTo>
                  <a:lnTo>
                    <a:pt x="0" y="0"/>
                  </a:lnTo>
                  <a:lnTo>
                    <a:pt x="0" y="40"/>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 name="Freeform 34">
              <a:extLst>
                <a:ext uri="{FF2B5EF4-FFF2-40B4-BE49-F238E27FC236}">
                  <a16:creationId xmlns:a16="http://schemas.microsoft.com/office/drawing/2014/main" id="{51C5D2AC-9234-45CE-839C-699FFC999755}"/>
                </a:ext>
              </a:extLst>
            </p:cNvPr>
            <p:cNvSpPr>
              <a:spLocks/>
            </p:cNvSpPr>
            <p:nvPr/>
          </p:nvSpPr>
          <p:spPr bwMode="auto">
            <a:xfrm>
              <a:off x="1214" y="1832"/>
              <a:ext cx="84" cy="115"/>
            </a:xfrm>
            <a:custGeom>
              <a:avLst/>
              <a:gdLst>
                <a:gd name="T0" fmla="*/ 0 w 134"/>
                <a:gd name="T1" fmla="*/ 186 h 186"/>
                <a:gd name="T2" fmla="*/ 0 w 134"/>
                <a:gd name="T3" fmla="*/ 186 h 186"/>
                <a:gd name="T4" fmla="*/ 134 w 134"/>
                <a:gd name="T5" fmla="*/ 186 h 186"/>
                <a:gd name="T6" fmla="*/ 134 w 134"/>
                <a:gd name="T7" fmla="*/ 0 h 186"/>
                <a:gd name="T8" fmla="*/ 0 w 134"/>
                <a:gd name="T9" fmla="*/ 0 h 186"/>
                <a:gd name="T10" fmla="*/ 0 w 134"/>
                <a:gd name="T11" fmla="*/ 186 h 186"/>
              </a:gdLst>
              <a:ahLst/>
              <a:cxnLst>
                <a:cxn ang="0">
                  <a:pos x="T0" y="T1"/>
                </a:cxn>
                <a:cxn ang="0">
                  <a:pos x="T2" y="T3"/>
                </a:cxn>
                <a:cxn ang="0">
                  <a:pos x="T4" y="T5"/>
                </a:cxn>
                <a:cxn ang="0">
                  <a:pos x="T6" y="T7"/>
                </a:cxn>
                <a:cxn ang="0">
                  <a:pos x="T8" y="T9"/>
                </a:cxn>
                <a:cxn ang="0">
                  <a:pos x="T10" y="T11"/>
                </a:cxn>
              </a:cxnLst>
              <a:rect l="0" t="0" r="r" b="b"/>
              <a:pathLst>
                <a:path w="134" h="186">
                  <a:moveTo>
                    <a:pt x="0" y="186"/>
                  </a:moveTo>
                  <a:lnTo>
                    <a:pt x="0" y="186"/>
                  </a:lnTo>
                  <a:lnTo>
                    <a:pt x="134" y="186"/>
                  </a:lnTo>
                  <a:lnTo>
                    <a:pt x="134" y="0"/>
                  </a:lnTo>
                  <a:lnTo>
                    <a:pt x="0" y="0"/>
                  </a:lnTo>
                  <a:lnTo>
                    <a:pt x="0" y="18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9" name="Freeform 35">
              <a:extLst>
                <a:ext uri="{FF2B5EF4-FFF2-40B4-BE49-F238E27FC236}">
                  <a16:creationId xmlns:a16="http://schemas.microsoft.com/office/drawing/2014/main" id="{AB2C5B50-D7F2-4C1E-A2D2-26806E268C21}"/>
                </a:ext>
              </a:extLst>
            </p:cNvPr>
            <p:cNvSpPr>
              <a:spLocks/>
            </p:cNvSpPr>
            <p:nvPr/>
          </p:nvSpPr>
          <p:spPr bwMode="auto">
            <a:xfrm>
              <a:off x="1233" y="1848"/>
              <a:ext cx="33" cy="17"/>
            </a:xfrm>
            <a:custGeom>
              <a:avLst/>
              <a:gdLst>
                <a:gd name="T0" fmla="*/ 0 w 53"/>
                <a:gd name="T1" fmla="*/ 0 h 27"/>
                <a:gd name="T2" fmla="*/ 0 w 53"/>
                <a:gd name="T3" fmla="*/ 0 h 27"/>
                <a:gd name="T4" fmla="*/ 53 w 53"/>
                <a:gd name="T5" fmla="*/ 0 h 27"/>
                <a:gd name="T6" fmla="*/ 53 w 53"/>
                <a:gd name="T7" fmla="*/ 27 h 27"/>
                <a:gd name="T8" fmla="*/ 0 w 53"/>
                <a:gd name="T9" fmla="*/ 27 h 27"/>
                <a:gd name="T10" fmla="*/ 0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0" y="0"/>
                  </a:moveTo>
                  <a:lnTo>
                    <a:pt x="0" y="0"/>
                  </a:lnTo>
                  <a:lnTo>
                    <a:pt x="53" y="0"/>
                  </a:lnTo>
                  <a:lnTo>
                    <a:pt x="53" y="27"/>
                  </a:lnTo>
                  <a:lnTo>
                    <a:pt x="0" y="27"/>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 name="Freeform 36">
              <a:extLst>
                <a:ext uri="{FF2B5EF4-FFF2-40B4-BE49-F238E27FC236}">
                  <a16:creationId xmlns:a16="http://schemas.microsoft.com/office/drawing/2014/main" id="{BC92F914-12D7-425E-997A-E456E3D6E8B6}"/>
                </a:ext>
              </a:extLst>
            </p:cNvPr>
            <p:cNvSpPr>
              <a:spLocks/>
            </p:cNvSpPr>
            <p:nvPr/>
          </p:nvSpPr>
          <p:spPr bwMode="auto">
            <a:xfrm>
              <a:off x="1233" y="1881"/>
              <a:ext cx="33" cy="16"/>
            </a:xfrm>
            <a:custGeom>
              <a:avLst/>
              <a:gdLst>
                <a:gd name="T0" fmla="*/ 0 w 53"/>
                <a:gd name="T1" fmla="*/ 0 h 26"/>
                <a:gd name="T2" fmla="*/ 0 w 53"/>
                <a:gd name="T3" fmla="*/ 0 h 26"/>
                <a:gd name="T4" fmla="*/ 53 w 53"/>
                <a:gd name="T5" fmla="*/ 0 h 26"/>
                <a:gd name="T6" fmla="*/ 53 w 53"/>
                <a:gd name="T7" fmla="*/ 26 h 26"/>
                <a:gd name="T8" fmla="*/ 0 w 53"/>
                <a:gd name="T9" fmla="*/ 26 h 26"/>
                <a:gd name="T10" fmla="*/ 0 w 53"/>
                <a:gd name="T11" fmla="*/ 0 h 26"/>
              </a:gdLst>
              <a:ahLst/>
              <a:cxnLst>
                <a:cxn ang="0">
                  <a:pos x="T0" y="T1"/>
                </a:cxn>
                <a:cxn ang="0">
                  <a:pos x="T2" y="T3"/>
                </a:cxn>
                <a:cxn ang="0">
                  <a:pos x="T4" y="T5"/>
                </a:cxn>
                <a:cxn ang="0">
                  <a:pos x="T6" y="T7"/>
                </a:cxn>
                <a:cxn ang="0">
                  <a:pos x="T8" y="T9"/>
                </a:cxn>
                <a:cxn ang="0">
                  <a:pos x="T10" y="T11"/>
                </a:cxn>
              </a:cxnLst>
              <a:rect l="0" t="0" r="r" b="b"/>
              <a:pathLst>
                <a:path w="53" h="26">
                  <a:moveTo>
                    <a:pt x="0" y="0"/>
                  </a:moveTo>
                  <a:lnTo>
                    <a:pt x="0" y="0"/>
                  </a:lnTo>
                  <a:lnTo>
                    <a:pt x="53" y="0"/>
                  </a:lnTo>
                  <a:lnTo>
                    <a:pt x="53" y="26"/>
                  </a:lnTo>
                  <a:lnTo>
                    <a:pt x="0" y="26"/>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1" name="Freeform 37">
              <a:extLst>
                <a:ext uri="{FF2B5EF4-FFF2-40B4-BE49-F238E27FC236}">
                  <a16:creationId xmlns:a16="http://schemas.microsoft.com/office/drawing/2014/main" id="{1789170E-6E8E-4A63-8298-9F8075662201}"/>
                </a:ext>
              </a:extLst>
            </p:cNvPr>
            <p:cNvSpPr>
              <a:spLocks/>
            </p:cNvSpPr>
            <p:nvPr/>
          </p:nvSpPr>
          <p:spPr bwMode="auto">
            <a:xfrm>
              <a:off x="1233" y="1914"/>
              <a:ext cx="50" cy="17"/>
            </a:xfrm>
            <a:custGeom>
              <a:avLst/>
              <a:gdLst>
                <a:gd name="T0" fmla="*/ 80 w 80"/>
                <a:gd name="T1" fmla="*/ 27 h 27"/>
                <a:gd name="T2" fmla="*/ 80 w 80"/>
                <a:gd name="T3" fmla="*/ 27 h 27"/>
                <a:gd name="T4" fmla="*/ 0 w 80"/>
                <a:gd name="T5" fmla="*/ 27 h 27"/>
                <a:gd name="T6" fmla="*/ 0 w 80"/>
                <a:gd name="T7" fmla="*/ 0 h 27"/>
                <a:gd name="T8" fmla="*/ 80 w 80"/>
                <a:gd name="T9" fmla="*/ 0 h 27"/>
                <a:gd name="T10" fmla="*/ 8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80" y="27"/>
                  </a:moveTo>
                  <a:lnTo>
                    <a:pt x="80" y="27"/>
                  </a:lnTo>
                  <a:lnTo>
                    <a:pt x="0" y="27"/>
                  </a:lnTo>
                  <a:lnTo>
                    <a:pt x="0" y="0"/>
                  </a:lnTo>
                  <a:lnTo>
                    <a:pt x="80" y="0"/>
                  </a:lnTo>
                  <a:lnTo>
                    <a:pt x="80" y="27"/>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2" name="Freeform 38">
              <a:extLst>
                <a:ext uri="{FF2B5EF4-FFF2-40B4-BE49-F238E27FC236}">
                  <a16:creationId xmlns:a16="http://schemas.microsoft.com/office/drawing/2014/main" id="{37B29467-305A-46D6-9482-EA3C4146F463}"/>
                </a:ext>
              </a:extLst>
            </p:cNvPr>
            <p:cNvSpPr>
              <a:spLocks/>
            </p:cNvSpPr>
            <p:nvPr/>
          </p:nvSpPr>
          <p:spPr bwMode="auto">
            <a:xfrm>
              <a:off x="1099" y="1832"/>
              <a:ext cx="121" cy="182"/>
            </a:xfrm>
            <a:custGeom>
              <a:avLst/>
              <a:gdLst>
                <a:gd name="T0" fmla="*/ 160 w 195"/>
                <a:gd name="T1" fmla="*/ 293 h 293"/>
                <a:gd name="T2" fmla="*/ 160 w 195"/>
                <a:gd name="T3" fmla="*/ 293 h 293"/>
                <a:gd name="T4" fmla="*/ 171 w 195"/>
                <a:gd name="T5" fmla="*/ 250 h 293"/>
                <a:gd name="T6" fmla="*/ 195 w 195"/>
                <a:gd name="T7" fmla="*/ 213 h 293"/>
                <a:gd name="T8" fmla="*/ 160 w 195"/>
                <a:gd name="T9" fmla="*/ 213 h 293"/>
                <a:gd name="T10" fmla="*/ 160 w 195"/>
                <a:gd name="T11" fmla="*/ 7 h 293"/>
                <a:gd name="T12" fmla="*/ 140 w 195"/>
                <a:gd name="T13" fmla="*/ 1 h 293"/>
                <a:gd name="T14" fmla="*/ 120 w 195"/>
                <a:gd name="T15" fmla="*/ 0 h 293"/>
                <a:gd name="T16" fmla="*/ 73 w 195"/>
                <a:gd name="T17" fmla="*/ 9 h 293"/>
                <a:gd name="T18" fmla="*/ 35 w 195"/>
                <a:gd name="T19" fmla="*/ 35 h 293"/>
                <a:gd name="T20" fmla="*/ 9 w 195"/>
                <a:gd name="T21" fmla="*/ 73 h 293"/>
                <a:gd name="T22" fmla="*/ 0 w 195"/>
                <a:gd name="T23" fmla="*/ 120 h 293"/>
                <a:gd name="T24" fmla="*/ 9 w 195"/>
                <a:gd name="T25" fmla="*/ 165 h 293"/>
                <a:gd name="T26" fmla="*/ 36 w 195"/>
                <a:gd name="T27" fmla="*/ 203 h 293"/>
                <a:gd name="T28" fmla="*/ 66 w 195"/>
                <a:gd name="T29" fmla="*/ 244 h 293"/>
                <a:gd name="T30" fmla="*/ 79 w 195"/>
                <a:gd name="T31" fmla="*/ 293 h 293"/>
                <a:gd name="T32" fmla="*/ 160 w 195"/>
                <a:gd name="T3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93">
                  <a:moveTo>
                    <a:pt x="160" y="293"/>
                  </a:moveTo>
                  <a:lnTo>
                    <a:pt x="160" y="293"/>
                  </a:lnTo>
                  <a:cubicBezTo>
                    <a:pt x="162" y="278"/>
                    <a:pt x="165" y="264"/>
                    <a:pt x="171" y="250"/>
                  </a:cubicBezTo>
                  <a:cubicBezTo>
                    <a:pt x="177" y="237"/>
                    <a:pt x="185" y="224"/>
                    <a:pt x="195" y="213"/>
                  </a:cubicBezTo>
                  <a:lnTo>
                    <a:pt x="160" y="213"/>
                  </a:lnTo>
                  <a:lnTo>
                    <a:pt x="160" y="7"/>
                  </a:lnTo>
                  <a:cubicBezTo>
                    <a:pt x="153" y="4"/>
                    <a:pt x="147" y="2"/>
                    <a:pt x="140" y="1"/>
                  </a:cubicBezTo>
                  <a:cubicBezTo>
                    <a:pt x="133" y="0"/>
                    <a:pt x="127"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1"/>
                    <a:pt x="36" y="203"/>
                  </a:cubicBezTo>
                  <a:cubicBezTo>
                    <a:pt x="48" y="216"/>
                    <a:pt x="58" y="230"/>
                    <a:pt x="66" y="244"/>
                  </a:cubicBezTo>
                  <a:cubicBezTo>
                    <a:pt x="73" y="259"/>
                    <a:pt x="78" y="275"/>
                    <a:pt x="79" y="293"/>
                  </a:cubicBezTo>
                  <a:lnTo>
                    <a:pt x="160" y="293"/>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3" name="Wifi">
            <a:extLst>
              <a:ext uri="{FF2B5EF4-FFF2-40B4-BE49-F238E27FC236}">
                <a16:creationId xmlns:a16="http://schemas.microsoft.com/office/drawing/2014/main" id="{10596B35-D361-47EF-91B9-5F645964F984}"/>
              </a:ext>
            </a:extLst>
          </p:cNvPr>
          <p:cNvGrpSpPr>
            <a:grpSpLocks noChangeAspect="1"/>
          </p:cNvGrpSpPr>
          <p:nvPr/>
        </p:nvGrpSpPr>
        <p:grpSpPr bwMode="auto">
          <a:xfrm rot="16200000">
            <a:off x="1674328" y="4061711"/>
            <a:ext cx="220508" cy="233845"/>
            <a:chOff x="1652" y="2721"/>
            <a:chExt cx="248" cy="263"/>
          </a:xfrm>
        </p:grpSpPr>
        <p:sp>
          <p:nvSpPr>
            <p:cNvPr id="45" name="Freeform 42">
              <a:extLst>
                <a:ext uri="{FF2B5EF4-FFF2-40B4-BE49-F238E27FC236}">
                  <a16:creationId xmlns:a16="http://schemas.microsoft.com/office/drawing/2014/main" id="{CC0A2D22-3D77-42D7-A1DA-54E7745B0CCD}"/>
                </a:ext>
              </a:extLst>
            </p:cNvPr>
            <p:cNvSpPr>
              <a:spLocks/>
            </p:cNvSpPr>
            <p:nvPr/>
          </p:nvSpPr>
          <p:spPr bwMode="auto">
            <a:xfrm>
              <a:off x="1652" y="2770"/>
              <a:ext cx="99" cy="165"/>
            </a:xfrm>
            <a:custGeom>
              <a:avLst/>
              <a:gdLst>
                <a:gd name="T0" fmla="*/ 0 w 160"/>
                <a:gd name="T1" fmla="*/ 267 h 267"/>
                <a:gd name="T2" fmla="*/ 0 w 160"/>
                <a:gd name="T3" fmla="*/ 267 h 267"/>
                <a:gd name="T4" fmla="*/ 160 w 160"/>
                <a:gd name="T5" fmla="*/ 133 h 267"/>
                <a:gd name="T6" fmla="*/ 0 w 160"/>
                <a:gd name="T7" fmla="*/ 0 h 267"/>
                <a:gd name="T8" fmla="*/ 0 w 160"/>
                <a:gd name="T9" fmla="*/ 267 h 267"/>
              </a:gdLst>
              <a:ahLst/>
              <a:cxnLst>
                <a:cxn ang="0">
                  <a:pos x="T0" y="T1"/>
                </a:cxn>
                <a:cxn ang="0">
                  <a:pos x="T2" y="T3"/>
                </a:cxn>
                <a:cxn ang="0">
                  <a:pos x="T4" y="T5"/>
                </a:cxn>
                <a:cxn ang="0">
                  <a:pos x="T6" y="T7"/>
                </a:cxn>
                <a:cxn ang="0">
                  <a:pos x="T8" y="T9"/>
                </a:cxn>
              </a:cxnLst>
              <a:rect l="0" t="0" r="r" b="b"/>
              <a:pathLst>
                <a:path w="160" h="267">
                  <a:moveTo>
                    <a:pt x="0" y="267"/>
                  </a:moveTo>
                  <a:lnTo>
                    <a:pt x="0" y="267"/>
                  </a:lnTo>
                  <a:lnTo>
                    <a:pt x="160" y="133"/>
                  </a:lnTo>
                  <a:lnTo>
                    <a:pt x="0" y="0"/>
                  </a:lnTo>
                  <a:lnTo>
                    <a:pt x="0" y="267"/>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6" name="Freeform 43">
              <a:extLst>
                <a:ext uri="{FF2B5EF4-FFF2-40B4-BE49-F238E27FC236}">
                  <a16:creationId xmlns:a16="http://schemas.microsoft.com/office/drawing/2014/main" id="{05854B9E-A2C8-45F6-A54F-C27CF57C1714}"/>
                </a:ext>
              </a:extLst>
            </p:cNvPr>
            <p:cNvSpPr>
              <a:spLocks/>
            </p:cNvSpPr>
            <p:nvPr/>
          </p:nvSpPr>
          <p:spPr bwMode="auto">
            <a:xfrm>
              <a:off x="1768" y="2786"/>
              <a:ext cx="39" cy="133"/>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7" name="Freeform 44">
              <a:extLst>
                <a:ext uri="{FF2B5EF4-FFF2-40B4-BE49-F238E27FC236}">
                  <a16:creationId xmlns:a16="http://schemas.microsoft.com/office/drawing/2014/main" id="{500FB131-7D88-4684-ACF8-A2D28B62005A}"/>
                </a:ext>
              </a:extLst>
            </p:cNvPr>
            <p:cNvSpPr>
              <a:spLocks/>
            </p:cNvSpPr>
            <p:nvPr/>
          </p:nvSpPr>
          <p:spPr bwMode="auto">
            <a:xfrm>
              <a:off x="1801" y="2753"/>
              <a:ext cx="52" cy="198"/>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8" name="Freeform 45">
              <a:extLst>
                <a:ext uri="{FF2B5EF4-FFF2-40B4-BE49-F238E27FC236}">
                  <a16:creationId xmlns:a16="http://schemas.microsoft.com/office/drawing/2014/main" id="{D4F5E8D9-0D17-4EC4-9D36-5EF90BF38EB5}"/>
                </a:ext>
              </a:extLst>
            </p:cNvPr>
            <p:cNvSpPr>
              <a:spLocks/>
            </p:cNvSpPr>
            <p:nvPr/>
          </p:nvSpPr>
          <p:spPr bwMode="auto">
            <a:xfrm>
              <a:off x="1834" y="2721"/>
              <a:ext cx="66" cy="26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9" name="Geo">
            <a:extLst>
              <a:ext uri="{FF2B5EF4-FFF2-40B4-BE49-F238E27FC236}">
                <a16:creationId xmlns:a16="http://schemas.microsoft.com/office/drawing/2014/main" id="{6EF25FE0-D867-45CE-AE9A-D6073070DE43}"/>
              </a:ext>
            </a:extLst>
          </p:cNvPr>
          <p:cNvGrpSpPr>
            <a:grpSpLocks noChangeAspect="1"/>
          </p:cNvGrpSpPr>
          <p:nvPr/>
        </p:nvGrpSpPr>
        <p:grpSpPr bwMode="auto">
          <a:xfrm>
            <a:off x="1696703" y="3553720"/>
            <a:ext cx="175759" cy="175759"/>
            <a:chOff x="997" y="2515"/>
            <a:chExt cx="143" cy="143"/>
          </a:xfrm>
          <a:solidFill>
            <a:schemeClr val="accent3"/>
          </a:solidFill>
        </p:grpSpPr>
        <p:sp>
          <p:nvSpPr>
            <p:cNvPr id="51" name="Freeform 49">
              <a:extLst>
                <a:ext uri="{FF2B5EF4-FFF2-40B4-BE49-F238E27FC236}">
                  <a16:creationId xmlns:a16="http://schemas.microsoft.com/office/drawing/2014/main" id="{D1B2524E-2A1F-4CAC-B9C2-A4104B1428CB}"/>
                </a:ext>
              </a:extLst>
            </p:cNvPr>
            <p:cNvSpPr>
              <a:spLocks noEditPoints="1"/>
            </p:cNvSpPr>
            <p:nvPr/>
          </p:nvSpPr>
          <p:spPr bwMode="auto">
            <a:xfrm>
              <a:off x="997" y="2515"/>
              <a:ext cx="143" cy="143"/>
            </a:xfrm>
            <a:custGeom>
              <a:avLst/>
              <a:gdLst>
                <a:gd name="T0" fmla="*/ 353 w 373"/>
                <a:gd name="T1" fmla="*/ 100 h 373"/>
                <a:gd name="T2" fmla="*/ 298 w 373"/>
                <a:gd name="T3" fmla="*/ 36 h 373"/>
                <a:gd name="T4" fmla="*/ 260 w 373"/>
                <a:gd name="T5" fmla="*/ 72 h 373"/>
                <a:gd name="T6" fmla="*/ 353 w 373"/>
                <a:gd name="T7" fmla="*/ 100 h 373"/>
                <a:gd name="T8" fmla="*/ 286 w 373"/>
                <a:gd name="T9" fmla="*/ 344 h 373"/>
                <a:gd name="T10" fmla="*/ 350 w 373"/>
                <a:gd name="T11" fmla="*/ 277 h 373"/>
                <a:gd name="T12" fmla="*/ 373 w 373"/>
                <a:gd name="T13" fmla="*/ 186 h 373"/>
                <a:gd name="T14" fmla="*/ 365 w 373"/>
                <a:gd name="T15" fmla="*/ 132 h 373"/>
                <a:gd name="T16" fmla="*/ 262 w 373"/>
                <a:gd name="T17" fmla="*/ 111 h 373"/>
                <a:gd name="T18" fmla="*/ 226 w 373"/>
                <a:gd name="T19" fmla="*/ 133 h 373"/>
                <a:gd name="T20" fmla="*/ 184 w 373"/>
                <a:gd name="T21" fmla="*/ 177 h 373"/>
                <a:gd name="T22" fmla="*/ 176 w 373"/>
                <a:gd name="T23" fmla="*/ 241 h 373"/>
                <a:gd name="T24" fmla="*/ 177 w 373"/>
                <a:gd name="T25" fmla="*/ 275 h 373"/>
                <a:gd name="T26" fmla="*/ 286 w 373"/>
                <a:gd name="T27" fmla="*/ 344 h 373"/>
                <a:gd name="T28" fmla="*/ 148 w 373"/>
                <a:gd name="T29" fmla="*/ 369 h 373"/>
                <a:gd name="T30" fmla="*/ 187 w 373"/>
                <a:gd name="T31" fmla="*/ 373 h 373"/>
                <a:gd name="T32" fmla="*/ 256 w 373"/>
                <a:gd name="T33" fmla="*/ 360 h 373"/>
                <a:gd name="T34" fmla="*/ 160 w 373"/>
                <a:gd name="T35" fmla="*/ 295 h 373"/>
                <a:gd name="T36" fmla="*/ 145 w 373"/>
                <a:gd name="T37" fmla="*/ 326 h 373"/>
                <a:gd name="T38" fmla="*/ 148 w 373"/>
                <a:gd name="T39" fmla="*/ 369 h 373"/>
                <a:gd name="T40" fmla="*/ 136 w 373"/>
                <a:gd name="T41" fmla="*/ 220 h 373"/>
                <a:gd name="T42" fmla="*/ 192 w 373"/>
                <a:gd name="T43" fmla="*/ 114 h 373"/>
                <a:gd name="T44" fmla="*/ 100 w 373"/>
                <a:gd name="T45" fmla="*/ 131 h 373"/>
                <a:gd name="T46" fmla="*/ 87 w 373"/>
                <a:gd name="T47" fmla="*/ 163 h 373"/>
                <a:gd name="T48" fmla="*/ 132 w 373"/>
                <a:gd name="T49" fmla="*/ 221 h 373"/>
                <a:gd name="T50" fmla="*/ 187 w 373"/>
                <a:gd name="T51" fmla="*/ 0 h 373"/>
                <a:gd name="T52" fmla="*/ 147 w 373"/>
                <a:gd name="T53" fmla="*/ 4 h 373"/>
                <a:gd name="T54" fmla="*/ 74 w 373"/>
                <a:gd name="T55" fmla="*/ 37 h 373"/>
                <a:gd name="T56" fmla="*/ 50 w 373"/>
                <a:gd name="T57" fmla="*/ 79 h 373"/>
                <a:gd name="T58" fmla="*/ 74 w 373"/>
                <a:gd name="T59" fmla="*/ 95 h 373"/>
                <a:gd name="T60" fmla="*/ 138 w 373"/>
                <a:gd name="T61" fmla="*/ 93 h 373"/>
                <a:gd name="T62" fmla="*/ 192 w 373"/>
                <a:gd name="T63" fmla="*/ 72 h 373"/>
                <a:gd name="T64" fmla="*/ 212 w 373"/>
                <a:gd name="T65" fmla="*/ 55 h 373"/>
                <a:gd name="T66" fmla="*/ 240 w 373"/>
                <a:gd name="T67" fmla="*/ 55 h 373"/>
                <a:gd name="T68" fmla="*/ 275 w 373"/>
                <a:gd name="T69" fmla="*/ 21 h 373"/>
                <a:gd name="T70" fmla="*/ 187 w 373"/>
                <a:gd name="T71" fmla="*/ 0 h 373"/>
                <a:gd name="T72" fmla="*/ 26 w 373"/>
                <a:gd name="T73" fmla="*/ 92 h 373"/>
                <a:gd name="T74" fmla="*/ 12 w 373"/>
                <a:gd name="T75" fmla="*/ 143 h 373"/>
                <a:gd name="T76" fmla="*/ 22 w 373"/>
                <a:gd name="T77" fmla="*/ 121 h 373"/>
                <a:gd name="T78" fmla="*/ 28 w 373"/>
                <a:gd name="T79" fmla="*/ 99 h 373"/>
                <a:gd name="T80" fmla="*/ 0 w 373"/>
                <a:gd name="T81" fmla="*/ 184 h 373"/>
                <a:gd name="T82" fmla="*/ 9 w 373"/>
                <a:gd name="T83" fmla="*/ 241 h 373"/>
                <a:gd name="T84" fmla="*/ 70 w 373"/>
                <a:gd name="T85" fmla="*/ 332 h 373"/>
                <a:gd name="T86" fmla="*/ 119 w 373"/>
                <a:gd name="T87" fmla="*/ 343 h 373"/>
                <a:gd name="T88" fmla="*/ 119 w 373"/>
                <a:gd name="T89" fmla="*/ 310 h 373"/>
                <a:gd name="T90" fmla="*/ 106 w 373"/>
                <a:gd name="T91" fmla="*/ 280 h 373"/>
                <a:gd name="T92" fmla="*/ 106 w 373"/>
                <a:gd name="T93" fmla="*/ 239 h 373"/>
                <a:gd name="T94" fmla="*/ 46 w 373"/>
                <a:gd name="T95" fmla="*/ 170 h 373"/>
                <a:gd name="T96" fmla="*/ 16 w 373"/>
                <a:gd name="T97" fmla="*/ 1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 h="373">
                  <a:moveTo>
                    <a:pt x="353" y="100"/>
                  </a:moveTo>
                  <a:lnTo>
                    <a:pt x="353" y="100"/>
                  </a:lnTo>
                  <a:cubicBezTo>
                    <a:pt x="346" y="88"/>
                    <a:pt x="338" y="76"/>
                    <a:pt x="329" y="65"/>
                  </a:cubicBezTo>
                  <a:cubicBezTo>
                    <a:pt x="320" y="54"/>
                    <a:pt x="309" y="45"/>
                    <a:pt x="298" y="36"/>
                  </a:cubicBezTo>
                  <a:cubicBezTo>
                    <a:pt x="291" y="42"/>
                    <a:pt x="285" y="48"/>
                    <a:pt x="279" y="54"/>
                  </a:cubicBezTo>
                  <a:cubicBezTo>
                    <a:pt x="272" y="60"/>
                    <a:pt x="266" y="66"/>
                    <a:pt x="260" y="72"/>
                  </a:cubicBezTo>
                  <a:cubicBezTo>
                    <a:pt x="263" y="76"/>
                    <a:pt x="265" y="80"/>
                    <a:pt x="265" y="85"/>
                  </a:cubicBezTo>
                  <a:cubicBezTo>
                    <a:pt x="295" y="87"/>
                    <a:pt x="324" y="93"/>
                    <a:pt x="353" y="100"/>
                  </a:cubicBezTo>
                  <a:close/>
                  <a:moveTo>
                    <a:pt x="286" y="344"/>
                  </a:moveTo>
                  <a:lnTo>
                    <a:pt x="286" y="344"/>
                  </a:lnTo>
                  <a:cubicBezTo>
                    <a:pt x="300" y="336"/>
                    <a:pt x="312" y="326"/>
                    <a:pt x="323" y="314"/>
                  </a:cubicBezTo>
                  <a:cubicBezTo>
                    <a:pt x="334" y="303"/>
                    <a:pt x="343" y="290"/>
                    <a:pt x="350" y="277"/>
                  </a:cubicBezTo>
                  <a:cubicBezTo>
                    <a:pt x="358" y="263"/>
                    <a:pt x="363" y="249"/>
                    <a:pt x="367" y="233"/>
                  </a:cubicBezTo>
                  <a:cubicBezTo>
                    <a:pt x="371" y="218"/>
                    <a:pt x="373" y="202"/>
                    <a:pt x="373" y="186"/>
                  </a:cubicBezTo>
                  <a:cubicBezTo>
                    <a:pt x="373" y="177"/>
                    <a:pt x="373" y="168"/>
                    <a:pt x="372" y="159"/>
                  </a:cubicBezTo>
                  <a:cubicBezTo>
                    <a:pt x="370" y="150"/>
                    <a:pt x="368" y="141"/>
                    <a:pt x="365" y="132"/>
                  </a:cubicBezTo>
                  <a:cubicBezTo>
                    <a:pt x="348" y="127"/>
                    <a:pt x="331" y="122"/>
                    <a:pt x="314" y="119"/>
                  </a:cubicBezTo>
                  <a:cubicBezTo>
                    <a:pt x="297" y="115"/>
                    <a:pt x="279" y="113"/>
                    <a:pt x="262" y="111"/>
                  </a:cubicBezTo>
                  <a:cubicBezTo>
                    <a:pt x="258" y="118"/>
                    <a:pt x="253" y="123"/>
                    <a:pt x="247" y="127"/>
                  </a:cubicBezTo>
                  <a:cubicBezTo>
                    <a:pt x="241" y="131"/>
                    <a:pt x="234" y="133"/>
                    <a:pt x="226" y="133"/>
                  </a:cubicBezTo>
                  <a:cubicBezTo>
                    <a:pt x="222" y="133"/>
                    <a:pt x="217" y="132"/>
                    <a:pt x="213" y="131"/>
                  </a:cubicBezTo>
                  <a:cubicBezTo>
                    <a:pt x="202" y="145"/>
                    <a:pt x="193" y="161"/>
                    <a:pt x="184" y="177"/>
                  </a:cubicBezTo>
                  <a:cubicBezTo>
                    <a:pt x="176" y="193"/>
                    <a:pt x="168" y="209"/>
                    <a:pt x="162" y="226"/>
                  </a:cubicBezTo>
                  <a:cubicBezTo>
                    <a:pt x="168" y="230"/>
                    <a:pt x="173" y="235"/>
                    <a:pt x="176" y="241"/>
                  </a:cubicBezTo>
                  <a:cubicBezTo>
                    <a:pt x="179" y="247"/>
                    <a:pt x="180" y="253"/>
                    <a:pt x="180" y="260"/>
                  </a:cubicBezTo>
                  <a:cubicBezTo>
                    <a:pt x="180" y="265"/>
                    <a:pt x="179" y="270"/>
                    <a:pt x="177" y="275"/>
                  </a:cubicBezTo>
                  <a:cubicBezTo>
                    <a:pt x="194" y="289"/>
                    <a:pt x="211" y="302"/>
                    <a:pt x="229" y="314"/>
                  </a:cubicBezTo>
                  <a:cubicBezTo>
                    <a:pt x="247" y="325"/>
                    <a:pt x="266" y="336"/>
                    <a:pt x="286" y="344"/>
                  </a:cubicBezTo>
                  <a:close/>
                  <a:moveTo>
                    <a:pt x="148" y="369"/>
                  </a:moveTo>
                  <a:lnTo>
                    <a:pt x="148" y="369"/>
                  </a:lnTo>
                  <a:cubicBezTo>
                    <a:pt x="155" y="370"/>
                    <a:pt x="161" y="371"/>
                    <a:pt x="167" y="372"/>
                  </a:cubicBezTo>
                  <a:cubicBezTo>
                    <a:pt x="174" y="373"/>
                    <a:pt x="180" y="373"/>
                    <a:pt x="187" y="373"/>
                  </a:cubicBezTo>
                  <a:cubicBezTo>
                    <a:pt x="199" y="373"/>
                    <a:pt x="210" y="372"/>
                    <a:pt x="222" y="370"/>
                  </a:cubicBezTo>
                  <a:cubicBezTo>
                    <a:pt x="234" y="367"/>
                    <a:pt x="245" y="364"/>
                    <a:pt x="256" y="360"/>
                  </a:cubicBezTo>
                  <a:cubicBezTo>
                    <a:pt x="238" y="351"/>
                    <a:pt x="222" y="341"/>
                    <a:pt x="206" y="330"/>
                  </a:cubicBezTo>
                  <a:cubicBezTo>
                    <a:pt x="190" y="319"/>
                    <a:pt x="174" y="308"/>
                    <a:pt x="160" y="295"/>
                  </a:cubicBezTo>
                  <a:cubicBezTo>
                    <a:pt x="155" y="297"/>
                    <a:pt x="151" y="299"/>
                    <a:pt x="146" y="300"/>
                  </a:cubicBezTo>
                  <a:cubicBezTo>
                    <a:pt x="145" y="308"/>
                    <a:pt x="145" y="317"/>
                    <a:pt x="145" y="326"/>
                  </a:cubicBezTo>
                  <a:cubicBezTo>
                    <a:pt x="145" y="333"/>
                    <a:pt x="145" y="340"/>
                    <a:pt x="146" y="347"/>
                  </a:cubicBezTo>
                  <a:cubicBezTo>
                    <a:pt x="147" y="354"/>
                    <a:pt x="147" y="362"/>
                    <a:pt x="148" y="369"/>
                  </a:cubicBezTo>
                  <a:close/>
                  <a:moveTo>
                    <a:pt x="136" y="220"/>
                  </a:moveTo>
                  <a:lnTo>
                    <a:pt x="136" y="220"/>
                  </a:lnTo>
                  <a:cubicBezTo>
                    <a:pt x="143" y="201"/>
                    <a:pt x="151" y="183"/>
                    <a:pt x="160" y="165"/>
                  </a:cubicBezTo>
                  <a:cubicBezTo>
                    <a:pt x="170" y="147"/>
                    <a:pt x="180" y="130"/>
                    <a:pt x="192" y="114"/>
                  </a:cubicBezTo>
                  <a:lnTo>
                    <a:pt x="191" y="112"/>
                  </a:lnTo>
                  <a:cubicBezTo>
                    <a:pt x="160" y="115"/>
                    <a:pt x="130" y="121"/>
                    <a:pt x="100" y="131"/>
                  </a:cubicBezTo>
                  <a:cubicBezTo>
                    <a:pt x="100" y="137"/>
                    <a:pt x="99" y="143"/>
                    <a:pt x="97" y="148"/>
                  </a:cubicBezTo>
                  <a:cubicBezTo>
                    <a:pt x="95" y="154"/>
                    <a:pt x="92" y="158"/>
                    <a:pt x="87" y="163"/>
                  </a:cubicBezTo>
                  <a:cubicBezTo>
                    <a:pt x="99" y="183"/>
                    <a:pt x="112" y="203"/>
                    <a:pt x="127" y="222"/>
                  </a:cubicBezTo>
                  <a:cubicBezTo>
                    <a:pt x="129" y="221"/>
                    <a:pt x="130" y="221"/>
                    <a:pt x="132" y="221"/>
                  </a:cubicBezTo>
                  <a:cubicBezTo>
                    <a:pt x="133" y="220"/>
                    <a:pt x="135" y="220"/>
                    <a:pt x="136" y="220"/>
                  </a:cubicBezTo>
                  <a:close/>
                  <a:moveTo>
                    <a:pt x="187" y="0"/>
                  </a:moveTo>
                  <a:lnTo>
                    <a:pt x="187" y="0"/>
                  </a:lnTo>
                  <a:cubicBezTo>
                    <a:pt x="173" y="0"/>
                    <a:pt x="160" y="1"/>
                    <a:pt x="147" y="4"/>
                  </a:cubicBezTo>
                  <a:cubicBezTo>
                    <a:pt x="134" y="7"/>
                    <a:pt x="121" y="11"/>
                    <a:pt x="109" y="17"/>
                  </a:cubicBezTo>
                  <a:cubicBezTo>
                    <a:pt x="97" y="22"/>
                    <a:pt x="85" y="29"/>
                    <a:pt x="74" y="37"/>
                  </a:cubicBezTo>
                  <a:cubicBezTo>
                    <a:pt x="64" y="45"/>
                    <a:pt x="54" y="54"/>
                    <a:pt x="45" y="65"/>
                  </a:cubicBezTo>
                  <a:cubicBezTo>
                    <a:pt x="47" y="70"/>
                    <a:pt x="48" y="74"/>
                    <a:pt x="50" y="79"/>
                  </a:cubicBezTo>
                  <a:cubicBezTo>
                    <a:pt x="51" y="84"/>
                    <a:pt x="53" y="89"/>
                    <a:pt x="54" y="93"/>
                  </a:cubicBezTo>
                  <a:cubicBezTo>
                    <a:pt x="61" y="92"/>
                    <a:pt x="68" y="93"/>
                    <a:pt x="74" y="95"/>
                  </a:cubicBezTo>
                  <a:cubicBezTo>
                    <a:pt x="80" y="97"/>
                    <a:pt x="85" y="101"/>
                    <a:pt x="90" y="106"/>
                  </a:cubicBezTo>
                  <a:cubicBezTo>
                    <a:pt x="106" y="101"/>
                    <a:pt x="122" y="96"/>
                    <a:pt x="138" y="93"/>
                  </a:cubicBezTo>
                  <a:cubicBezTo>
                    <a:pt x="154" y="89"/>
                    <a:pt x="170" y="87"/>
                    <a:pt x="187" y="85"/>
                  </a:cubicBezTo>
                  <a:cubicBezTo>
                    <a:pt x="188" y="81"/>
                    <a:pt x="190" y="76"/>
                    <a:pt x="192" y="72"/>
                  </a:cubicBezTo>
                  <a:cubicBezTo>
                    <a:pt x="194" y="68"/>
                    <a:pt x="197" y="65"/>
                    <a:pt x="201" y="62"/>
                  </a:cubicBezTo>
                  <a:cubicBezTo>
                    <a:pt x="204" y="59"/>
                    <a:pt x="208" y="57"/>
                    <a:pt x="212" y="55"/>
                  </a:cubicBezTo>
                  <a:cubicBezTo>
                    <a:pt x="217" y="54"/>
                    <a:pt x="221" y="53"/>
                    <a:pt x="226" y="53"/>
                  </a:cubicBezTo>
                  <a:cubicBezTo>
                    <a:pt x="231" y="53"/>
                    <a:pt x="235" y="54"/>
                    <a:pt x="240" y="55"/>
                  </a:cubicBezTo>
                  <a:cubicBezTo>
                    <a:pt x="245" y="49"/>
                    <a:pt x="251" y="44"/>
                    <a:pt x="257" y="38"/>
                  </a:cubicBezTo>
                  <a:cubicBezTo>
                    <a:pt x="262" y="32"/>
                    <a:pt x="268" y="27"/>
                    <a:pt x="275" y="21"/>
                  </a:cubicBezTo>
                  <a:cubicBezTo>
                    <a:pt x="261" y="14"/>
                    <a:pt x="247" y="9"/>
                    <a:pt x="232" y="5"/>
                  </a:cubicBezTo>
                  <a:cubicBezTo>
                    <a:pt x="217" y="1"/>
                    <a:pt x="202" y="0"/>
                    <a:pt x="187" y="0"/>
                  </a:cubicBezTo>
                  <a:close/>
                  <a:moveTo>
                    <a:pt x="26" y="92"/>
                  </a:moveTo>
                  <a:lnTo>
                    <a:pt x="26" y="92"/>
                  </a:lnTo>
                  <a:cubicBezTo>
                    <a:pt x="15" y="110"/>
                    <a:pt x="8" y="129"/>
                    <a:pt x="4" y="148"/>
                  </a:cubicBezTo>
                  <a:cubicBezTo>
                    <a:pt x="7" y="147"/>
                    <a:pt x="9" y="145"/>
                    <a:pt x="12" y="143"/>
                  </a:cubicBezTo>
                  <a:cubicBezTo>
                    <a:pt x="15" y="141"/>
                    <a:pt x="18" y="140"/>
                    <a:pt x="21" y="138"/>
                  </a:cubicBezTo>
                  <a:cubicBezTo>
                    <a:pt x="20" y="132"/>
                    <a:pt x="20" y="127"/>
                    <a:pt x="22" y="121"/>
                  </a:cubicBezTo>
                  <a:cubicBezTo>
                    <a:pt x="24" y="115"/>
                    <a:pt x="27" y="110"/>
                    <a:pt x="31" y="106"/>
                  </a:cubicBezTo>
                  <a:cubicBezTo>
                    <a:pt x="30" y="104"/>
                    <a:pt x="29" y="101"/>
                    <a:pt x="28" y="99"/>
                  </a:cubicBezTo>
                  <a:cubicBezTo>
                    <a:pt x="27" y="97"/>
                    <a:pt x="26" y="94"/>
                    <a:pt x="26" y="92"/>
                  </a:cubicBezTo>
                  <a:close/>
                  <a:moveTo>
                    <a:pt x="0" y="184"/>
                  </a:moveTo>
                  <a:lnTo>
                    <a:pt x="0" y="184"/>
                  </a:lnTo>
                  <a:cubicBezTo>
                    <a:pt x="0" y="204"/>
                    <a:pt x="3" y="223"/>
                    <a:pt x="9" y="241"/>
                  </a:cubicBezTo>
                  <a:cubicBezTo>
                    <a:pt x="14" y="259"/>
                    <a:pt x="22" y="276"/>
                    <a:pt x="32" y="291"/>
                  </a:cubicBezTo>
                  <a:cubicBezTo>
                    <a:pt x="43" y="307"/>
                    <a:pt x="56" y="320"/>
                    <a:pt x="70" y="332"/>
                  </a:cubicBezTo>
                  <a:cubicBezTo>
                    <a:pt x="85" y="344"/>
                    <a:pt x="102" y="354"/>
                    <a:pt x="120" y="361"/>
                  </a:cubicBezTo>
                  <a:cubicBezTo>
                    <a:pt x="120" y="355"/>
                    <a:pt x="119" y="349"/>
                    <a:pt x="119" y="343"/>
                  </a:cubicBezTo>
                  <a:cubicBezTo>
                    <a:pt x="118" y="337"/>
                    <a:pt x="118" y="331"/>
                    <a:pt x="118" y="325"/>
                  </a:cubicBezTo>
                  <a:cubicBezTo>
                    <a:pt x="118" y="320"/>
                    <a:pt x="118" y="315"/>
                    <a:pt x="119" y="310"/>
                  </a:cubicBezTo>
                  <a:cubicBezTo>
                    <a:pt x="119" y="305"/>
                    <a:pt x="119" y="299"/>
                    <a:pt x="120" y="294"/>
                  </a:cubicBezTo>
                  <a:cubicBezTo>
                    <a:pt x="114" y="290"/>
                    <a:pt x="109" y="286"/>
                    <a:pt x="106" y="280"/>
                  </a:cubicBezTo>
                  <a:cubicBezTo>
                    <a:pt x="102" y="274"/>
                    <a:pt x="100" y="267"/>
                    <a:pt x="100" y="260"/>
                  </a:cubicBezTo>
                  <a:cubicBezTo>
                    <a:pt x="100" y="252"/>
                    <a:pt x="102" y="245"/>
                    <a:pt x="106" y="239"/>
                  </a:cubicBezTo>
                  <a:cubicBezTo>
                    <a:pt x="90" y="218"/>
                    <a:pt x="75" y="196"/>
                    <a:pt x="62" y="173"/>
                  </a:cubicBezTo>
                  <a:cubicBezTo>
                    <a:pt x="56" y="173"/>
                    <a:pt x="51" y="172"/>
                    <a:pt x="46" y="170"/>
                  </a:cubicBezTo>
                  <a:cubicBezTo>
                    <a:pt x="41" y="169"/>
                    <a:pt x="37" y="166"/>
                    <a:pt x="33" y="162"/>
                  </a:cubicBezTo>
                  <a:cubicBezTo>
                    <a:pt x="27" y="165"/>
                    <a:pt x="21" y="169"/>
                    <a:pt x="16" y="173"/>
                  </a:cubicBezTo>
                  <a:cubicBezTo>
                    <a:pt x="10" y="176"/>
                    <a:pt x="5" y="180"/>
                    <a:pt x="0" y="18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2" name="Freeform 50">
              <a:extLst>
                <a:ext uri="{FF2B5EF4-FFF2-40B4-BE49-F238E27FC236}">
                  <a16:creationId xmlns:a16="http://schemas.microsoft.com/office/drawing/2014/main" id="{24530B3D-1964-4889-9E2B-3A228729E9C1}"/>
                </a:ext>
              </a:extLst>
            </p:cNvPr>
            <p:cNvSpPr>
              <a:spLocks/>
            </p:cNvSpPr>
            <p:nvPr/>
          </p:nvSpPr>
          <p:spPr bwMode="auto">
            <a:xfrm>
              <a:off x="1015" y="2561"/>
              <a:ext cx="10" cy="10"/>
            </a:xfrm>
            <a:custGeom>
              <a:avLst/>
              <a:gdLst>
                <a:gd name="T0" fmla="*/ 13 w 26"/>
                <a:gd name="T1" fmla="*/ 0 h 26"/>
                <a:gd name="T2" fmla="*/ 13 w 26"/>
                <a:gd name="T3" fmla="*/ 0 h 26"/>
                <a:gd name="T4" fmla="*/ 4 w 26"/>
                <a:gd name="T5" fmla="*/ 3 h 26"/>
                <a:gd name="T6" fmla="*/ 0 w 26"/>
                <a:gd name="T7" fmla="*/ 13 h 26"/>
                <a:gd name="T8" fmla="*/ 4 w 26"/>
                <a:gd name="T9" fmla="*/ 22 h 26"/>
                <a:gd name="T10" fmla="*/ 13 w 26"/>
                <a:gd name="T11" fmla="*/ 26 h 26"/>
                <a:gd name="T12" fmla="*/ 23 w 26"/>
                <a:gd name="T13" fmla="*/ 22 h 26"/>
                <a:gd name="T14" fmla="*/ 26 w 26"/>
                <a:gd name="T15" fmla="*/ 13 h 26"/>
                <a:gd name="T16" fmla="*/ 23 w 26"/>
                <a:gd name="T17" fmla="*/ 3 h 26"/>
                <a:gd name="T18" fmla="*/ 13 w 2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lnTo>
                    <a:pt x="13" y="0"/>
                  </a:lnTo>
                  <a:cubicBezTo>
                    <a:pt x="10" y="0"/>
                    <a:pt x="6" y="1"/>
                    <a:pt x="4" y="3"/>
                  </a:cubicBezTo>
                  <a:cubicBezTo>
                    <a:pt x="1" y="6"/>
                    <a:pt x="0" y="9"/>
                    <a:pt x="0" y="13"/>
                  </a:cubicBezTo>
                  <a:cubicBezTo>
                    <a:pt x="0" y="16"/>
                    <a:pt x="1" y="20"/>
                    <a:pt x="4" y="22"/>
                  </a:cubicBezTo>
                  <a:cubicBezTo>
                    <a:pt x="6" y="25"/>
                    <a:pt x="10" y="26"/>
                    <a:pt x="13" y="26"/>
                  </a:cubicBezTo>
                  <a:cubicBezTo>
                    <a:pt x="17" y="26"/>
                    <a:pt x="20" y="25"/>
                    <a:pt x="23" y="22"/>
                  </a:cubicBezTo>
                  <a:cubicBezTo>
                    <a:pt x="25" y="20"/>
                    <a:pt x="26" y="16"/>
                    <a:pt x="26" y="13"/>
                  </a:cubicBezTo>
                  <a:cubicBezTo>
                    <a:pt x="26" y="9"/>
                    <a:pt x="25" y="6"/>
                    <a:pt x="23" y="3"/>
                  </a:cubicBezTo>
                  <a:cubicBezTo>
                    <a:pt x="20" y="1"/>
                    <a:pt x="17" y="0"/>
                    <a:pt x="13"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3" name="Freeform 51">
              <a:extLst>
                <a:ext uri="{FF2B5EF4-FFF2-40B4-BE49-F238E27FC236}">
                  <a16:creationId xmlns:a16="http://schemas.microsoft.com/office/drawing/2014/main" id="{49D90D83-2A92-4F17-ABAF-3F4B4B143BCE}"/>
                </a:ext>
              </a:extLst>
            </p:cNvPr>
            <p:cNvSpPr>
              <a:spLocks/>
            </p:cNvSpPr>
            <p:nvPr/>
          </p:nvSpPr>
          <p:spPr bwMode="auto">
            <a:xfrm>
              <a:off x="1046" y="2610"/>
              <a:ext cx="10" cy="10"/>
            </a:xfrm>
            <a:custGeom>
              <a:avLst/>
              <a:gdLst>
                <a:gd name="T0" fmla="*/ 13 w 27"/>
                <a:gd name="T1" fmla="*/ 26 h 26"/>
                <a:gd name="T2" fmla="*/ 13 w 27"/>
                <a:gd name="T3" fmla="*/ 26 h 26"/>
                <a:gd name="T4" fmla="*/ 23 w 27"/>
                <a:gd name="T5" fmla="*/ 22 h 26"/>
                <a:gd name="T6" fmla="*/ 27 w 27"/>
                <a:gd name="T7" fmla="*/ 13 h 26"/>
                <a:gd name="T8" fmla="*/ 23 w 27"/>
                <a:gd name="T9" fmla="*/ 4 h 26"/>
                <a:gd name="T10" fmla="*/ 13 w 27"/>
                <a:gd name="T11" fmla="*/ 0 h 26"/>
                <a:gd name="T12" fmla="*/ 4 w 27"/>
                <a:gd name="T13" fmla="*/ 4 h 26"/>
                <a:gd name="T14" fmla="*/ 0 w 27"/>
                <a:gd name="T15" fmla="*/ 13 h 26"/>
                <a:gd name="T16" fmla="*/ 4 w 27"/>
                <a:gd name="T17" fmla="*/ 22 h 26"/>
                <a:gd name="T18" fmla="*/ 13 w 27"/>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13" y="26"/>
                  </a:moveTo>
                  <a:lnTo>
                    <a:pt x="13" y="26"/>
                  </a:lnTo>
                  <a:cubicBezTo>
                    <a:pt x="17" y="26"/>
                    <a:pt x="20" y="25"/>
                    <a:pt x="23" y="22"/>
                  </a:cubicBezTo>
                  <a:cubicBezTo>
                    <a:pt x="25" y="20"/>
                    <a:pt x="27" y="17"/>
                    <a:pt x="27" y="13"/>
                  </a:cubicBezTo>
                  <a:cubicBezTo>
                    <a:pt x="27" y="9"/>
                    <a:pt x="25" y="6"/>
                    <a:pt x="23" y="4"/>
                  </a:cubicBezTo>
                  <a:cubicBezTo>
                    <a:pt x="20" y="1"/>
                    <a:pt x="17" y="0"/>
                    <a:pt x="13" y="0"/>
                  </a:cubicBezTo>
                  <a:cubicBezTo>
                    <a:pt x="10" y="0"/>
                    <a:pt x="7" y="1"/>
                    <a:pt x="4" y="4"/>
                  </a:cubicBezTo>
                  <a:cubicBezTo>
                    <a:pt x="1" y="6"/>
                    <a:pt x="0" y="9"/>
                    <a:pt x="0" y="13"/>
                  </a:cubicBezTo>
                  <a:cubicBezTo>
                    <a:pt x="0" y="17"/>
                    <a:pt x="1" y="20"/>
                    <a:pt x="4" y="22"/>
                  </a:cubicBezTo>
                  <a:cubicBezTo>
                    <a:pt x="7" y="25"/>
                    <a:pt x="10" y="26"/>
                    <a:pt x="13" y="2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6" name="Freeform 52">
              <a:extLst>
                <a:ext uri="{FF2B5EF4-FFF2-40B4-BE49-F238E27FC236}">
                  <a16:creationId xmlns:a16="http://schemas.microsoft.com/office/drawing/2014/main" id="{DA67C2A7-1123-4EB6-841C-D90B34AEBDEB}"/>
                </a:ext>
              </a:extLst>
            </p:cNvPr>
            <p:cNvSpPr>
              <a:spLocks/>
            </p:cNvSpPr>
            <p:nvPr/>
          </p:nvSpPr>
          <p:spPr bwMode="auto">
            <a:xfrm>
              <a:off x="1079" y="2546"/>
              <a:ext cx="10" cy="10"/>
            </a:xfrm>
            <a:custGeom>
              <a:avLst/>
              <a:gdLst>
                <a:gd name="T0" fmla="*/ 0 w 27"/>
                <a:gd name="T1" fmla="*/ 13 h 26"/>
                <a:gd name="T2" fmla="*/ 0 w 27"/>
                <a:gd name="T3" fmla="*/ 13 h 26"/>
                <a:gd name="T4" fmla="*/ 4 w 27"/>
                <a:gd name="T5" fmla="*/ 22 h 26"/>
                <a:gd name="T6" fmla="*/ 13 w 27"/>
                <a:gd name="T7" fmla="*/ 26 h 26"/>
                <a:gd name="T8" fmla="*/ 23 w 27"/>
                <a:gd name="T9" fmla="*/ 22 h 26"/>
                <a:gd name="T10" fmla="*/ 27 w 27"/>
                <a:gd name="T11" fmla="*/ 13 h 26"/>
                <a:gd name="T12" fmla="*/ 23 w 27"/>
                <a:gd name="T13" fmla="*/ 3 h 26"/>
                <a:gd name="T14" fmla="*/ 13 w 27"/>
                <a:gd name="T15" fmla="*/ 0 h 26"/>
                <a:gd name="T16" fmla="*/ 4 w 27"/>
                <a:gd name="T17" fmla="*/ 3 h 26"/>
                <a:gd name="T18" fmla="*/ 0 w 27"/>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0" y="13"/>
                  </a:moveTo>
                  <a:lnTo>
                    <a:pt x="0" y="13"/>
                  </a:lnTo>
                  <a:cubicBezTo>
                    <a:pt x="0" y="16"/>
                    <a:pt x="1" y="20"/>
                    <a:pt x="4" y="22"/>
                  </a:cubicBezTo>
                  <a:cubicBezTo>
                    <a:pt x="6" y="25"/>
                    <a:pt x="10" y="26"/>
                    <a:pt x="13" y="26"/>
                  </a:cubicBezTo>
                  <a:cubicBezTo>
                    <a:pt x="17" y="26"/>
                    <a:pt x="20" y="25"/>
                    <a:pt x="23" y="22"/>
                  </a:cubicBezTo>
                  <a:cubicBezTo>
                    <a:pt x="25" y="20"/>
                    <a:pt x="27" y="17"/>
                    <a:pt x="27" y="13"/>
                  </a:cubicBezTo>
                  <a:cubicBezTo>
                    <a:pt x="27" y="9"/>
                    <a:pt x="25" y="6"/>
                    <a:pt x="23" y="3"/>
                  </a:cubicBezTo>
                  <a:cubicBezTo>
                    <a:pt x="20" y="1"/>
                    <a:pt x="17" y="0"/>
                    <a:pt x="13" y="0"/>
                  </a:cubicBezTo>
                  <a:cubicBezTo>
                    <a:pt x="10" y="0"/>
                    <a:pt x="6" y="1"/>
                    <a:pt x="4" y="3"/>
                  </a:cubicBezTo>
                  <a:cubicBezTo>
                    <a:pt x="1" y="6"/>
                    <a:pt x="0" y="9"/>
                    <a:pt x="0" y="13"/>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57" name="Cases">
            <a:extLst>
              <a:ext uri="{FF2B5EF4-FFF2-40B4-BE49-F238E27FC236}">
                <a16:creationId xmlns:a16="http://schemas.microsoft.com/office/drawing/2014/main" id="{A73122CE-4BE8-4FB1-9EC2-4BFF3475C4F0}"/>
              </a:ext>
            </a:extLst>
          </p:cNvPr>
          <p:cNvGrpSpPr>
            <a:grpSpLocks noChangeAspect="1"/>
          </p:cNvGrpSpPr>
          <p:nvPr/>
        </p:nvGrpSpPr>
        <p:grpSpPr bwMode="auto">
          <a:xfrm>
            <a:off x="807589" y="3046864"/>
            <a:ext cx="176016" cy="182786"/>
            <a:chOff x="449" y="2172"/>
            <a:chExt cx="182" cy="189"/>
          </a:xfrm>
        </p:grpSpPr>
        <p:sp>
          <p:nvSpPr>
            <p:cNvPr id="59" name="Freeform 56">
              <a:extLst>
                <a:ext uri="{FF2B5EF4-FFF2-40B4-BE49-F238E27FC236}">
                  <a16:creationId xmlns:a16="http://schemas.microsoft.com/office/drawing/2014/main" id="{0CADB4A7-FDA6-45FE-BCF2-6A242F8B82DE}"/>
                </a:ext>
              </a:extLst>
            </p:cNvPr>
            <p:cNvSpPr>
              <a:spLocks/>
            </p:cNvSpPr>
            <p:nvPr/>
          </p:nvSpPr>
          <p:spPr bwMode="auto">
            <a:xfrm>
              <a:off x="523" y="2172"/>
              <a:ext cx="33" cy="33"/>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1"/>
                    <a:pt x="12" y="53"/>
                    <a:pt x="27" y="53"/>
                  </a:cubicBezTo>
                  <a:cubicBezTo>
                    <a:pt x="42" y="53"/>
                    <a:pt x="54" y="41"/>
                    <a:pt x="54" y="27"/>
                  </a:cubicBezTo>
                  <a:cubicBezTo>
                    <a:pt x="54" y="12"/>
                    <a:pt x="42" y="0"/>
                    <a:pt x="27" y="0"/>
                  </a:cubicBezTo>
                  <a:cubicBezTo>
                    <a:pt x="12" y="0"/>
                    <a:pt x="0" y="12"/>
                    <a:pt x="0" y="27"/>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68" name="Freeform 57">
              <a:extLst>
                <a:ext uri="{FF2B5EF4-FFF2-40B4-BE49-F238E27FC236}">
                  <a16:creationId xmlns:a16="http://schemas.microsoft.com/office/drawing/2014/main" id="{B788EC21-FE16-4C21-8A4A-C5F16A08A1CE}"/>
                </a:ext>
              </a:extLst>
            </p:cNvPr>
            <p:cNvSpPr>
              <a:spLocks/>
            </p:cNvSpPr>
            <p:nvPr/>
          </p:nvSpPr>
          <p:spPr bwMode="auto">
            <a:xfrm>
              <a:off x="590" y="2280"/>
              <a:ext cx="33" cy="33"/>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1"/>
                    <a:pt x="12" y="53"/>
                    <a:pt x="26" y="53"/>
                  </a:cubicBezTo>
                  <a:cubicBezTo>
                    <a:pt x="41" y="53"/>
                    <a:pt x="53" y="41"/>
                    <a:pt x="53" y="27"/>
                  </a:cubicBezTo>
                  <a:cubicBezTo>
                    <a:pt x="53" y="12"/>
                    <a:pt x="41" y="0"/>
                    <a:pt x="26"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69" name="Freeform 58">
              <a:extLst>
                <a:ext uri="{FF2B5EF4-FFF2-40B4-BE49-F238E27FC236}">
                  <a16:creationId xmlns:a16="http://schemas.microsoft.com/office/drawing/2014/main" id="{12ED7A26-FFEA-4041-A39D-D363EE2440E9}"/>
                </a:ext>
              </a:extLst>
            </p:cNvPr>
            <p:cNvSpPr>
              <a:spLocks/>
            </p:cNvSpPr>
            <p:nvPr/>
          </p:nvSpPr>
          <p:spPr bwMode="auto">
            <a:xfrm>
              <a:off x="458" y="2280"/>
              <a:ext cx="33" cy="33"/>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1"/>
                    <a:pt x="12" y="53"/>
                    <a:pt x="26" y="53"/>
                  </a:cubicBezTo>
                  <a:cubicBezTo>
                    <a:pt x="41" y="53"/>
                    <a:pt x="53" y="41"/>
                    <a:pt x="53" y="27"/>
                  </a:cubicBezTo>
                  <a:cubicBezTo>
                    <a:pt x="53" y="12"/>
                    <a:pt x="41" y="0"/>
                    <a:pt x="2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0" name="Freeform 59">
              <a:extLst>
                <a:ext uri="{FF2B5EF4-FFF2-40B4-BE49-F238E27FC236}">
                  <a16:creationId xmlns:a16="http://schemas.microsoft.com/office/drawing/2014/main" id="{5B749A80-C8CA-45F7-940D-41E40D95C246}"/>
                </a:ext>
              </a:extLst>
            </p:cNvPr>
            <p:cNvSpPr>
              <a:spLocks/>
            </p:cNvSpPr>
            <p:nvPr/>
          </p:nvSpPr>
          <p:spPr bwMode="auto">
            <a:xfrm>
              <a:off x="515" y="2311"/>
              <a:ext cx="49" cy="50"/>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1" name="Freeform 60">
              <a:extLst>
                <a:ext uri="{FF2B5EF4-FFF2-40B4-BE49-F238E27FC236}">
                  <a16:creationId xmlns:a16="http://schemas.microsoft.com/office/drawing/2014/main" id="{8A7BB738-67F4-4748-B71D-D520691D4DB0}"/>
                </a:ext>
              </a:extLst>
            </p:cNvPr>
            <p:cNvSpPr>
              <a:spLocks/>
            </p:cNvSpPr>
            <p:nvPr/>
          </p:nvSpPr>
          <p:spPr bwMode="auto">
            <a:xfrm>
              <a:off x="581" y="2204"/>
              <a:ext cx="50" cy="49"/>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2" name="Freeform 61">
              <a:extLst>
                <a:ext uri="{FF2B5EF4-FFF2-40B4-BE49-F238E27FC236}">
                  <a16:creationId xmlns:a16="http://schemas.microsoft.com/office/drawing/2014/main" id="{0655B3AB-0206-456B-8942-E0229841089B}"/>
                </a:ext>
              </a:extLst>
            </p:cNvPr>
            <p:cNvSpPr>
              <a:spLocks/>
            </p:cNvSpPr>
            <p:nvPr/>
          </p:nvSpPr>
          <p:spPr bwMode="auto">
            <a:xfrm>
              <a:off x="449" y="2204"/>
              <a:ext cx="50" cy="49"/>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7" name="Partner data">
            <a:extLst>
              <a:ext uri="{FF2B5EF4-FFF2-40B4-BE49-F238E27FC236}">
                <a16:creationId xmlns:a16="http://schemas.microsoft.com/office/drawing/2014/main" id="{D05DC825-0426-4D93-8E1C-A768DBD71CE1}"/>
              </a:ext>
            </a:extLst>
          </p:cNvPr>
          <p:cNvGrpSpPr>
            <a:grpSpLocks noChangeAspect="1"/>
          </p:cNvGrpSpPr>
          <p:nvPr/>
        </p:nvGrpSpPr>
        <p:grpSpPr bwMode="auto">
          <a:xfrm>
            <a:off x="1685345" y="2012193"/>
            <a:ext cx="198475" cy="198475"/>
            <a:chOff x="1005" y="1537"/>
            <a:chExt cx="146" cy="146"/>
          </a:xfrm>
        </p:grpSpPr>
        <p:sp>
          <p:nvSpPr>
            <p:cNvPr id="91" name="Freeform 65">
              <a:extLst>
                <a:ext uri="{FF2B5EF4-FFF2-40B4-BE49-F238E27FC236}">
                  <a16:creationId xmlns:a16="http://schemas.microsoft.com/office/drawing/2014/main" id="{3C41236B-CFA6-40B6-A03D-1321985F2347}"/>
                </a:ext>
              </a:extLst>
            </p:cNvPr>
            <p:cNvSpPr>
              <a:spLocks/>
            </p:cNvSpPr>
            <p:nvPr/>
          </p:nvSpPr>
          <p:spPr bwMode="auto">
            <a:xfrm>
              <a:off x="1093" y="1629"/>
              <a:ext cx="48" cy="38"/>
            </a:xfrm>
            <a:custGeom>
              <a:avLst/>
              <a:gdLst>
                <a:gd name="T0" fmla="*/ 0 w 133"/>
                <a:gd name="T1" fmla="*/ 54 h 105"/>
                <a:gd name="T2" fmla="*/ 0 w 133"/>
                <a:gd name="T3" fmla="*/ 54 h 105"/>
                <a:gd name="T4" fmla="*/ 0 w 133"/>
                <a:gd name="T5" fmla="*/ 91 h 105"/>
                <a:gd name="T6" fmla="*/ 26 w 133"/>
                <a:gd name="T7" fmla="*/ 65 h 105"/>
                <a:gd name="T8" fmla="*/ 66 w 133"/>
                <a:gd name="T9" fmla="*/ 105 h 105"/>
                <a:gd name="T10" fmla="*/ 133 w 133"/>
                <a:gd name="T11" fmla="*/ 38 h 105"/>
                <a:gd name="T12" fmla="*/ 133 w 133"/>
                <a:gd name="T13" fmla="*/ 0 h 105"/>
                <a:gd name="T14" fmla="*/ 66 w 133"/>
                <a:gd name="T15" fmla="*/ 67 h 105"/>
                <a:gd name="T16" fmla="*/ 26 w 133"/>
                <a:gd name="T17" fmla="*/ 27 h 105"/>
                <a:gd name="T18" fmla="*/ 0 w 133"/>
                <a:gd name="T19" fmla="*/ 5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05">
                  <a:moveTo>
                    <a:pt x="0" y="54"/>
                  </a:moveTo>
                  <a:lnTo>
                    <a:pt x="0" y="54"/>
                  </a:lnTo>
                  <a:lnTo>
                    <a:pt x="0" y="91"/>
                  </a:lnTo>
                  <a:lnTo>
                    <a:pt x="26" y="65"/>
                  </a:lnTo>
                  <a:lnTo>
                    <a:pt x="66" y="105"/>
                  </a:lnTo>
                  <a:lnTo>
                    <a:pt x="133" y="38"/>
                  </a:lnTo>
                  <a:lnTo>
                    <a:pt x="133" y="0"/>
                  </a:lnTo>
                  <a:lnTo>
                    <a:pt x="66" y="67"/>
                  </a:lnTo>
                  <a:lnTo>
                    <a:pt x="26" y="27"/>
                  </a:lnTo>
                  <a:lnTo>
                    <a:pt x="0" y="54"/>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2" name="Freeform 66">
              <a:extLst>
                <a:ext uri="{FF2B5EF4-FFF2-40B4-BE49-F238E27FC236}">
                  <a16:creationId xmlns:a16="http://schemas.microsoft.com/office/drawing/2014/main" id="{6E5EFBC4-F166-40E1-8D63-160718F907A8}"/>
                </a:ext>
              </a:extLst>
            </p:cNvPr>
            <p:cNvSpPr>
              <a:spLocks/>
            </p:cNvSpPr>
            <p:nvPr/>
          </p:nvSpPr>
          <p:spPr bwMode="auto">
            <a:xfrm>
              <a:off x="1005" y="1537"/>
              <a:ext cx="146" cy="146"/>
            </a:xfrm>
            <a:custGeom>
              <a:avLst/>
              <a:gdLst>
                <a:gd name="T0" fmla="*/ 400 w 400"/>
                <a:gd name="T1" fmla="*/ 187 h 400"/>
                <a:gd name="T2" fmla="*/ 400 w 400"/>
                <a:gd name="T3" fmla="*/ 187 h 400"/>
                <a:gd name="T4" fmla="*/ 213 w 400"/>
                <a:gd name="T5" fmla="*/ 187 h 400"/>
                <a:gd name="T6" fmla="*/ 213 w 400"/>
                <a:gd name="T7" fmla="*/ 0 h 400"/>
                <a:gd name="T8" fmla="*/ 186 w 400"/>
                <a:gd name="T9" fmla="*/ 0 h 400"/>
                <a:gd name="T10" fmla="*/ 186 w 400"/>
                <a:gd name="T11" fmla="*/ 187 h 400"/>
                <a:gd name="T12" fmla="*/ 0 w 400"/>
                <a:gd name="T13" fmla="*/ 187 h 400"/>
                <a:gd name="T14" fmla="*/ 0 w 400"/>
                <a:gd name="T15" fmla="*/ 214 h 400"/>
                <a:gd name="T16" fmla="*/ 186 w 400"/>
                <a:gd name="T17" fmla="*/ 214 h 400"/>
                <a:gd name="T18" fmla="*/ 186 w 400"/>
                <a:gd name="T19" fmla="*/ 400 h 400"/>
                <a:gd name="T20" fmla="*/ 213 w 400"/>
                <a:gd name="T21" fmla="*/ 400 h 400"/>
                <a:gd name="T22" fmla="*/ 213 w 400"/>
                <a:gd name="T23" fmla="*/ 214 h 400"/>
                <a:gd name="T24" fmla="*/ 400 w 400"/>
                <a:gd name="T25" fmla="*/ 214 h 400"/>
                <a:gd name="T26" fmla="*/ 400 w 400"/>
                <a:gd name="T27" fmla="*/ 18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400">
                  <a:moveTo>
                    <a:pt x="400" y="187"/>
                  </a:moveTo>
                  <a:lnTo>
                    <a:pt x="400" y="187"/>
                  </a:lnTo>
                  <a:lnTo>
                    <a:pt x="213" y="187"/>
                  </a:lnTo>
                  <a:lnTo>
                    <a:pt x="213" y="0"/>
                  </a:lnTo>
                  <a:lnTo>
                    <a:pt x="186" y="0"/>
                  </a:lnTo>
                  <a:lnTo>
                    <a:pt x="186" y="187"/>
                  </a:lnTo>
                  <a:lnTo>
                    <a:pt x="0" y="187"/>
                  </a:lnTo>
                  <a:lnTo>
                    <a:pt x="0" y="214"/>
                  </a:lnTo>
                  <a:lnTo>
                    <a:pt x="186" y="214"/>
                  </a:lnTo>
                  <a:lnTo>
                    <a:pt x="186" y="400"/>
                  </a:lnTo>
                  <a:lnTo>
                    <a:pt x="213" y="400"/>
                  </a:lnTo>
                  <a:lnTo>
                    <a:pt x="213" y="214"/>
                  </a:lnTo>
                  <a:lnTo>
                    <a:pt x="400" y="214"/>
                  </a:lnTo>
                  <a:lnTo>
                    <a:pt x="400"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3" name="Freeform 67">
              <a:extLst>
                <a:ext uri="{FF2B5EF4-FFF2-40B4-BE49-F238E27FC236}">
                  <a16:creationId xmlns:a16="http://schemas.microsoft.com/office/drawing/2014/main" id="{4B132AC4-79F0-4EF9-B1A7-8A4B44E28B89}"/>
                </a:ext>
              </a:extLst>
            </p:cNvPr>
            <p:cNvSpPr>
              <a:spLocks/>
            </p:cNvSpPr>
            <p:nvPr/>
          </p:nvSpPr>
          <p:spPr bwMode="auto">
            <a:xfrm>
              <a:off x="1014" y="1557"/>
              <a:ext cx="10" cy="39"/>
            </a:xfrm>
            <a:custGeom>
              <a:avLst/>
              <a:gdLst>
                <a:gd name="T0" fmla="*/ 0 w 27"/>
                <a:gd name="T1" fmla="*/ 106 h 106"/>
                <a:gd name="T2" fmla="*/ 0 w 27"/>
                <a:gd name="T3" fmla="*/ 106 h 106"/>
                <a:gd name="T4" fmla="*/ 27 w 27"/>
                <a:gd name="T5" fmla="*/ 106 h 106"/>
                <a:gd name="T6" fmla="*/ 27 w 27"/>
                <a:gd name="T7" fmla="*/ 0 h 106"/>
                <a:gd name="T8" fmla="*/ 0 w 27"/>
                <a:gd name="T9" fmla="*/ 0 h 106"/>
                <a:gd name="T10" fmla="*/ 0 w 27"/>
                <a:gd name="T11" fmla="*/ 106 h 106"/>
              </a:gdLst>
              <a:ahLst/>
              <a:cxnLst>
                <a:cxn ang="0">
                  <a:pos x="T0" y="T1"/>
                </a:cxn>
                <a:cxn ang="0">
                  <a:pos x="T2" y="T3"/>
                </a:cxn>
                <a:cxn ang="0">
                  <a:pos x="T4" y="T5"/>
                </a:cxn>
                <a:cxn ang="0">
                  <a:pos x="T6" y="T7"/>
                </a:cxn>
                <a:cxn ang="0">
                  <a:pos x="T8" y="T9"/>
                </a:cxn>
                <a:cxn ang="0">
                  <a:pos x="T10" y="T11"/>
                </a:cxn>
              </a:cxnLst>
              <a:rect l="0" t="0" r="r" b="b"/>
              <a:pathLst>
                <a:path w="27" h="106">
                  <a:moveTo>
                    <a:pt x="0" y="106"/>
                  </a:moveTo>
                  <a:lnTo>
                    <a:pt x="0" y="106"/>
                  </a:lnTo>
                  <a:lnTo>
                    <a:pt x="27" y="106"/>
                  </a:lnTo>
                  <a:lnTo>
                    <a:pt x="27" y="0"/>
                  </a:lnTo>
                  <a:lnTo>
                    <a:pt x="0" y="0"/>
                  </a:lnTo>
                  <a:lnTo>
                    <a:pt x="0" y="10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4" name="Freeform 68">
              <a:extLst>
                <a:ext uri="{FF2B5EF4-FFF2-40B4-BE49-F238E27FC236}">
                  <a16:creationId xmlns:a16="http://schemas.microsoft.com/office/drawing/2014/main" id="{5A03003E-9F6F-4C8C-83C9-7B7617B851D3}"/>
                </a:ext>
              </a:extLst>
            </p:cNvPr>
            <p:cNvSpPr>
              <a:spLocks/>
            </p:cNvSpPr>
            <p:nvPr/>
          </p:nvSpPr>
          <p:spPr bwMode="auto">
            <a:xfrm>
              <a:off x="1093" y="1566"/>
              <a:ext cx="29" cy="10"/>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5" name="Freeform 69">
              <a:extLst>
                <a:ext uri="{FF2B5EF4-FFF2-40B4-BE49-F238E27FC236}">
                  <a16:creationId xmlns:a16="http://schemas.microsoft.com/office/drawing/2014/main" id="{BD7FAB6B-D338-4867-AA2F-132CE6F39367}"/>
                </a:ext>
              </a:extLst>
            </p:cNvPr>
            <p:cNvSpPr>
              <a:spLocks/>
            </p:cNvSpPr>
            <p:nvPr/>
          </p:nvSpPr>
          <p:spPr bwMode="auto">
            <a:xfrm>
              <a:off x="1053" y="1547"/>
              <a:ext cx="10" cy="49"/>
            </a:xfrm>
            <a:custGeom>
              <a:avLst/>
              <a:gdLst>
                <a:gd name="T0" fmla="*/ 0 w 27"/>
                <a:gd name="T1" fmla="*/ 133 h 133"/>
                <a:gd name="T2" fmla="*/ 0 w 27"/>
                <a:gd name="T3" fmla="*/ 133 h 133"/>
                <a:gd name="T4" fmla="*/ 27 w 27"/>
                <a:gd name="T5" fmla="*/ 133 h 133"/>
                <a:gd name="T6" fmla="*/ 27 w 27"/>
                <a:gd name="T7" fmla="*/ 0 h 133"/>
                <a:gd name="T8" fmla="*/ 0 w 27"/>
                <a:gd name="T9" fmla="*/ 0 h 133"/>
                <a:gd name="T10" fmla="*/ 0 w 27"/>
                <a:gd name="T11" fmla="*/ 133 h 133"/>
              </a:gdLst>
              <a:ahLst/>
              <a:cxnLst>
                <a:cxn ang="0">
                  <a:pos x="T0" y="T1"/>
                </a:cxn>
                <a:cxn ang="0">
                  <a:pos x="T2" y="T3"/>
                </a:cxn>
                <a:cxn ang="0">
                  <a:pos x="T4" y="T5"/>
                </a:cxn>
                <a:cxn ang="0">
                  <a:pos x="T6" y="T7"/>
                </a:cxn>
                <a:cxn ang="0">
                  <a:pos x="T8" y="T9"/>
                </a:cxn>
                <a:cxn ang="0">
                  <a:pos x="T10" y="T11"/>
                </a:cxn>
              </a:cxnLst>
              <a:rect l="0" t="0" r="r" b="b"/>
              <a:pathLst>
                <a:path w="27" h="133">
                  <a:moveTo>
                    <a:pt x="0" y="133"/>
                  </a:moveTo>
                  <a:lnTo>
                    <a:pt x="0" y="133"/>
                  </a:lnTo>
                  <a:lnTo>
                    <a:pt x="27" y="133"/>
                  </a:lnTo>
                  <a:lnTo>
                    <a:pt x="27" y="0"/>
                  </a:lnTo>
                  <a:lnTo>
                    <a:pt x="0" y="0"/>
                  </a:lnTo>
                  <a:lnTo>
                    <a:pt x="0" y="133"/>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6" name="Freeform 70">
              <a:extLst>
                <a:ext uri="{FF2B5EF4-FFF2-40B4-BE49-F238E27FC236}">
                  <a16:creationId xmlns:a16="http://schemas.microsoft.com/office/drawing/2014/main" id="{4B44AEA0-EA77-42E9-8EAA-26AEE600EE43}"/>
                </a:ext>
              </a:extLst>
            </p:cNvPr>
            <p:cNvSpPr>
              <a:spLocks/>
            </p:cNvSpPr>
            <p:nvPr/>
          </p:nvSpPr>
          <p:spPr bwMode="auto">
            <a:xfrm>
              <a:off x="1034" y="1566"/>
              <a:ext cx="10" cy="30"/>
            </a:xfrm>
            <a:custGeom>
              <a:avLst/>
              <a:gdLst>
                <a:gd name="T0" fmla="*/ 0 w 26"/>
                <a:gd name="T1" fmla="*/ 80 h 80"/>
                <a:gd name="T2" fmla="*/ 0 w 26"/>
                <a:gd name="T3" fmla="*/ 80 h 80"/>
                <a:gd name="T4" fmla="*/ 26 w 26"/>
                <a:gd name="T5" fmla="*/ 80 h 80"/>
                <a:gd name="T6" fmla="*/ 26 w 26"/>
                <a:gd name="T7" fmla="*/ 0 h 80"/>
                <a:gd name="T8" fmla="*/ 0 w 26"/>
                <a:gd name="T9" fmla="*/ 0 h 80"/>
                <a:gd name="T10" fmla="*/ 0 w 26"/>
                <a:gd name="T11" fmla="*/ 80 h 80"/>
              </a:gdLst>
              <a:ahLst/>
              <a:cxnLst>
                <a:cxn ang="0">
                  <a:pos x="T0" y="T1"/>
                </a:cxn>
                <a:cxn ang="0">
                  <a:pos x="T2" y="T3"/>
                </a:cxn>
                <a:cxn ang="0">
                  <a:pos x="T4" y="T5"/>
                </a:cxn>
                <a:cxn ang="0">
                  <a:pos x="T6" y="T7"/>
                </a:cxn>
                <a:cxn ang="0">
                  <a:pos x="T8" y="T9"/>
                </a:cxn>
                <a:cxn ang="0">
                  <a:pos x="T10" y="T11"/>
                </a:cxn>
              </a:cxnLst>
              <a:rect l="0" t="0" r="r" b="b"/>
              <a:pathLst>
                <a:path w="26" h="80">
                  <a:moveTo>
                    <a:pt x="0" y="80"/>
                  </a:moveTo>
                  <a:lnTo>
                    <a:pt x="0" y="80"/>
                  </a:lnTo>
                  <a:lnTo>
                    <a:pt x="26" y="80"/>
                  </a:lnTo>
                  <a:lnTo>
                    <a:pt x="26" y="0"/>
                  </a:lnTo>
                  <a:lnTo>
                    <a:pt x="0" y="0"/>
                  </a:lnTo>
                  <a:lnTo>
                    <a:pt x="0" y="8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7" name="Freeform 71">
              <a:extLst>
                <a:ext uri="{FF2B5EF4-FFF2-40B4-BE49-F238E27FC236}">
                  <a16:creationId xmlns:a16="http://schemas.microsoft.com/office/drawing/2014/main" id="{DB5D131C-3653-4F50-9CAD-2DF34E8040A7}"/>
                </a:ext>
              </a:extLst>
            </p:cNvPr>
            <p:cNvSpPr>
              <a:spLocks/>
            </p:cNvSpPr>
            <p:nvPr/>
          </p:nvSpPr>
          <p:spPr bwMode="auto">
            <a:xfrm>
              <a:off x="1015" y="1635"/>
              <a:ext cx="38" cy="39"/>
            </a:xfrm>
            <a:custGeom>
              <a:avLst/>
              <a:gdLst>
                <a:gd name="T0" fmla="*/ 32 w 106"/>
                <a:gd name="T1" fmla="*/ 4 h 106"/>
                <a:gd name="T2" fmla="*/ 32 w 106"/>
                <a:gd name="T3" fmla="*/ 4 h 106"/>
                <a:gd name="T4" fmla="*/ 15 w 106"/>
                <a:gd name="T5" fmla="*/ 15 h 106"/>
                <a:gd name="T6" fmla="*/ 4 w 106"/>
                <a:gd name="T7" fmla="*/ 32 h 106"/>
                <a:gd name="T8" fmla="*/ 0 w 106"/>
                <a:gd name="T9" fmla="*/ 53 h 106"/>
                <a:gd name="T10" fmla="*/ 4 w 106"/>
                <a:gd name="T11" fmla="*/ 74 h 106"/>
                <a:gd name="T12" fmla="*/ 15 w 106"/>
                <a:gd name="T13" fmla="*/ 91 h 106"/>
                <a:gd name="T14" fmla="*/ 32 w 106"/>
                <a:gd name="T15" fmla="*/ 102 h 106"/>
                <a:gd name="T16" fmla="*/ 53 w 106"/>
                <a:gd name="T17" fmla="*/ 106 h 106"/>
                <a:gd name="T18" fmla="*/ 74 w 106"/>
                <a:gd name="T19" fmla="*/ 102 h 106"/>
                <a:gd name="T20" fmla="*/ 91 w 106"/>
                <a:gd name="T21" fmla="*/ 91 h 106"/>
                <a:gd name="T22" fmla="*/ 102 w 106"/>
                <a:gd name="T23" fmla="*/ 74 h 106"/>
                <a:gd name="T24" fmla="*/ 106 w 106"/>
                <a:gd name="T25" fmla="*/ 53 h 106"/>
                <a:gd name="T26" fmla="*/ 53 w 106"/>
                <a:gd name="T27" fmla="*/ 53 h 106"/>
                <a:gd name="T28" fmla="*/ 53 w 106"/>
                <a:gd name="T29" fmla="*/ 0 h 106"/>
                <a:gd name="T30" fmla="*/ 32 w 106"/>
                <a:gd name="T31"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106">
                  <a:moveTo>
                    <a:pt x="32" y="4"/>
                  </a:moveTo>
                  <a:lnTo>
                    <a:pt x="32" y="4"/>
                  </a:lnTo>
                  <a:cubicBezTo>
                    <a:pt x="26" y="7"/>
                    <a:pt x="20" y="11"/>
                    <a:pt x="15" y="15"/>
                  </a:cubicBezTo>
                  <a:cubicBezTo>
                    <a:pt x="10" y="20"/>
                    <a:pt x="6" y="26"/>
                    <a:pt x="4" y="32"/>
                  </a:cubicBezTo>
                  <a:cubicBezTo>
                    <a:pt x="1" y="39"/>
                    <a:pt x="0" y="46"/>
                    <a:pt x="0" y="53"/>
                  </a:cubicBezTo>
                  <a:cubicBezTo>
                    <a:pt x="0" y="61"/>
                    <a:pt x="1" y="67"/>
                    <a:pt x="4" y="74"/>
                  </a:cubicBezTo>
                  <a:cubicBezTo>
                    <a:pt x="6" y="80"/>
                    <a:pt x="10" y="86"/>
                    <a:pt x="15" y="91"/>
                  </a:cubicBezTo>
                  <a:cubicBezTo>
                    <a:pt x="20" y="96"/>
                    <a:pt x="26" y="100"/>
                    <a:pt x="32" y="102"/>
                  </a:cubicBezTo>
                  <a:cubicBezTo>
                    <a:pt x="39" y="105"/>
                    <a:pt x="45" y="106"/>
                    <a:pt x="53" y="106"/>
                  </a:cubicBezTo>
                  <a:cubicBezTo>
                    <a:pt x="60" y="106"/>
                    <a:pt x="67" y="105"/>
                    <a:pt x="74" y="102"/>
                  </a:cubicBezTo>
                  <a:cubicBezTo>
                    <a:pt x="80" y="100"/>
                    <a:pt x="86" y="96"/>
                    <a:pt x="91" y="91"/>
                  </a:cubicBezTo>
                  <a:cubicBezTo>
                    <a:pt x="95" y="86"/>
                    <a:pt x="99" y="80"/>
                    <a:pt x="102" y="74"/>
                  </a:cubicBezTo>
                  <a:cubicBezTo>
                    <a:pt x="105" y="67"/>
                    <a:pt x="106" y="61"/>
                    <a:pt x="106" y="53"/>
                  </a:cubicBezTo>
                  <a:lnTo>
                    <a:pt x="53" y="53"/>
                  </a:lnTo>
                  <a:lnTo>
                    <a:pt x="53" y="0"/>
                  </a:lnTo>
                  <a:cubicBezTo>
                    <a:pt x="45" y="0"/>
                    <a:pt x="39" y="1"/>
                    <a:pt x="32" y="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8" name="Freeform 72">
              <a:extLst>
                <a:ext uri="{FF2B5EF4-FFF2-40B4-BE49-F238E27FC236}">
                  <a16:creationId xmlns:a16="http://schemas.microsoft.com/office/drawing/2014/main" id="{162E4DD6-32DF-4937-B254-9B12BB364A82}"/>
                </a:ext>
              </a:extLst>
            </p:cNvPr>
            <p:cNvSpPr>
              <a:spLocks/>
            </p:cNvSpPr>
            <p:nvPr/>
          </p:nvSpPr>
          <p:spPr bwMode="auto">
            <a:xfrm>
              <a:off x="1044" y="1625"/>
              <a:ext cx="19" cy="20"/>
            </a:xfrm>
            <a:custGeom>
              <a:avLst/>
              <a:gdLst>
                <a:gd name="T0" fmla="*/ 50 w 54"/>
                <a:gd name="T1" fmla="*/ 33 h 54"/>
                <a:gd name="T2" fmla="*/ 50 w 54"/>
                <a:gd name="T3" fmla="*/ 33 h 54"/>
                <a:gd name="T4" fmla="*/ 38 w 54"/>
                <a:gd name="T5" fmla="*/ 16 h 54"/>
                <a:gd name="T6" fmla="*/ 21 w 54"/>
                <a:gd name="T7" fmla="*/ 4 h 54"/>
                <a:gd name="T8" fmla="*/ 0 w 54"/>
                <a:gd name="T9" fmla="*/ 0 h 54"/>
                <a:gd name="T10" fmla="*/ 0 w 54"/>
                <a:gd name="T11" fmla="*/ 54 h 54"/>
                <a:gd name="T12" fmla="*/ 54 w 54"/>
                <a:gd name="T13" fmla="*/ 54 h 54"/>
                <a:gd name="T14" fmla="*/ 50 w 54"/>
                <a:gd name="T15" fmla="*/ 3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50" y="33"/>
                  </a:moveTo>
                  <a:lnTo>
                    <a:pt x="50" y="33"/>
                  </a:lnTo>
                  <a:cubicBezTo>
                    <a:pt x="47" y="26"/>
                    <a:pt x="43" y="21"/>
                    <a:pt x="38" y="16"/>
                  </a:cubicBezTo>
                  <a:cubicBezTo>
                    <a:pt x="33" y="11"/>
                    <a:pt x="28" y="7"/>
                    <a:pt x="21" y="4"/>
                  </a:cubicBezTo>
                  <a:cubicBezTo>
                    <a:pt x="15" y="2"/>
                    <a:pt x="8" y="0"/>
                    <a:pt x="0" y="0"/>
                  </a:cubicBezTo>
                  <a:lnTo>
                    <a:pt x="0" y="54"/>
                  </a:lnTo>
                  <a:lnTo>
                    <a:pt x="54" y="54"/>
                  </a:lnTo>
                  <a:cubicBezTo>
                    <a:pt x="54" y="46"/>
                    <a:pt x="52" y="39"/>
                    <a:pt x="50" y="33"/>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9" name="Freeform 73">
              <a:extLst>
                <a:ext uri="{FF2B5EF4-FFF2-40B4-BE49-F238E27FC236}">
                  <a16:creationId xmlns:a16="http://schemas.microsoft.com/office/drawing/2014/main" id="{665CC504-EE9F-4BC3-BCBE-AE2F33537FB6}"/>
                </a:ext>
              </a:extLst>
            </p:cNvPr>
            <p:cNvSpPr>
              <a:spLocks/>
            </p:cNvSpPr>
            <p:nvPr/>
          </p:nvSpPr>
          <p:spPr bwMode="auto">
            <a:xfrm>
              <a:off x="1093" y="1547"/>
              <a:ext cx="38" cy="10"/>
            </a:xfrm>
            <a:custGeom>
              <a:avLst/>
              <a:gdLst>
                <a:gd name="T0" fmla="*/ 106 w 106"/>
                <a:gd name="T1" fmla="*/ 0 h 27"/>
                <a:gd name="T2" fmla="*/ 106 w 106"/>
                <a:gd name="T3" fmla="*/ 0 h 27"/>
                <a:gd name="T4" fmla="*/ 0 w 106"/>
                <a:gd name="T5" fmla="*/ 0 h 27"/>
                <a:gd name="T6" fmla="*/ 0 w 106"/>
                <a:gd name="T7" fmla="*/ 27 h 27"/>
                <a:gd name="T8" fmla="*/ 106 w 106"/>
                <a:gd name="T9" fmla="*/ 27 h 27"/>
                <a:gd name="T10" fmla="*/ 106 w 106"/>
                <a:gd name="T11" fmla="*/ 0 h 27"/>
              </a:gdLst>
              <a:ahLst/>
              <a:cxnLst>
                <a:cxn ang="0">
                  <a:pos x="T0" y="T1"/>
                </a:cxn>
                <a:cxn ang="0">
                  <a:pos x="T2" y="T3"/>
                </a:cxn>
                <a:cxn ang="0">
                  <a:pos x="T4" y="T5"/>
                </a:cxn>
                <a:cxn ang="0">
                  <a:pos x="T6" y="T7"/>
                </a:cxn>
                <a:cxn ang="0">
                  <a:pos x="T8" y="T9"/>
                </a:cxn>
                <a:cxn ang="0">
                  <a:pos x="T10" y="T11"/>
                </a:cxn>
              </a:cxnLst>
              <a:rect l="0" t="0" r="r" b="b"/>
              <a:pathLst>
                <a:path w="106" h="27">
                  <a:moveTo>
                    <a:pt x="106" y="0"/>
                  </a:moveTo>
                  <a:lnTo>
                    <a:pt x="106" y="0"/>
                  </a:lnTo>
                  <a:lnTo>
                    <a:pt x="0" y="0"/>
                  </a:lnTo>
                  <a:lnTo>
                    <a:pt x="0" y="27"/>
                  </a:lnTo>
                  <a:lnTo>
                    <a:pt x="106" y="27"/>
                  </a:lnTo>
                  <a:lnTo>
                    <a:pt x="10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00" name="Freeform 74">
              <a:extLst>
                <a:ext uri="{FF2B5EF4-FFF2-40B4-BE49-F238E27FC236}">
                  <a16:creationId xmlns:a16="http://schemas.microsoft.com/office/drawing/2014/main" id="{2FB87854-38E6-4444-B914-2412F3E19697}"/>
                </a:ext>
              </a:extLst>
            </p:cNvPr>
            <p:cNvSpPr>
              <a:spLocks/>
            </p:cNvSpPr>
            <p:nvPr/>
          </p:nvSpPr>
          <p:spPr bwMode="auto">
            <a:xfrm>
              <a:off x="1093" y="1586"/>
              <a:ext cx="48" cy="10"/>
            </a:xfrm>
            <a:custGeom>
              <a:avLst/>
              <a:gdLst>
                <a:gd name="T0" fmla="*/ 0 w 133"/>
                <a:gd name="T1" fmla="*/ 26 h 26"/>
                <a:gd name="T2" fmla="*/ 0 w 133"/>
                <a:gd name="T3" fmla="*/ 26 h 26"/>
                <a:gd name="T4" fmla="*/ 133 w 133"/>
                <a:gd name="T5" fmla="*/ 26 h 26"/>
                <a:gd name="T6" fmla="*/ 133 w 133"/>
                <a:gd name="T7" fmla="*/ 0 h 26"/>
                <a:gd name="T8" fmla="*/ 0 w 133"/>
                <a:gd name="T9" fmla="*/ 0 h 26"/>
                <a:gd name="T10" fmla="*/ 0 w 133"/>
                <a:gd name="T11" fmla="*/ 26 h 26"/>
              </a:gdLst>
              <a:ahLst/>
              <a:cxnLst>
                <a:cxn ang="0">
                  <a:pos x="T0" y="T1"/>
                </a:cxn>
                <a:cxn ang="0">
                  <a:pos x="T2" y="T3"/>
                </a:cxn>
                <a:cxn ang="0">
                  <a:pos x="T4" y="T5"/>
                </a:cxn>
                <a:cxn ang="0">
                  <a:pos x="T6" y="T7"/>
                </a:cxn>
                <a:cxn ang="0">
                  <a:pos x="T8" y="T9"/>
                </a:cxn>
                <a:cxn ang="0">
                  <a:pos x="T10" y="T11"/>
                </a:cxn>
              </a:cxnLst>
              <a:rect l="0" t="0" r="r" b="b"/>
              <a:pathLst>
                <a:path w="133" h="26">
                  <a:moveTo>
                    <a:pt x="0" y="26"/>
                  </a:moveTo>
                  <a:lnTo>
                    <a:pt x="0" y="26"/>
                  </a:lnTo>
                  <a:lnTo>
                    <a:pt x="133" y="26"/>
                  </a:lnTo>
                  <a:lnTo>
                    <a:pt x="133" y="0"/>
                  </a:lnTo>
                  <a:lnTo>
                    <a:pt x="0" y="0"/>
                  </a:lnTo>
                  <a:lnTo>
                    <a:pt x="0" y="2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279" name="Unification">
            <a:extLst>
              <a:ext uri="{FF2B5EF4-FFF2-40B4-BE49-F238E27FC236}">
                <a16:creationId xmlns:a16="http://schemas.microsoft.com/office/drawing/2014/main" id="{C085C485-5098-4FEA-BF42-B312B5B6C5DD}"/>
              </a:ext>
            </a:extLst>
          </p:cNvPr>
          <p:cNvSpPr txBox="1"/>
          <p:nvPr/>
        </p:nvSpPr>
        <p:spPr>
          <a:xfrm>
            <a:off x="4649536" y="5791605"/>
            <a:ext cx="1251108" cy="276999"/>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17">
                      <a:srgbClr val="008272"/>
                    </a:gs>
                    <a:gs pos="100000">
                      <a:srgbClr val="008272"/>
                    </a:gs>
                  </a:gsLst>
                  <a:lin ang="5400000" scaled="0"/>
                </a:gradFill>
                <a:effectLst/>
                <a:uLnTx/>
                <a:uFillTx/>
                <a:latin typeface="Segoe UI Semibold"/>
                <a:ea typeface="+mn-ea"/>
                <a:cs typeface="Segoe UI Light" panose="020B0502040204020203" pitchFamily="34" charset="0"/>
              </a:rPr>
              <a:t>Unification</a:t>
            </a:r>
          </a:p>
        </p:txBody>
      </p:sp>
      <p:grpSp>
        <p:nvGrpSpPr>
          <p:cNvPr id="326" name="Mobile">
            <a:extLst>
              <a:ext uri="{FF2B5EF4-FFF2-40B4-BE49-F238E27FC236}">
                <a16:creationId xmlns:a16="http://schemas.microsoft.com/office/drawing/2014/main" id="{95C92DF2-170B-462F-BBEC-C3FD034DAB53}"/>
              </a:ext>
            </a:extLst>
          </p:cNvPr>
          <p:cNvGrpSpPr>
            <a:grpSpLocks noChangeAspect="1"/>
          </p:cNvGrpSpPr>
          <p:nvPr/>
        </p:nvGrpSpPr>
        <p:grpSpPr>
          <a:xfrm>
            <a:off x="11317697" y="2121831"/>
            <a:ext cx="213418" cy="201954"/>
            <a:chOff x="3146536" y="5760490"/>
            <a:chExt cx="536745" cy="468339"/>
          </a:xfrm>
        </p:grpSpPr>
        <p:sp>
          <p:nvSpPr>
            <p:cNvPr id="327" name="Freeform 975">
              <a:extLst>
                <a:ext uri="{FF2B5EF4-FFF2-40B4-BE49-F238E27FC236}">
                  <a16:creationId xmlns:a16="http://schemas.microsoft.com/office/drawing/2014/main" id="{ADD0A2B2-F7FE-44F4-85B5-CB44ED56F425}"/>
                </a:ext>
              </a:extLst>
            </p:cNvPr>
            <p:cNvSpPr>
              <a:spLocks/>
            </p:cNvSpPr>
            <p:nvPr/>
          </p:nvSpPr>
          <p:spPr bwMode="auto">
            <a:xfrm>
              <a:off x="3146536" y="5897308"/>
              <a:ext cx="452549" cy="331521"/>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8" name="Freeform 976">
              <a:extLst>
                <a:ext uri="{FF2B5EF4-FFF2-40B4-BE49-F238E27FC236}">
                  <a16:creationId xmlns:a16="http://schemas.microsoft.com/office/drawing/2014/main" id="{1A7E7C88-579B-4A35-A680-B983D612EAD3}"/>
                </a:ext>
              </a:extLst>
            </p:cNvPr>
            <p:cNvSpPr>
              <a:spLocks/>
            </p:cNvSpPr>
            <p:nvPr/>
          </p:nvSpPr>
          <p:spPr bwMode="auto">
            <a:xfrm>
              <a:off x="3499102" y="5760490"/>
              <a:ext cx="184179" cy="299947"/>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30" name="Rectangle 977">
              <a:extLst>
                <a:ext uri="{FF2B5EF4-FFF2-40B4-BE49-F238E27FC236}">
                  <a16:creationId xmlns:a16="http://schemas.microsoft.com/office/drawing/2014/main" id="{CDF8D8F6-9265-4A6D-B46F-10EF662B6352}"/>
                </a:ext>
              </a:extLst>
            </p:cNvPr>
            <p:cNvSpPr>
              <a:spLocks noChangeArrowheads="1"/>
            </p:cNvSpPr>
            <p:nvPr/>
          </p:nvSpPr>
          <p:spPr bwMode="auto">
            <a:xfrm>
              <a:off x="3330711" y="6160418"/>
              <a:ext cx="84195" cy="36837"/>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35" name="Rectangle 978">
              <a:extLst>
                <a:ext uri="{FF2B5EF4-FFF2-40B4-BE49-F238E27FC236}">
                  <a16:creationId xmlns:a16="http://schemas.microsoft.com/office/drawing/2014/main" id="{295AA560-6508-4EFE-AA57-0695655784B2}"/>
                </a:ext>
              </a:extLst>
            </p:cNvPr>
            <p:cNvSpPr>
              <a:spLocks noChangeArrowheads="1"/>
            </p:cNvSpPr>
            <p:nvPr/>
          </p:nvSpPr>
          <p:spPr bwMode="auto">
            <a:xfrm>
              <a:off x="3551724" y="5997291"/>
              <a:ext cx="84195" cy="31573"/>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337" name="Web">
            <a:extLst>
              <a:ext uri="{FF2B5EF4-FFF2-40B4-BE49-F238E27FC236}">
                <a16:creationId xmlns:a16="http://schemas.microsoft.com/office/drawing/2014/main" id="{7E2ACADD-0B38-4D5A-9A46-5043B2F3A2E0}"/>
              </a:ext>
            </a:extLst>
          </p:cNvPr>
          <p:cNvGrpSpPr>
            <a:grpSpLocks noChangeAspect="1"/>
          </p:cNvGrpSpPr>
          <p:nvPr/>
        </p:nvGrpSpPr>
        <p:grpSpPr bwMode="auto">
          <a:xfrm>
            <a:off x="11336383" y="2735610"/>
            <a:ext cx="176046" cy="176046"/>
            <a:chOff x="2406" y="2085"/>
            <a:chExt cx="256" cy="256"/>
          </a:xfrm>
        </p:grpSpPr>
        <p:sp>
          <p:nvSpPr>
            <p:cNvPr id="365" name="AutoShape 163">
              <a:extLst>
                <a:ext uri="{FF2B5EF4-FFF2-40B4-BE49-F238E27FC236}">
                  <a16:creationId xmlns:a16="http://schemas.microsoft.com/office/drawing/2014/main" id="{329834CF-D413-444F-89D6-0070D5FE5E2D}"/>
                </a:ext>
              </a:extLst>
            </p:cNvPr>
            <p:cNvSpPr>
              <a:spLocks noChangeAspect="1" noChangeArrowheads="1" noTextEdit="1"/>
            </p:cNvSpPr>
            <p:nvPr/>
          </p:nvSpPr>
          <p:spPr bwMode="auto">
            <a:xfrm>
              <a:off x="2406" y="2085"/>
              <a:ext cx="256" cy="2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66" name="Freeform 165">
              <a:extLst>
                <a:ext uri="{FF2B5EF4-FFF2-40B4-BE49-F238E27FC236}">
                  <a16:creationId xmlns:a16="http://schemas.microsoft.com/office/drawing/2014/main" id="{3D7A7F78-01FF-4A0B-AA0A-9B1D4D0C5271}"/>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67" name="Freeform 166">
              <a:extLst>
                <a:ext uri="{FF2B5EF4-FFF2-40B4-BE49-F238E27FC236}">
                  <a16:creationId xmlns:a16="http://schemas.microsoft.com/office/drawing/2014/main" id="{797D5DC4-2332-4941-A602-5C6BBA2B2AC9}"/>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68" name="Freeform 167">
              <a:extLst>
                <a:ext uri="{FF2B5EF4-FFF2-40B4-BE49-F238E27FC236}">
                  <a16:creationId xmlns:a16="http://schemas.microsoft.com/office/drawing/2014/main" id="{B19BF56F-FCC7-4597-8CC6-E09CC3E7DBEC}"/>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5"/>
            </a:solid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2" name="Freeform 168">
              <a:extLst>
                <a:ext uri="{FF2B5EF4-FFF2-40B4-BE49-F238E27FC236}">
                  <a16:creationId xmlns:a16="http://schemas.microsoft.com/office/drawing/2014/main" id="{989F95E1-69EC-4254-BAB4-AC6A93DC8A4B}"/>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3" name="Freeform 169">
              <a:extLst>
                <a:ext uri="{FF2B5EF4-FFF2-40B4-BE49-F238E27FC236}">
                  <a16:creationId xmlns:a16="http://schemas.microsoft.com/office/drawing/2014/main" id="{FFD7D744-EB78-49BF-A3E6-0F335535CC1B}"/>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4" name="Freeform 170">
              <a:extLst>
                <a:ext uri="{FF2B5EF4-FFF2-40B4-BE49-F238E27FC236}">
                  <a16:creationId xmlns:a16="http://schemas.microsoft.com/office/drawing/2014/main" id="{C641BFCC-64C5-4174-A681-10CA6D82B2A4}"/>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5" name="Freeform 171">
              <a:extLst>
                <a:ext uri="{FF2B5EF4-FFF2-40B4-BE49-F238E27FC236}">
                  <a16:creationId xmlns:a16="http://schemas.microsoft.com/office/drawing/2014/main" id="{AA9EC350-ABE9-4341-A1EC-F826C3B9350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7" name="Freeform 172">
              <a:extLst>
                <a:ext uri="{FF2B5EF4-FFF2-40B4-BE49-F238E27FC236}">
                  <a16:creationId xmlns:a16="http://schemas.microsoft.com/office/drawing/2014/main" id="{9C12591D-CC63-4FBE-97DF-A88845BE2F19}"/>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9" name="Freeform 173">
              <a:extLst>
                <a:ext uri="{FF2B5EF4-FFF2-40B4-BE49-F238E27FC236}">
                  <a16:creationId xmlns:a16="http://schemas.microsoft.com/office/drawing/2014/main" id="{1EF9EE6F-2972-4258-98BB-212D7B3B6019}"/>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390" name="Social">
            <a:extLst>
              <a:ext uri="{FF2B5EF4-FFF2-40B4-BE49-F238E27FC236}">
                <a16:creationId xmlns:a16="http://schemas.microsoft.com/office/drawing/2014/main" id="{BB4FEFCF-9C51-4FDA-AD77-F81285884F87}"/>
              </a:ext>
            </a:extLst>
          </p:cNvPr>
          <p:cNvGrpSpPr>
            <a:grpSpLocks noChangeAspect="1"/>
          </p:cNvGrpSpPr>
          <p:nvPr/>
        </p:nvGrpSpPr>
        <p:grpSpPr>
          <a:xfrm>
            <a:off x="11334972" y="3313553"/>
            <a:ext cx="178868" cy="178868"/>
            <a:chOff x="5451031" y="4745478"/>
            <a:chExt cx="541457" cy="504298"/>
          </a:xfrm>
        </p:grpSpPr>
        <p:sp>
          <p:nvSpPr>
            <p:cNvPr id="391" name="Freeform 1450">
              <a:extLst>
                <a:ext uri="{FF2B5EF4-FFF2-40B4-BE49-F238E27FC236}">
                  <a16:creationId xmlns:a16="http://schemas.microsoft.com/office/drawing/2014/main" id="{029CFED3-CAD7-4192-A5B4-1C305633065C}"/>
                </a:ext>
              </a:extLst>
            </p:cNvPr>
            <p:cNvSpPr>
              <a:spLocks/>
            </p:cNvSpPr>
            <p:nvPr/>
          </p:nvSpPr>
          <p:spPr bwMode="auto">
            <a:xfrm>
              <a:off x="5488191" y="4745478"/>
              <a:ext cx="504297" cy="339736"/>
            </a:xfrm>
            <a:custGeom>
              <a:avLst/>
              <a:gdLst>
                <a:gd name="T0" fmla="*/ 95 w 95"/>
                <a:gd name="T1" fmla="*/ 64 h 64"/>
                <a:gd name="T2" fmla="*/ 89 w 95"/>
                <a:gd name="T3" fmla="*/ 64 h 64"/>
                <a:gd name="T4" fmla="*/ 89 w 95"/>
                <a:gd name="T5" fmla="*/ 19 h 64"/>
                <a:gd name="T6" fmla="*/ 0 w 95"/>
                <a:gd name="T7" fmla="*/ 19 h 64"/>
                <a:gd name="T8" fmla="*/ 0 w 95"/>
                <a:gd name="T9" fmla="*/ 0 h 64"/>
                <a:gd name="T10" fmla="*/ 95 w 95"/>
                <a:gd name="T11" fmla="*/ 0 h 64"/>
                <a:gd name="T12" fmla="*/ 95 w 95"/>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95" h="64">
                  <a:moveTo>
                    <a:pt x="95" y="64"/>
                  </a:moveTo>
                  <a:lnTo>
                    <a:pt x="89" y="64"/>
                  </a:lnTo>
                  <a:lnTo>
                    <a:pt x="89" y="19"/>
                  </a:lnTo>
                  <a:lnTo>
                    <a:pt x="0" y="19"/>
                  </a:lnTo>
                  <a:lnTo>
                    <a:pt x="0" y="0"/>
                  </a:lnTo>
                  <a:lnTo>
                    <a:pt x="95" y="0"/>
                  </a:lnTo>
                  <a:lnTo>
                    <a:pt x="95" y="64"/>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6" name="Freeform 1451">
              <a:extLst>
                <a:ext uri="{FF2B5EF4-FFF2-40B4-BE49-F238E27FC236}">
                  <a16:creationId xmlns:a16="http://schemas.microsoft.com/office/drawing/2014/main" id="{8871D93A-D94F-4D6F-A8E3-AE69EDCD1015}"/>
                </a:ext>
              </a:extLst>
            </p:cNvPr>
            <p:cNvSpPr>
              <a:spLocks/>
            </p:cNvSpPr>
            <p:nvPr/>
          </p:nvSpPr>
          <p:spPr bwMode="auto">
            <a:xfrm>
              <a:off x="5451031" y="4878189"/>
              <a:ext cx="477754" cy="371587"/>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5"/>
                    <a:pt x="26" y="83"/>
                    <a:pt x="28" y="80"/>
                  </a:cubicBezTo>
                  <a:cubicBezTo>
                    <a:pt x="31" y="77"/>
                    <a:pt x="34"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8" name="Oval 1452">
              <a:extLst>
                <a:ext uri="{FF2B5EF4-FFF2-40B4-BE49-F238E27FC236}">
                  <a16:creationId xmlns:a16="http://schemas.microsoft.com/office/drawing/2014/main" id="{07BEB54E-D3B9-4B03-9958-FFC90F8CCA15}"/>
                </a:ext>
              </a:extLst>
            </p:cNvPr>
            <p:cNvSpPr>
              <a:spLocks noChangeArrowheads="1"/>
            </p:cNvSpPr>
            <p:nvPr/>
          </p:nvSpPr>
          <p:spPr bwMode="auto">
            <a:xfrm>
              <a:off x="5557198"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09" name="Oval 1453">
              <a:extLst>
                <a:ext uri="{FF2B5EF4-FFF2-40B4-BE49-F238E27FC236}">
                  <a16:creationId xmlns:a16="http://schemas.microsoft.com/office/drawing/2014/main" id="{E9608D99-9A38-4DCB-AFDB-074E95590E02}"/>
                </a:ext>
              </a:extLst>
            </p:cNvPr>
            <p:cNvSpPr>
              <a:spLocks noChangeArrowheads="1"/>
            </p:cNvSpPr>
            <p:nvPr/>
          </p:nvSpPr>
          <p:spPr bwMode="auto">
            <a:xfrm>
              <a:off x="5658059"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10" name="Oval 1454">
              <a:extLst>
                <a:ext uri="{FF2B5EF4-FFF2-40B4-BE49-F238E27FC236}">
                  <a16:creationId xmlns:a16="http://schemas.microsoft.com/office/drawing/2014/main" id="{F40DEE53-9654-436C-96A9-FB155B2029CF}"/>
                </a:ext>
              </a:extLst>
            </p:cNvPr>
            <p:cNvSpPr>
              <a:spLocks noChangeArrowheads="1"/>
            </p:cNvSpPr>
            <p:nvPr/>
          </p:nvSpPr>
          <p:spPr bwMode="auto">
            <a:xfrm>
              <a:off x="5758917" y="5000280"/>
              <a:ext cx="63700" cy="63701"/>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53" name="Group 8">
            <a:extLst>
              <a:ext uri="{FF2B5EF4-FFF2-40B4-BE49-F238E27FC236}">
                <a16:creationId xmlns:a16="http://schemas.microsoft.com/office/drawing/2014/main" id="{7C5B6A2A-94EE-47CE-BC03-068DDDC21536}"/>
              </a:ext>
            </a:extLst>
          </p:cNvPr>
          <p:cNvGrpSpPr>
            <a:grpSpLocks noChangeAspect="1"/>
          </p:cNvGrpSpPr>
          <p:nvPr/>
        </p:nvGrpSpPr>
        <p:grpSpPr bwMode="auto">
          <a:xfrm>
            <a:off x="11332475" y="3842862"/>
            <a:ext cx="183862" cy="218762"/>
            <a:chOff x="6913" y="2616"/>
            <a:chExt cx="216" cy="257"/>
          </a:xfrm>
        </p:grpSpPr>
        <p:sp>
          <p:nvSpPr>
            <p:cNvPr id="457" name="Freeform 9">
              <a:extLst>
                <a:ext uri="{FF2B5EF4-FFF2-40B4-BE49-F238E27FC236}">
                  <a16:creationId xmlns:a16="http://schemas.microsoft.com/office/drawing/2014/main" id="{65D9C9D1-E35B-477C-8665-2B278B3B936F}"/>
                </a:ext>
              </a:extLst>
            </p:cNvPr>
            <p:cNvSpPr>
              <a:spLocks noEditPoints="1"/>
            </p:cNvSpPr>
            <p:nvPr/>
          </p:nvSpPr>
          <p:spPr bwMode="auto">
            <a:xfrm>
              <a:off x="6913" y="2616"/>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58" name="Freeform 10">
              <a:extLst>
                <a:ext uri="{FF2B5EF4-FFF2-40B4-BE49-F238E27FC236}">
                  <a16:creationId xmlns:a16="http://schemas.microsoft.com/office/drawing/2014/main" id="{48236103-408E-4A80-A0AF-353AE1E7B5FD}"/>
                </a:ext>
              </a:extLst>
            </p:cNvPr>
            <p:cNvSpPr>
              <a:spLocks/>
            </p:cNvSpPr>
            <p:nvPr/>
          </p:nvSpPr>
          <p:spPr bwMode="auto">
            <a:xfrm>
              <a:off x="6984" y="2707"/>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59" name="Freeform 11">
              <a:extLst>
                <a:ext uri="{FF2B5EF4-FFF2-40B4-BE49-F238E27FC236}">
                  <a16:creationId xmlns:a16="http://schemas.microsoft.com/office/drawing/2014/main" id="{4A08B8A6-AD89-4AE1-9A82-7F832C97CE91}"/>
                </a:ext>
              </a:extLst>
            </p:cNvPr>
            <p:cNvSpPr>
              <a:spLocks/>
            </p:cNvSpPr>
            <p:nvPr/>
          </p:nvSpPr>
          <p:spPr bwMode="auto">
            <a:xfrm>
              <a:off x="7046" y="2707"/>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60" name="Freeform 12">
              <a:extLst>
                <a:ext uri="{FF2B5EF4-FFF2-40B4-BE49-F238E27FC236}">
                  <a16:creationId xmlns:a16="http://schemas.microsoft.com/office/drawing/2014/main" id="{E2155440-1666-4218-B476-8139F1C71F58}"/>
                </a:ext>
              </a:extLst>
            </p:cNvPr>
            <p:cNvSpPr>
              <a:spLocks/>
            </p:cNvSpPr>
            <p:nvPr/>
          </p:nvSpPr>
          <p:spPr bwMode="auto">
            <a:xfrm>
              <a:off x="7042" y="2707"/>
              <a:ext cx="17"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61" name="Freeform 13">
              <a:extLst>
                <a:ext uri="{FF2B5EF4-FFF2-40B4-BE49-F238E27FC236}">
                  <a16:creationId xmlns:a16="http://schemas.microsoft.com/office/drawing/2014/main" id="{40AE75BB-AABE-4A11-85AC-37B4C1A75CE4}"/>
                </a:ext>
              </a:extLst>
            </p:cNvPr>
            <p:cNvSpPr>
              <a:spLocks/>
            </p:cNvSpPr>
            <p:nvPr/>
          </p:nvSpPr>
          <p:spPr bwMode="auto">
            <a:xfrm>
              <a:off x="7004" y="2616"/>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62" name="Group 16">
            <a:extLst>
              <a:ext uri="{FF2B5EF4-FFF2-40B4-BE49-F238E27FC236}">
                <a16:creationId xmlns:a16="http://schemas.microsoft.com/office/drawing/2014/main" id="{4C72F1D7-EF15-4F8A-9F81-046CD510583F}"/>
              </a:ext>
            </a:extLst>
          </p:cNvPr>
          <p:cNvGrpSpPr>
            <a:grpSpLocks noChangeAspect="1"/>
          </p:cNvGrpSpPr>
          <p:nvPr/>
        </p:nvGrpSpPr>
        <p:grpSpPr bwMode="auto">
          <a:xfrm>
            <a:off x="11332475" y="4403002"/>
            <a:ext cx="183862" cy="228960"/>
            <a:chOff x="1596" y="1479"/>
            <a:chExt cx="159" cy="198"/>
          </a:xfrm>
          <a:solidFill>
            <a:schemeClr val="accent2"/>
          </a:solidFill>
        </p:grpSpPr>
        <p:sp>
          <p:nvSpPr>
            <p:cNvPr id="464" name="Freeform 17">
              <a:extLst>
                <a:ext uri="{FF2B5EF4-FFF2-40B4-BE49-F238E27FC236}">
                  <a16:creationId xmlns:a16="http://schemas.microsoft.com/office/drawing/2014/main" id="{737BE8E0-23BA-425B-972E-DF86AC7FBEE0}"/>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465" name="Freeform 18">
              <a:extLst>
                <a:ext uri="{FF2B5EF4-FFF2-40B4-BE49-F238E27FC236}">
                  <a16:creationId xmlns:a16="http://schemas.microsoft.com/office/drawing/2014/main" id="{88D060ED-A10E-4E45-AF04-897E74E6E92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F4FE64CA-E5FA-4056-9A7E-22B8246611C9}"/>
              </a:ext>
            </a:extLst>
          </p:cNvPr>
          <p:cNvGrpSpPr/>
          <p:nvPr/>
        </p:nvGrpSpPr>
        <p:grpSpPr>
          <a:xfrm>
            <a:off x="3368955" y="1966480"/>
            <a:ext cx="3900409" cy="2995647"/>
            <a:chOff x="3368955" y="1966480"/>
            <a:chExt cx="3900409" cy="2995647"/>
          </a:xfrm>
        </p:grpSpPr>
        <p:sp>
          <p:nvSpPr>
            <p:cNvPr id="115" name="Conflate">
              <a:extLst>
                <a:ext uri="{FF2B5EF4-FFF2-40B4-BE49-F238E27FC236}">
                  <a16:creationId xmlns:a16="http://schemas.microsoft.com/office/drawing/2014/main" id="{27254E73-7DA7-4570-9842-A2EA189E0135}"/>
                </a:ext>
              </a:extLst>
            </p:cNvPr>
            <p:cNvSpPr/>
            <p:nvPr/>
          </p:nvSpPr>
          <p:spPr bwMode="auto">
            <a:xfrm>
              <a:off x="3876036" y="4217079"/>
              <a:ext cx="53771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none" lIns="0" tIns="45720" rIns="0" bIns="0" numCol="1" spcCol="1270" anchor="t" anchorCtr="0">
              <a:spAutoFit/>
            </a:bodyPr>
            <a:lstStyle/>
            <a:p>
              <a:pPr marL="0" marR="0" lvl="0" indent="0" algn="l" defTabSz="710379"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Conflate</a:t>
              </a:r>
            </a:p>
          </p:txBody>
        </p:sp>
        <p:sp>
          <p:nvSpPr>
            <p:cNvPr id="124" name="Enrich">
              <a:extLst>
                <a:ext uri="{FF2B5EF4-FFF2-40B4-BE49-F238E27FC236}">
                  <a16:creationId xmlns:a16="http://schemas.microsoft.com/office/drawing/2014/main" id="{966A53C9-E6B7-460F-A9BB-7992476B0D02}"/>
                </a:ext>
              </a:extLst>
            </p:cNvPr>
            <p:cNvSpPr/>
            <p:nvPr/>
          </p:nvSpPr>
          <p:spPr bwMode="auto">
            <a:xfrm>
              <a:off x="6542758" y="4217079"/>
              <a:ext cx="389658"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none" lIns="0" tIns="45720" rIns="0" bIns="0" numCol="1" spcCol="1270" anchor="t" anchorCtr="0">
              <a:spAutoFit/>
            </a:bodyPr>
            <a:lstStyle/>
            <a:p>
              <a:pPr marL="0" marR="0" lvl="0" indent="0" algn="l" defTabSz="710379"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Enrich</a:t>
              </a:r>
            </a:p>
          </p:txBody>
        </p:sp>
        <p:sp>
          <p:nvSpPr>
            <p:cNvPr id="126" name="Ingest">
              <a:extLst>
                <a:ext uri="{FF2B5EF4-FFF2-40B4-BE49-F238E27FC236}">
                  <a16:creationId xmlns:a16="http://schemas.microsoft.com/office/drawing/2014/main" id="{B846B972-D569-44B5-B711-A7460FB76425}"/>
                </a:ext>
              </a:extLst>
            </p:cNvPr>
            <p:cNvSpPr/>
            <p:nvPr/>
          </p:nvSpPr>
          <p:spPr bwMode="auto">
            <a:xfrm>
              <a:off x="3907935" y="2594040"/>
              <a:ext cx="39607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none" lIns="0" tIns="0" rIns="0" bIns="45720" numCol="1" spcCol="1270" anchor="t" anchorCtr="0">
              <a:spAutoFit/>
            </a:bodyPr>
            <a:lstStyle/>
            <a:p>
              <a:pPr marL="0" marR="0" lvl="0" indent="0" algn="l" defTabSz="710379"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Ingest</a:t>
              </a:r>
            </a:p>
          </p:txBody>
        </p:sp>
        <p:sp>
          <p:nvSpPr>
            <p:cNvPr id="127" name="Map &amp; match">
              <a:extLst>
                <a:ext uri="{FF2B5EF4-FFF2-40B4-BE49-F238E27FC236}">
                  <a16:creationId xmlns:a16="http://schemas.microsoft.com/office/drawing/2014/main" id="{4712BC83-C754-4140-AE2E-A9D14923FB3D}"/>
                </a:ext>
              </a:extLst>
            </p:cNvPr>
            <p:cNvSpPr/>
            <p:nvPr/>
          </p:nvSpPr>
          <p:spPr bwMode="auto">
            <a:xfrm>
              <a:off x="6234580" y="2594040"/>
              <a:ext cx="102406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none" lIns="0" tIns="0" rIns="0" bIns="45720" numCol="1" spcCol="1270" anchor="t" anchorCtr="0">
              <a:spAutoFit/>
            </a:bodyPr>
            <a:lstStyle/>
            <a:p>
              <a:pPr marL="0" marR="0" lvl="0" indent="0" algn="l" defTabSz="710379"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29" normalizeH="0" baseline="0" noProof="0" dirty="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Map and Match</a:t>
              </a:r>
            </a:p>
          </p:txBody>
        </p:sp>
        <p:sp>
          <p:nvSpPr>
            <p:cNvPr id="131" name="Freeform: Shape 130">
              <a:extLst>
                <a:ext uri="{FF2B5EF4-FFF2-40B4-BE49-F238E27FC236}">
                  <a16:creationId xmlns:a16="http://schemas.microsoft.com/office/drawing/2014/main" id="{6C804557-9F8A-4A16-85F6-856A071F02DF}"/>
                </a:ext>
              </a:extLst>
            </p:cNvPr>
            <p:cNvSpPr/>
            <p:nvPr/>
          </p:nvSpPr>
          <p:spPr bwMode="auto">
            <a:xfrm flipH="1">
              <a:off x="3368955" y="2815172"/>
              <a:ext cx="1186782" cy="230186"/>
            </a:xfrm>
            <a:custGeom>
              <a:avLst/>
              <a:gdLst>
                <a:gd name="connsiteX0" fmla="*/ 0 w 1991170"/>
                <a:gd name="connsiteY0" fmla="*/ 213645 h 213645"/>
                <a:gd name="connsiteX1" fmla="*/ 213645 w 1991170"/>
                <a:gd name="connsiteY1" fmla="*/ 0 h 213645"/>
                <a:gd name="connsiteX2" fmla="*/ 1991170 w 1991170"/>
                <a:gd name="connsiteY2" fmla="*/ 0 h 213645"/>
                <a:gd name="connsiteX3" fmla="*/ 1922804 w 1991170"/>
                <a:gd name="connsiteY3" fmla="*/ 8546 h 213645"/>
                <a:gd name="connsiteX0" fmla="*/ 0 w 1991170"/>
                <a:gd name="connsiteY0" fmla="*/ 213645 h 213645"/>
                <a:gd name="connsiteX1" fmla="*/ 213645 w 1991170"/>
                <a:gd name="connsiteY1" fmla="*/ 0 h 213645"/>
                <a:gd name="connsiteX2" fmla="*/ 1991170 w 1991170"/>
                <a:gd name="connsiteY2" fmla="*/ 0 h 213645"/>
              </a:gdLst>
              <a:ahLst/>
              <a:cxnLst>
                <a:cxn ang="0">
                  <a:pos x="connsiteX0" y="connsiteY0"/>
                </a:cxn>
                <a:cxn ang="0">
                  <a:pos x="connsiteX1" y="connsiteY1"/>
                </a:cxn>
                <a:cxn ang="0">
                  <a:pos x="connsiteX2" y="connsiteY2"/>
                </a:cxn>
              </a:cxnLst>
              <a:rect l="l" t="t" r="r" b="b"/>
              <a:pathLst>
                <a:path w="1991170" h="213645">
                  <a:moveTo>
                    <a:pt x="0" y="213645"/>
                  </a:moveTo>
                  <a:lnTo>
                    <a:pt x="213645" y="0"/>
                  </a:lnTo>
                  <a:lnTo>
                    <a:pt x="1991170" y="0"/>
                  </a:lnTo>
                </a:path>
              </a:pathLst>
            </a:custGeom>
            <a:noFill/>
            <a:ln w="2222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C43B73DB-F5A3-4417-A36C-403D8FBC4AD1}"/>
                </a:ext>
              </a:extLst>
            </p:cNvPr>
            <p:cNvSpPr/>
            <p:nvPr/>
          </p:nvSpPr>
          <p:spPr bwMode="auto">
            <a:xfrm flipH="1" flipV="1">
              <a:off x="3419585" y="3986893"/>
              <a:ext cx="1130889" cy="230186"/>
            </a:xfrm>
            <a:custGeom>
              <a:avLst/>
              <a:gdLst>
                <a:gd name="connsiteX0" fmla="*/ 0 w 1991170"/>
                <a:gd name="connsiteY0" fmla="*/ 213645 h 213645"/>
                <a:gd name="connsiteX1" fmla="*/ 213645 w 1991170"/>
                <a:gd name="connsiteY1" fmla="*/ 0 h 213645"/>
                <a:gd name="connsiteX2" fmla="*/ 1991170 w 1991170"/>
                <a:gd name="connsiteY2" fmla="*/ 0 h 213645"/>
                <a:gd name="connsiteX3" fmla="*/ 1922804 w 1991170"/>
                <a:gd name="connsiteY3" fmla="*/ 8546 h 213645"/>
                <a:gd name="connsiteX0" fmla="*/ 0 w 1991170"/>
                <a:gd name="connsiteY0" fmla="*/ 213645 h 213645"/>
                <a:gd name="connsiteX1" fmla="*/ 213645 w 1991170"/>
                <a:gd name="connsiteY1" fmla="*/ 0 h 213645"/>
                <a:gd name="connsiteX2" fmla="*/ 1991170 w 1991170"/>
                <a:gd name="connsiteY2" fmla="*/ 0 h 213645"/>
              </a:gdLst>
              <a:ahLst/>
              <a:cxnLst>
                <a:cxn ang="0">
                  <a:pos x="connsiteX0" y="connsiteY0"/>
                </a:cxn>
                <a:cxn ang="0">
                  <a:pos x="connsiteX1" y="connsiteY1"/>
                </a:cxn>
                <a:cxn ang="0">
                  <a:pos x="connsiteX2" y="connsiteY2"/>
                </a:cxn>
              </a:cxnLst>
              <a:rect l="l" t="t" r="r" b="b"/>
              <a:pathLst>
                <a:path w="1991170" h="213645">
                  <a:moveTo>
                    <a:pt x="0" y="213645"/>
                  </a:moveTo>
                  <a:lnTo>
                    <a:pt x="213645" y="0"/>
                  </a:lnTo>
                  <a:lnTo>
                    <a:pt x="1991170" y="0"/>
                  </a:lnTo>
                </a:path>
              </a:pathLst>
            </a:custGeom>
            <a:noFill/>
            <a:ln w="2222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B06DFCF7-386A-43C7-8421-9B78D98DE6EB}"/>
                </a:ext>
              </a:extLst>
            </p:cNvPr>
            <p:cNvSpPr/>
            <p:nvPr/>
          </p:nvSpPr>
          <p:spPr bwMode="auto">
            <a:xfrm rot="10800000" flipH="1">
              <a:off x="6082582" y="3992468"/>
              <a:ext cx="1186782" cy="230186"/>
            </a:xfrm>
            <a:custGeom>
              <a:avLst/>
              <a:gdLst>
                <a:gd name="connsiteX0" fmla="*/ 0 w 1991170"/>
                <a:gd name="connsiteY0" fmla="*/ 213645 h 213645"/>
                <a:gd name="connsiteX1" fmla="*/ 213645 w 1991170"/>
                <a:gd name="connsiteY1" fmla="*/ 0 h 213645"/>
                <a:gd name="connsiteX2" fmla="*/ 1991170 w 1991170"/>
                <a:gd name="connsiteY2" fmla="*/ 0 h 213645"/>
                <a:gd name="connsiteX3" fmla="*/ 1922804 w 1991170"/>
                <a:gd name="connsiteY3" fmla="*/ 8546 h 213645"/>
                <a:gd name="connsiteX0" fmla="*/ 0 w 1991170"/>
                <a:gd name="connsiteY0" fmla="*/ 213645 h 213645"/>
                <a:gd name="connsiteX1" fmla="*/ 213645 w 1991170"/>
                <a:gd name="connsiteY1" fmla="*/ 0 h 213645"/>
                <a:gd name="connsiteX2" fmla="*/ 1991170 w 1991170"/>
                <a:gd name="connsiteY2" fmla="*/ 0 h 213645"/>
              </a:gdLst>
              <a:ahLst/>
              <a:cxnLst>
                <a:cxn ang="0">
                  <a:pos x="connsiteX0" y="connsiteY0"/>
                </a:cxn>
                <a:cxn ang="0">
                  <a:pos x="connsiteX1" y="connsiteY1"/>
                </a:cxn>
                <a:cxn ang="0">
                  <a:pos x="connsiteX2" y="connsiteY2"/>
                </a:cxn>
              </a:cxnLst>
              <a:rect l="l" t="t" r="r" b="b"/>
              <a:pathLst>
                <a:path w="1991170" h="213645">
                  <a:moveTo>
                    <a:pt x="0" y="213645"/>
                  </a:moveTo>
                  <a:lnTo>
                    <a:pt x="213645" y="0"/>
                  </a:lnTo>
                  <a:lnTo>
                    <a:pt x="1991170" y="0"/>
                  </a:lnTo>
                </a:path>
              </a:pathLst>
            </a:custGeom>
            <a:noFill/>
            <a:ln w="2222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F62B0851-3490-49E0-84B9-4BD34DC93793}"/>
                </a:ext>
              </a:extLst>
            </p:cNvPr>
            <p:cNvSpPr/>
            <p:nvPr/>
          </p:nvSpPr>
          <p:spPr bwMode="auto">
            <a:xfrm rot="10800000" flipH="1" flipV="1">
              <a:off x="6078657" y="2821306"/>
              <a:ext cx="1130889" cy="230186"/>
            </a:xfrm>
            <a:custGeom>
              <a:avLst/>
              <a:gdLst>
                <a:gd name="connsiteX0" fmla="*/ 0 w 1991170"/>
                <a:gd name="connsiteY0" fmla="*/ 213645 h 213645"/>
                <a:gd name="connsiteX1" fmla="*/ 213645 w 1991170"/>
                <a:gd name="connsiteY1" fmla="*/ 0 h 213645"/>
                <a:gd name="connsiteX2" fmla="*/ 1991170 w 1991170"/>
                <a:gd name="connsiteY2" fmla="*/ 0 h 213645"/>
                <a:gd name="connsiteX3" fmla="*/ 1922804 w 1991170"/>
                <a:gd name="connsiteY3" fmla="*/ 8546 h 213645"/>
                <a:gd name="connsiteX0" fmla="*/ 0 w 1991170"/>
                <a:gd name="connsiteY0" fmla="*/ 213645 h 213645"/>
                <a:gd name="connsiteX1" fmla="*/ 213645 w 1991170"/>
                <a:gd name="connsiteY1" fmla="*/ 0 h 213645"/>
                <a:gd name="connsiteX2" fmla="*/ 1991170 w 1991170"/>
                <a:gd name="connsiteY2" fmla="*/ 0 h 213645"/>
              </a:gdLst>
              <a:ahLst/>
              <a:cxnLst>
                <a:cxn ang="0">
                  <a:pos x="connsiteX0" y="connsiteY0"/>
                </a:cxn>
                <a:cxn ang="0">
                  <a:pos x="connsiteX1" y="connsiteY1"/>
                </a:cxn>
                <a:cxn ang="0">
                  <a:pos x="connsiteX2" y="connsiteY2"/>
                </a:cxn>
              </a:cxnLst>
              <a:rect l="l" t="t" r="r" b="b"/>
              <a:pathLst>
                <a:path w="1991170" h="213645">
                  <a:moveTo>
                    <a:pt x="0" y="213645"/>
                  </a:moveTo>
                  <a:lnTo>
                    <a:pt x="213645" y="0"/>
                  </a:lnTo>
                  <a:lnTo>
                    <a:pt x="1991170" y="0"/>
                  </a:lnTo>
                </a:path>
              </a:pathLst>
            </a:custGeom>
            <a:noFill/>
            <a:ln w="22225"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Enrich">
              <a:extLst>
                <a:ext uri="{FF2B5EF4-FFF2-40B4-BE49-F238E27FC236}">
                  <a16:creationId xmlns:a16="http://schemas.microsoft.com/office/drawing/2014/main" id="{514F867B-BEF1-4041-A8A7-427675312933}"/>
                </a:ext>
              </a:extLst>
            </p:cNvPr>
            <p:cNvGrpSpPr>
              <a:grpSpLocks noChangeAspect="1"/>
            </p:cNvGrpSpPr>
            <p:nvPr/>
          </p:nvGrpSpPr>
          <p:grpSpPr>
            <a:xfrm>
              <a:off x="6577853" y="4497656"/>
              <a:ext cx="356281" cy="403252"/>
              <a:chOff x="9068698" y="4467159"/>
              <a:chExt cx="670309" cy="804523"/>
            </a:xfrm>
          </p:grpSpPr>
          <p:grpSp>
            <p:nvGrpSpPr>
              <p:cNvPr id="190" name="Group 189">
                <a:extLst>
                  <a:ext uri="{FF2B5EF4-FFF2-40B4-BE49-F238E27FC236}">
                    <a16:creationId xmlns:a16="http://schemas.microsoft.com/office/drawing/2014/main" id="{D043DBC2-19DE-45E8-BD56-5F14C090239A}"/>
                  </a:ext>
                </a:extLst>
              </p:cNvPr>
              <p:cNvGrpSpPr/>
              <p:nvPr/>
            </p:nvGrpSpPr>
            <p:grpSpPr>
              <a:xfrm>
                <a:off x="9191900" y="4467159"/>
                <a:ext cx="507427" cy="804523"/>
                <a:chOff x="9191900" y="4467159"/>
                <a:chExt cx="507427" cy="804523"/>
              </a:xfrm>
            </p:grpSpPr>
            <p:sp>
              <p:nvSpPr>
                <p:cNvPr id="194" name="Oval 193">
                  <a:extLst>
                    <a:ext uri="{FF2B5EF4-FFF2-40B4-BE49-F238E27FC236}">
                      <a16:creationId xmlns:a16="http://schemas.microsoft.com/office/drawing/2014/main" id="{10C040F4-10C4-4DC2-8DC6-22E12F3FB080}"/>
                    </a:ext>
                  </a:extLst>
                </p:cNvPr>
                <p:cNvSpPr/>
                <p:nvPr/>
              </p:nvSpPr>
              <p:spPr bwMode="auto">
                <a:xfrm>
                  <a:off x="9522522" y="4860680"/>
                  <a:ext cx="176805" cy="183621"/>
                </a:xfrm>
                <a:prstGeom prst="ellipse">
                  <a:avLst/>
                </a:prstGeom>
                <a:solidFill>
                  <a:schemeClr val="bg1"/>
                </a:solidFill>
                <a:ln w="19050">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Oval 194">
                  <a:extLst>
                    <a:ext uri="{FF2B5EF4-FFF2-40B4-BE49-F238E27FC236}">
                      <a16:creationId xmlns:a16="http://schemas.microsoft.com/office/drawing/2014/main" id="{421C83F1-585E-4C8A-B967-FBC2EF52A570}"/>
                    </a:ext>
                  </a:extLst>
                </p:cNvPr>
                <p:cNvSpPr/>
                <p:nvPr/>
              </p:nvSpPr>
              <p:spPr bwMode="auto">
                <a:xfrm>
                  <a:off x="9491824" y="4467159"/>
                  <a:ext cx="176805" cy="183621"/>
                </a:xfrm>
                <a:prstGeom prst="ellipse">
                  <a:avLst/>
                </a:prstGeom>
                <a:solidFill>
                  <a:schemeClr val="bg1"/>
                </a:solidFill>
                <a:ln w="19050">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Oval 195">
                  <a:extLst>
                    <a:ext uri="{FF2B5EF4-FFF2-40B4-BE49-F238E27FC236}">
                      <a16:creationId xmlns:a16="http://schemas.microsoft.com/office/drawing/2014/main" id="{48223341-FC2E-45B3-AE0D-B97EC5F651FE}"/>
                    </a:ext>
                  </a:extLst>
                </p:cNvPr>
                <p:cNvSpPr/>
                <p:nvPr/>
              </p:nvSpPr>
              <p:spPr bwMode="auto">
                <a:xfrm>
                  <a:off x="9193820" y="4653824"/>
                  <a:ext cx="176804" cy="183623"/>
                </a:xfrm>
                <a:prstGeom prst="ellipse">
                  <a:avLst/>
                </a:prstGeom>
                <a:solidFill>
                  <a:schemeClr val="bg1"/>
                </a:solidFill>
                <a:ln w="19050">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Oval 196">
                  <a:extLst>
                    <a:ext uri="{FF2B5EF4-FFF2-40B4-BE49-F238E27FC236}">
                      <a16:creationId xmlns:a16="http://schemas.microsoft.com/office/drawing/2014/main" id="{292E6CD9-5837-4222-9751-B309E11191CF}"/>
                    </a:ext>
                  </a:extLst>
                </p:cNvPr>
                <p:cNvSpPr/>
                <p:nvPr/>
              </p:nvSpPr>
              <p:spPr bwMode="auto">
                <a:xfrm>
                  <a:off x="9191900" y="5088061"/>
                  <a:ext cx="176805" cy="183621"/>
                </a:xfrm>
                <a:prstGeom prst="ellipse">
                  <a:avLst/>
                </a:prstGeom>
                <a:solidFill>
                  <a:schemeClr val="bg1"/>
                </a:solidFill>
                <a:ln w="19050">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marL="0" marR="0" lvl="0" indent="0" algn="ctr" defTabSz="1360037" rtl="0" eaLnBrk="1" fontAlgn="auto" latinLnBrk="0" hangingPunct="1">
                    <a:lnSpc>
                      <a:spcPct val="90000"/>
                    </a:lnSpc>
                    <a:spcBef>
                      <a:spcPct val="0"/>
                    </a:spcBef>
                    <a:spcAft>
                      <a:spcPct val="35000"/>
                    </a:spcAft>
                    <a:buClrTx/>
                    <a:buSzTx/>
                    <a:buFontTx/>
                    <a:buNone/>
                    <a:tabLst/>
                    <a:defRPr/>
                  </a:pPr>
                  <a:endParaRPr kumimoji="0" lang="en-US" sz="306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98" name="Straight Arrow Connector 197">
                  <a:extLst>
                    <a:ext uri="{FF2B5EF4-FFF2-40B4-BE49-F238E27FC236}">
                      <a16:creationId xmlns:a16="http://schemas.microsoft.com/office/drawing/2014/main" id="{71238C5F-9AD9-4DD3-B328-BA0518F59987}"/>
                    </a:ext>
                  </a:extLst>
                </p:cNvPr>
                <p:cNvCxnSpPr>
                  <a:stCxn id="194" idx="0"/>
                  <a:endCxn id="195" idx="4"/>
                </p:cNvCxnSpPr>
                <p:nvPr/>
              </p:nvCxnSpPr>
              <p:spPr>
                <a:xfrm flipH="1" flipV="1">
                  <a:off x="9580227" y="4650780"/>
                  <a:ext cx="30698" cy="209900"/>
                </a:xfrm>
                <a:prstGeom prst="straightConnector1">
                  <a:avLst/>
                </a:prstGeom>
                <a:noFill/>
                <a:ln w="19050">
                  <a:solidFill>
                    <a:schemeClr val="accent5"/>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99" name="Straight Arrow Connector 198">
                  <a:extLst>
                    <a:ext uri="{FF2B5EF4-FFF2-40B4-BE49-F238E27FC236}">
                      <a16:creationId xmlns:a16="http://schemas.microsoft.com/office/drawing/2014/main" id="{D1029DDF-374E-4B04-A98E-6E383C7B9517}"/>
                    </a:ext>
                  </a:extLst>
                </p:cNvPr>
                <p:cNvCxnSpPr>
                  <a:stCxn id="194" idx="1"/>
                  <a:endCxn id="196" idx="6"/>
                </p:cNvCxnSpPr>
                <p:nvPr/>
              </p:nvCxnSpPr>
              <p:spPr>
                <a:xfrm flipH="1" flipV="1">
                  <a:off x="9370624" y="4745636"/>
                  <a:ext cx="177790" cy="141935"/>
                </a:xfrm>
                <a:prstGeom prst="straightConnector1">
                  <a:avLst/>
                </a:prstGeom>
                <a:noFill/>
                <a:ln w="19050">
                  <a:solidFill>
                    <a:schemeClr val="accent5"/>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00" name="Straight Arrow Connector 199">
                  <a:extLst>
                    <a:ext uri="{FF2B5EF4-FFF2-40B4-BE49-F238E27FC236}">
                      <a16:creationId xmlns:a16="http://schemas.microsoft.com/office/drawing/2014/main" id="{8CECC82E-E5E6-4428-8B89-1D8482F6481F}"/>
                    </a:ext>
                  </a:extLst>
                </p:cNvPr>
                <p:cNvCxnSpPr>
                  <a:stCxn id="194" idx="3"/>
                  <a:endCxn id="197" idx="6"/>
                </p:cNvCxnSpPr>
                <p:nvPr/>
              </p:nvCxnSpPr>
              <p:spPr>
                <a:xfrm flipH="1">
                  <a:off x="9368706" y="5017410"/>
                  <a:ext cx="179709" cy="162461"/>
                </a:xfrm>
                <a:prstGeom prst="straightConnector1">
                  <a:avLst/>
                </a:prstGeom>
                <a:noFill/>
                <a:ln w="19050">
                  <a:solidFill>
                    <a:schemeClr val="accent5"/>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grpSp>
            <p:nvGrpSpPr>
              <p:cNvPr id="191" name="Magnifying_Glass">
                <a:extLst>
                  <a:ext uri="{FF2B5EF4-FFF2-40B4-BE49-F238E27FC236}">
                    <a16:creationId xmlns:a16="http://schemas.microsoft.com/office/drawing/2014/main" id="{D23EDD7E-C08B-4FA1-8C6A-13FB32D51FDB}"/>
                  </a:ext>
                </a:extLst>
              </p:cNvPr>
              <p:cNvGrpSpPr/>
              <p:nvPr/>
            </p:nvGrpSpPr>
            <p:grpSpPr>
              <a:xfrm>
                <a:off x="9068698" y="4495813"/>
                <a:ext cx="670309" cy="705286"/>
                <a:chOff x="5741782" y="1672511"/>
                <a:chExt cx="657225" cy="691519"/>
              </a:xfrm>
            </p:grpSpPr>
            <p:sp>
              <p:nvSpPr>
                <p:cNvPr id="192" name="Freeform: Shape 191">
                  <a:extLst>
                    <a:ext uri="{FF2B5EF4-FFF2-40B4-BE49-F238E27FC236}">
                      <a16:creationId xmlns:a16="http://schemas.microsoft.com/office/drawing/2014/main" id="{C5B3B6C4-790B-4E2F-9E26-335123C6CC49}"/>
                    </a:ext>
                  </a:extLst>
                </p:cNvPr>
                <p:cNvSpPr/>
                <p:nvPr/>
              </p:nvSpPr>
              <p:spPr>
                <a:xfrm>
                  <a:off x="5741782" y="1672511"/>
                  <a:ext cx="657225" cy="691519"/>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3"/>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E37931B2-4E91-4002-90C9-23BB2E966F36}"/>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chemeClr val="accent2"/>
                </a:solidFill>
                <a:ln w="9525" cap="flat">
                  <a:noFill/>
                  <a:prstDash val="solid"/>
                  <a:miter/>
                </a:ln>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201" name="Conflate">
              <a:extLst>
                <a:ext uri="{FF2B5EF4-FFF2-40B4-BE49-F238E27FC236}">
                  <a16:creationId xmlns:a16="http://schemas.microsoft.com/office/drawing/2014/main" id="{222E98BF-8323-4B1D-9E50-8B817580043E}"/>
                </a:ext>
              </a:extLst>
            </p:cNvPr>
            <p:cNvGrpSpPr>
              <a:grpSpLocks noChangeAspect="1"/>
            </p:cNvGrpSpPr>
            <p:nvPr/>
          </p:nvGrpSpPr>
          <p:grpSpPr>
            <a:xfrm>
              <a:off x="3864109" y="4463630"/>
              <a:ext cx="473155" cy="498497"/>
              <a:chOff x="10473743" y="3267133"/>
              <a:chExt cx="658812" cy="814388"/>
            </a:xfrm>
            <a:solidFill>
              <a:schemeClr val="accent2"/>
            </a:solidFill>
          </p:grpSpPr>
          <p:sp>
            <p:nvSpPr>
              <p:cNvPr id="202" name="Freeform 21">
                <a:extLst>
                  <a:ext uri="{FF2B5EF4-FFF2-40B4-BE49-F238E27FC236}">
                    <a16:creationId xmlns:a16="http://schemas.microsoft.com/office/drawing/2014/main" id="{381CA6BD-0C84-4BCB-B3BE-F8BB5938C999}"/>
                  </a:ext>
                </a:extLst>
              </p:cNvPr>
              <p:cNvSpPr>
                <a:spLocks/>
              </p:cNvSpPr>
              <p:nvPr/>
            </p:nvSpPr>
            <p:spPr bwMode="auto">
              <a:xfrm>
                <a:off x="10845218" y="3656070"/>
                <a:ext cx="103186" cy="104775"/>
              </a:xfrm>
              <a:custGeom>
                <a:avLst/>
                <a:gdLst>
                  <a:gd name="T0" fmla="*/ 35 w 37"/>
                  <a:gd name="T1" fmla="*/ 22 h 37"/>
                  <a:gd name="T2" fmla="*/ 15 w 37"/>
                  <a:gd name="T3" fmla="*/ 36 h 37"/>
                  <a:gd name="T4" fmla="*/ 1 w 37"/>
                  <a:gd name="T5" fmla="*/ 16 h 37"/>
                  <a:gd name="T6" fmla="*/ 21 w 37"/>
                  <a:gd name="T7" fmla="*/ 2 h 37"/>
                  <a:gd name="T8" fmla="*/ 35 w 37"/>
                  <a:gd name="T9" fmla="*/ 22 h 37"/>
                </a:gdLst>
                <a:ahLst/>
                <a:cxnLst>
                  <a:cxn ang="0">
                    <a:pos x="T0" y="T1"/>
                  </a:cxn>
                  <a:cxn ang="0">
                    <a:pos x="T2" y="T3"/>
                  </a:cxn>
                  <a:cxn ang="0">
                    <a:pos x="T4" y="T5"/>
                  </a:cxn>
                  <a:cxn ang="0">
                    <a:pos x="T6" y="T7"/>
                  </a:cxn>
                  <a:cxn ang="0">
                    <a:pos x="T8" y="T9"/>
                  </a:cxn>
                </a:cxnLst>
                <a:rect l="0" t="0" r="r" b="b"/>
                <a:pathLst>
                  <a:path w="37" h="37">
                    <a:moveTo>
                      <a:pt x="35" y="22"/>
                    </a:moveTo>
                    <a:cubicBezTo>
                      <a:pt x="34" y="31"/>
                      <a:pt x="25" y="37"/>
                      <a:pt x="15" y="36"/>
                    </a:cubicBezTo>
                    <a:cubicBezTo>
                      <a:pt x="6" y="34"/>
                      <a:pt x="0" y="25"/>
                      <a:pt x="1" y="16"/>
                    </a:cubicBezTo>
                    <a:cubicBezTo>
                      <a:pt x="3" y="7"/>
                      <a:pt x="12" y="0"/>
                      <a:pt x="21" y="2"/>
                    </a:cubicBezTo>
                    <a:cubicBezTo>
                      <a:pt x="30" y="4"/>
                      <a:pt x="37" y="12"/>
                      <a:pt x="35" y="2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3" name="Freeform 22">
                <a:extLst>
                  <a:ext uri="{FF2B5EF4-FFF2-40B4-BE49-F238E27FC236}">
                    <a16:creationId xmlns:a16="http://schemas.microsoft.com/office/drawing/2014/main" id="{B29843E6-FA99-418F-8033-9ECF576924FB}"/>
                  </a:ext>
                </a:extLst>
              </p:cNvPr>
              <p:cNvSpPr>
                <a:spLocks/>
              </p:cNvSpPr>
              <p:nvPr/>
            </p:nvSpPr>
            <p:spPr bwMode="auto">
              <a:xfrm>
                <a:off x="10811880" y="3852920"/>
                <a:ext cx="103187" cy="103188"/>
              </a:xfrm>
              <a:custGeom>
                <a:avLst/>
                <a:gdLst>
                  <a:gd name="T0" fmla="*/ 35 w 37"/>
                  <a:gd name="T1" fmla="*/ 21 h 37"/>
                  <a:gd name="T2" fmla="*/ 15 w 37"/>
                  <a:gd name="T3" fmla="*/ 35 h 37"/>
                  <a:gd name="T4" fmla="*/ 1 w 37"/>
                  <a:gd name="T5" fmla="*/ 16 h 37"/>
                  <a:gd name="T6" fmla="*/ 21 w 37"/>
                  <a:gd name="T7" fmla="*/ 2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1"/>
                      <a:pt x="25" y="37"/>
                      <a:pt x="15" y="35"/>
                    </a:cubicBezTo>
                    <a:cubicBezTo>
                      <a:pt x="6" y="34"/>
                      <a:pt x="0" y="25"/>
                      <a:pt x="1" y="16"/>
                    </a:cubicBezTo>
                    <a:cubicBezTo>
                      <a:pt x="3" y="6"/>
                      <a:pt x="12" y="0"/>
                      <a:pt x="21" y="2"/>
                    </a:cubicBezTo>
                    <a:cubicBezTo>
                      <a:pt x="31" y="3"/>
                      <a:pt x="37" y="12"/>
                      <a:pt x="3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4" name="Freeform 23">
                <a:extLst>
                  <a:ext uri="{FF2B5EF4-FFF2-40B4-BE49-F238E27FC236}">
                    <a16:creationId xmlns:a16="http://schemas.microsoft.com/office/drawing/2014/main" id="{36CFEBEA-4925-406F-BD60-554FC34EC3B7}"/>
                  </a:ext>
                </a:extLst>
              </p:cNvPr>
              <p:cNvSpPr>
                <a:spLocks/>
              </p:cNvSpPr>
              <p:nvPr/>
            </p:nvSpPr>
            <p:spPr bwMode="auto">
              <a:xfrm>
                <a:off x="10624555" y="3922770"/>
                <a:ext cx="103187" cy="103188"/>
              </a:xfrm>
              <a:custGeom>
                <a:avLst/>
                <a:gdLst>
                  <a:gd name="T0" fmla="*/ 36 w 37"/>
                  <a:gd name="T1" fmla="*/ 21 h 37"/>
                  <a:gd name="T2" fmla="*/ 16 w 37"/>
                  <a:gd name="T3" fmla="*/ 35 h 37"/>
                  <a:gd name="T4" fmla="*/ 2 w 37"/>
                  <a:gd name="T5" fmla="*/ 15 h 37"/>
                  <a:gd name="T6" fmla="*/ 22 w 37"/>
                  <a:gd name="T7" fmla="*/ 1 h 37"/>
                  <a:gd name="T8" fmla="*/ 36 w 37"/>
                  <a:gd name="T9" fmla="*/ 21 h 37"/>
                </a:gdLst>
                <a:ahLst/>
                <a:cxnLst>
                  <a:cxn ang="0">
                    <a:pos x="T0" y="T1"/>
                  </a:cxn>
                  <a:cxn ang="0">
                    <a:pos x="T2" y="T3"/>
                  </a:cxn>
                  <a:cxn ang="0">
                    <a:pos x="T4" y="T5"/>
                  </a:cxn>
                  <a:cxn ang="0">
                    <a:pos x="T6" y="T7"/>
                  </a:cxn>
                  <a:cxn ang="0">
                    <a:pos x="T8" y="T9"/>
                  </a:cxn>
                </a:cxnLst>
                <a:rect l="0" t="0" r="r" b="b"/>
                <a:pathLst>
                  <a:path w="37" h="37">
                    <a:moveTo>
                      <a:pt x="36" y="21"/>
                    </a:moveTo>
                    <a:cubicBezTo>
                      <a:pt x="34" y="30"/>
                      <a:pt x="25" y="37"/>
                      <a:pt x="16" y="35"/>
                    </a:cubicBezTo>
                    <a:cubicBezTo>
                      <a:pt x="7" y="33"/>
                      <a:pt x="0" y="25"/>
                      <a:pt x="2" y="15"/>
                    </a:cubicBezTo>
                    <a:cubicBezTo>
                      <a:pt x="4" y="6"/>
                      <a:pt x="12" y="0"/>
                      <a:pt x="22" y="1"/>
                    </a:cubicBezTo>
                    <a:cubicBezTo>
                      <a:pt x="31" y="3"/>
                      <a:pt x="37" y="12"/>
                      <a:pt x="3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5" name="Freeform 24">
                <a:extLst>
                  <a:ext uri="{FF2B5EF4-FFF2-40B4-BE49-F238E27FC236}">
                    <a16:creationId xmlns:a16="http://schemas.microsoft.com/office/drawing/2014/main" id="{7ADC3EDF-A867-4D75-8306-E310E7D02703}"/>
                  </a:ext>
                </a:extLst>
              </p:cNvPr>
              <p:cNvSpPr>
                <a:spLocks/>
              </p:cNvSpPr>
              <p:nvPr/>
            </p:nvSpPr>
            <p:spPr bwMode="auto">
              <a:xfrm>
                <a:off x="10962693" y="3981508"/>
                <a:ext cx="103187" cy="100013"/>
              </a:xfrm>
              <a:custGeom>
                <a:avLst/>
                <a:gdLst>
                  <a:gd name="T0" fmla="*/ 36 w 37"/>
                  <a:gd name="T1" fmla="*/ 21 h 36"/>
                  <a:gd name="T2" fmla="*/ 16 w 37"/>
                  <a:gd name="T3" fmla="*/ 35 h 36"/>
                  <a:gd name="T4" fmla="*/ 2 w 37"/>
                  <a:gd name="T5" fmla="*/ 15 h 36"/>
                  <a:gd name="T6" fmla="*/ 22 w 37"/>
                  <a:gd name="T7" fmla="*/ 1 h 36"/>
                  <a:gd name="T8" fmla="*/ 36 w 37"/>
                  <a:gd name="T9" fmla="*/ 21 h 36"/>
                </a:gdLst>
                <a:ahLst/>
                <a:cxnLst>
                  <a:cxn ang="0">
                    <a:pos x="T0" y="T1"/>
                  </a:cxn>
                  <a:cxn ang="0">
                    <a:pos x="T2" y="T3"/>
                  </a:cxn>
                  <a:cxn ang="0">
                    <a:pos x="T4" y="T5"/>
                  </a:cxn>
                  <a:cxn ang="0">
                    <a:pos x="T6" y="T7"/>
                  </a:cxn>
                  <a:cxn ang="0">
                    <a:pos x="T8" y="T9"/>
                  </a:cxn>
                </a:cxnLst>
                <a:rect l="0" t="0" r="r" b="b"/>
                <a:pathLst>
                  <a:path w="37" h="36">
                    <a:moveTo>
                      <a:pt x="36" y="21"/>
                    </a:moveTo>
                    <a:cubicBezTo>
                      <a:pt x="34" y="30"/>
                      <a:pt x="25" y="36"/>
                      <a:pt x="16" y="35"/>
                    </a:cubicBezTo>
                    <a:cubicBezTo>
                      <a:pt x="7" y="33"/>
                      <a:pt x="0" y="24"/>
                      <a:pt x="2" y="15"/>
                    </a:cubicBezTo>
                    <a:cubicBezTo>
                      <a:pt x="4" y="6"/>
                      <a:pt x="12" y="0"/>
                      <a:pt x="22" y="1"/>
                    </a:cubicBezTo>
                    <a:cubicBezTo>
                      <a:pt x="31" y="3"/>
                      <a:pt x="37" y="12"/>
                      <a:pt x="36" y="2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6" name="Freeform 27">
                <a:extLst>
                  <a:ext uri="{FF2B5EF4-FFF2-40B4-BE49-F238E27FC236}">
                    <a16:creationId xmlns:a16="http://schemas.microsoft.com/office/drawing/2014/main" id="{644CD40C-55EE-4021-8A48-05D24BAC32C5}"/>
                  </a:ext>
                </a:extLst>
              </p:cNvPr>
              <p:cNvSpPr>
                <a:spLocks/>
              </p:cNvSpPr>
              <p:nvPr/>
            </p:nvSpPr>
            <p:spPr bwMode="auto">
              <a:xfrm>
                <a:off x="10473743" y="3794183"/>
                <a:ext cx="103187" cy="103188"/>
              </a:xfrm>
              <a:custGeom>
                <a:avLst/>
                <a:gdLst>
                  <a:gd name="T0" fmla="*/ 35 w 37"/>
                  <a:gd name="T1" fmla="*/ 22 h 37"/>
                  <a:gd name="T2" fmla="*/ 15 w 37"/>
                  <a:gd name="T3" fmla="*/ 36 h 37"/>
                  <a:gd name="T4" fmla="*/ 1 w 37"/>
                  <a:gd name="T5" fmla="*/ 16 h 37"/>
                  <a:gd name="T6" fmla="*/ 21 w 37"/>
                  <a:gd name="T7" fmla="*/ 2 h 37"/>
                  <a:gd name="T8" fmla="*/ 35 w 37"/>
                  <a:gd name="T9" fmla="*/ 22 h 37"/>
                </a:gdLst>
                <a:ahLst/>
                <a:cxnLst>
                  <a:cxn ang="0">
                    <a:pos x="T0" y="T1"/>
                  </a:cxn>
                  <a:cxn ang="0">
                    <a:pos x="T2" y="T3"/>
                  </a:cxn>
                  <a:cxn ang="0">
                    <a:pos x="T4" y="T5"/>
                  </a:cxn>
                  <a:cxn ang="0">
                    <a:pos x="T6" y="T7"/>
                  </a:cxn>
                  <a:cxn ang="0">
                    <a:pos x="T8" y="T9"/>
                  </a:cxn>
                </a:cxnLst>
                <a:rect l="0" t="0" r="r" b="b"/>
                <a:pathLst>
                  <a:path w="37" h="37">
                    <a:moveTo>
                      <a:pt x="35" y="22"/>
                    </a:moveTo>
                    <a:cubicBezTo>
                      <a:pt x="34" y="31"/>
                      <a:pt x="25" y="37"/>
                      <a:pt x="15" y="36"/>
                    </a:cubicBezTo>
                    <a:cubicBezTo>
                      <a:pt x="6" y="34"/>
                      <a:pt x="0" y="25"/>
                      <a:pt x="1" y="16"/>
                    </a:cubicBezTo>
                    <a:cubicBezTo>
                      <a:pt x="3" y="7"/>
                      <a:pt x="12" y="0"/>
                      <a:pt x="21" y="2"/>
                    </a:cubicBezTo>
                    <a:cubicBezTo>
                      <a:pt x="30" y="4"/>
                      <a:pt x="37" y="12"/>
                      <a:pt x="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7" name="Freeform 28">
                <a:extLst>
                  <a:ext uri="{FF2B5EF4-FFF2-40B4-BE49-F238E27FC236}">
                    <a16:creationId xmlns:a16="http://schemas.microsoft.com/office/drawing/2014/main" id="{BF09E261-02BC-4E6B-A3FC-DDDEC14E1685}"/>
                  </a:ext>
                </a:extLst>
              </p:cNvPr>
              <p:cNvSpPr>
                <a:spLocks/>
              </p:cNvSpPr>
              <p:nvPr/>
            </p:nvSpPr>
            <p:spPr bwMode="auto">
              <a:xfrm>
                <a:off x="10507080" y="3600508"/>
                <a:ext cx="103187" cy="103188"/>
              </a:xfrm>
              <a:custGeom>
                <a:avLst/>
                <a:gdLst>
                  <a:gd name="T0" fmla="*/ 35 w 37"/>
                  <a:gd name="T1" fmla="*/ 21 h 37"/>
                  <a:gd name="T2" fmla="*/ 15 w 37"/>
                  <a:gd name="T3" fmla="*/ 35 h 37"/>
                  <a:gd name="T4" fmla="*/ 1 w 37"/>
                  <a:gd name="T5" fmla="*/ 15 h 37"/>
                  <a:gd name="T6" fmla="*/ 21 w 37"/>
                  <a:gd name="T7" fmla="*/ 1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0"/>
                      <a:pt x="25" y="37"/>
                      <a:pt x="15" y="35"/>
                    </a:cubicBezTo>
                    <a:cubicBezTo>
                      <a:pt x="6" y="33"/>
                      <a:pt x="0" y="25"/>
                      <a:pt x="1" y="15"/>
                    </a:cubicBezTo>
                    <a:cubicBezTo>
                      <a:pt x="3" y="6"/>
                      <a:pt x="12" y="0"/>
                      <a:pt x="21" y="1"/>
                    </a:cubicBezTo>
                    <a:cubicBezTo>
                      <a:pt x="30" y="3"/>
                      <a:pt x="37" y="12"/>
                      <a:pt x="3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8" name="Freeform 29">
                <a:extLst>
                  <a:ext uri="{FF2B5EF4-FFF2-40B4-BE49-F238E27FC236}">
                    <a16:creationId xmlns:a16="http://schemas.microsoft.com/office/drawing/2014/main" id="{446599F2-CCBA-4A72-A7D7-4B9B2CF4CC1C}"/>
                  </a:ext>
                </a:extLst>
              </p:cNvPr>
              <p:cNvSpPr>
                <a:spLocks/>
              </p:cNvSpPr>
              <p:nvPr/>
            </p:nvSpPr>
            <p:spPr bwMode="auto">
              <a:xfrm>
                <a:off x="11029368" y="3592570"/>
                <a:ext cx="103187" cy="103188"/>
              </a:xfrm>
              <a:custGeom>
                <a:avLst/>
                <a:gdLst>
                  <a:gd name="T0" fmla="*/ 35 w 37"/>
                  <a:gd name="T1" fmla="*/ 21 h 37"/>
                  <a:gd name="T2" fmla="*/ 16 w 37"/>
                  <a:gd name="T3" fmla="*/ 35 h 37"/>
                  <a:gd name="T4" fmla="*/ 2 w 37"/>
                  <a:gd name="T5" fmla="*/ 15 h 37"/>
                  <a:gd name="T6" fmla="*/ 22 w 37"/>
                  <a:gd name="T7" fmla="*/ 1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1"/>
                      <a:pt x="25" y="37"/>
                      <a:pt x="16" y="35"/>
                    </a:cubicBezTo>
                    <a:cubicBezTo>
                      <a:pt x="6" y="34"/>
                      <a:pt x="0" y="25"/>
                      <a:pt x="2" y="15"/>
                    </a:cubicBezTo>
                    <a:cubicBezTo>
                      <a:pt x="3" y="6"/>
                      <a:pt x="12" y="0"/>
                      <a:pt x="22" y="1"/>
                    </a:cubicBezTo>
                    <a:cubicBezTo>
                      <a:pt x="31" y="3"/>
                      <a:pt x="37" y="12"/>
                      <a:pt x="35" y="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09" name="Freeform 30">
                <a:extLst>
                  <a:ext uri="{FF2B5EF4-FFF2-40B4-BE49-F238E27FC236}">
                    <a16:creationId xmlns:a16="http://schemas.microsoft.com/office/drawing/2014/main" id="{C343EA1C-8187-4509-8A90-465BDE644861}"/>
                  </a:ext>
                </a:extLst>
              </p:cNvPr>
              <p:cNvSpPr>
                <a:spLocks/>
              </p:cNvSpPr>
              <p:nvPr/>
            </p:nvSpPr>
            <p:spPr bwMode="auto">
              <a:xfrm>
                <a:off x="10691230" y="3533833"/>
                <a:ext cx="103187" cy="103188"/>
              </a:xfrm>
              <a:custGeom>
                <a:avLst/>
                <a:gdLst>
                  <a:gd name="T0" fmla="*/ 35 w 37"/>
                  <a:gd name="T1" fmla="*/ 21 h 37"/>
                  <a:gd name="T2" fmla="*/ 16 w 37"/>
                  <a:gd name="T3" fmla="*/ 35 h 37"/>
                  <a:gd name="T4" fmla="*/ 2 w 37"/>
                  <a:gd name="T5" fmla="*/ 16 h 37"/>
                  <a:gd name="T6" fmla="*/ 21 w 37"/>
                  <a:gd name="T7" fmla="*/ 2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1"/>
                      <a:pt x="25" y="37"/>
                      <a:pt x="16" y="35"/>
                    </a:cubicBezTo>
                    <a:cubicBezTo>
                      <a:pt x="6" y="34"/>
                      <a:pt x="0" y="25"/>
                      <a:pt x="2" y="16"/>
                    </a:cubicBezTo>
                    <a:cubicBezTo>
                      <a:pt x="3" y="6"/>
                      <a:pt x="12" y="0"/>
                      <a:pt x="21" y="2"/>
                    </a:cubicBezTo>
                    <a:cubicBezTo>
                      <a:pt x="31" y="3"/>
                      <a:pt x="37" y="12"/>
                      <a:pt x="35" y="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0" name="Freeform 31">
                <a:extLst>
                  <a:ext uri="{FF2B5EF4-FFF2-40B4-BE49-F238E27FC236}">
                    <a16:creationId xmlns:a16="http://schemas.microsoft.com/office/drawing/2014/main" id="{C71CBDC8-A4B0-4931-B591-0AA0A7539B05}"/>
                  </a:ext>
                </a:extLst>
              </p:cNvPr>
              <p:cNvSpPr>
                <a:spLocks/>
              </p:cNvSpPr>
              <p:nvPr/>
            </p:nvSpPr>
            <p:spPr bwMode="auto">
              <a:xfrm>
                <a:off x="10727743" y="3329045"/>
                <a:ext cx="100012" cy="103188"/>
              </a:xfrm>
              <a:custGeom>
                <a:avLst/>
                <a:gdLst>
                  <a:gd name="T0" fmla="*/ 35 w 36"/>
                  <a:gd name="T1" fmla="*/ 22 h 37"/>
                  <a:gd name="T2" fmla="*/ 15 w 36"/>
                  <a:gd name="T3" fmla="*/ 36 h 37"/>
                  <a:gd name="T4" fmla="*/ 1 w 36"/>
                  <a:gd name="T5" fmla="*/ 16 h 37"/>
                  <a:gd name="T6" fmla="*/ 21 w 36"/>
                  <a:gd name="T7" fmla="*/ 2 h 37"/>
                  <a:gd name="T8" fmla="*/ 35 w 36"/>
                  <a:gd name="T9" fmla="*/ 22 h 37"/>
                </a:gdLst>
                <a:ahLst/>
                <a:cxnLst>
                  <a:cxn ang="0">
                    <a:pos x="T0" y="T1"/>
                  </a:cxn>
                  <a:cxn ang="0">
                    <a:pos x="T2" y="T3"/>
                  </a:cxn>
                  <a:cxn ang="0">
                    <a:pos x="T4" y="T5"/>
                  </a:cxn>
                  <a:cxn ang="0">
                    <a:pos x="T6" y="T7"/>
                  </a:cxn>
                  <a:cxn ang="0">
                    <a:pos x="T8" y="T9"/>
                  </a:cxn>
                </a:cxnLst>
                <a:rect l="0" t="0" r="r" b="b"/>
                <a:pathLst>
                  <a:path w="36" h="37">
                    <a:moveTo>
                      <a:pt x="35" y="22"/>
                    </a:moveTo>
                    <a:cubicBezTo>
                      <a:pt x="33" y="31"/>
                      <a:pt x="24" y="37"/>
                      <a:pt x="15" y="36"/>
                    </a:cubicBezTo>
                    <a:cubicBezTo>
                      <a:pt x="6" y="34"/>
                      <a:pt x="0" y="25"/>
                      <a:pt x="1" y="16"/>
                    </a:cubicBezTo>
                    <a:cubicBezTo>
                      <a:pt x="3" y="7"/>
                      <a:pt x="12" y="0"/>
                      <a:pt x="21" y="2"/>
                    </a:cubicBezTo>
                    <a:cubicBezTo>
                      <a:pt x="30" y="4"/>
                      <a:pt x="36" y="13"/>
                      <a:pt x="35" y="2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1" name="Freeform 33">
                <a:extLst>
                  <a:ext uri="{FF2B5EF4-FFF2-40B4-BE49-F238E27FC236}">
                    <a16:creationId xmlns:a16="http://schemas.microsoft.com/office/drawing/2014/main" id="{6802AAB3-E248-4693-AD1E-5F5B5AB4FFC7}"/>
                  </a:ext>
                </a:extLst>
              </p:cNvPr>
              <p:cNvSpPr>
                <a:spLocks/>
              </p:cNvSpPr>
              <p:nvPr/>
            </p:nvSpPr>
            <p:spPr bwMode="auto">
              <a:xfrm>
                <a:off x="10911893" y="3267133"/>
                <a:ext cx="103187" cy="104775"/>
              </a:xfrm>
              <a:custGeom>
                <a:avLst/>
                <a:gdLst>
                  <a:gd name="T0" fmla="*/ 35 w 37"/>
                  <a:gd name="T1" fmla="*/ 21 h 37"/>
                  <a:gd name="T2" fmla="*/ 15 w 37"/>
                  <a:gd name="T3" fmla="*/ 35 h 37"/>
                  <a:gd name="T4" fmla="*/ 1 w 37"/>
                  <a:gd name="T5" fmla="*/ 15 h 37"/>
                  <a:gd name="T6" fmla="*/ 21 w 37"/>
                  <a:gd name="T7" fmla="*/ 1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0"/>
                      <a:pt x="25" y="37"/>
                      <a:pt x="15" y="35"/>
                    </a:cubicBezTo>
                    <a:cubicBezTo>
                      <a:pt x="6" y="33"/>
                      <a:pt x="0" y="25"/>
                      <a:pt x="1" y="15"/>
                    </a:cubicBezTo>
                    <a:cubicBezTo>
                      <a:pt x="3" y="6"/>
                      <a:pt x="12" y="0"/>
                      <a:pt x="21" y="1"/>
                    </a:cubicBezTo>
                    <a:cubicBezTo>
                      <a:pt x="30" y="3"/>
                      <a:pt x="37" y="12"/>
                      <a:pt x="35" y="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2" name="Freeform 34">
                <a:extLst>
                  <a:ext uri="{FF2B5EF4-FFF2-40B4-BE49-F238E27FC236}">
                    <a16:creationId xmlns:a16="http://schemas.microsoft.com/office/drawing/2014/main" id="{7733EA6A-98FF-425E-8C80-6456117B732B}"/>
                  </a:ext>
                </a:extLst>
              </p:cNvPr>
              <p:cNvSpPr>
                <a:spLocks/>
              </p:cNvSpPr>
              <p:nvPr/>
            </p:nvSpPr>
            <p:spPr bwMode="auto">
              <a:xfrm>
                <a:off x="10856330" y="3771958"/>
                <a:ext cx="47625" cy="69850"/>
              </a:xfrm>
              <a:custGeom>
                <a:avLst/>
                <a:gdLst>
                  <a:gd name="T0" fmla="*/ 23 w 30"/>
                  <a:gd name="T1" fmla="*/ 44 h 44"/>
                  <a:gd name="T2" fmla="*/ 0 w 30"/>
                  <a:gd name="T3" fmla="*/ 38 h 44"/>
                  <a:gd name="T4" fmla="*/ 7 w 30"/>
                  <a:gd name="T5" fmla="*/ 0 h 44"/>
                  <a:gd name="T6" fmla="*/ 30 w 30"/>
                  <a:gd name="T7" fmla="*/ 3 h 44"/>
                  <a:gd name="T8" fmla="*/ 23 w 30"/>
                  <a:gd name="T9" fmla="*/ 44 h 44"/>
                </a:gdLst>
                <a:ahLst/>
                <a:cxnLst>
                  <a:cxn ang="0">
                    <a:pos x="T0" y="T1"/>
                  </a:cxn>
                  <a:cxn ang="0">
                    <a:pos x="T2" y="T3"/>
                  </a:cxn>
                  <a:cxn ang="0">
                    <a:pos x="T4" y="T5"/>
                  </a:cxn>
                  <a:cxn ang="0">
                    <a:pos x="T6" y="T7"/>
                  </a:cxn>
                  <a:cxn ang="0">
                    <a:pos x="T8" y="T9"/>
                  </a:cxn>
                </a:cxnLst>
                <a:rect l="0" t="0" r="r" b="b"/>
                <a:pathLst>
                  <a:path w="30" h="44">
                    <a:moveTo>
                      <a:pt x="23" y="44"/>
                    </a:moveTo>
                    <a:lnTo>
                      <a:pt x="0" y="38"/>
                    </a:lnTo>
                    <a:lnTo>
                      <a:pt x="7" y="0"/>
                    </a:lnTo>
                    <a:lnTo>
                      <a:pt x="30" y="3"/>
                    </a:lnTo>
                    <a:lnTo>
                      <a:pt x="2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3" name="Freeform 36">
                <a:extLst>
                  <a:ext uri="{FF2B5EF4-FFF2-40B4-BE49-F238E27FC236}">
                    <a16:creationId xmlns:a16="http://schemas.microsoft.com/office/drawing/2014/main" id="{9A240577-FC37-477F-9F7F-D6118B3FC7AC}"/>
                  </a:ext>
                </a:extLst>
              </p:cNvPr>
              <p:cNvSpPr>
                <a:spLocks/>
              </p:cNvSpPr>
              <p:nvPr/>
            </p:nvSpPr>
            <p:spPr bwMode="auto">
              <a:xfrm>
                <a:off x="10518193" y="3713220"/>
                <a:ext cx="47625" cy="69850"/>
              </a:xfrm>
              <a:custGeom>
                <a:avLst/>
                <a:gdLst>
                  <a:gd name="T0" fmla="*/ 23 w 30"/>
                  <a:gd name="T1" fmla="*/ 44 h 44"/>
                  <a:gd name="T2" fmla="*/ 0 w 30"/>
                  <a:gd name="T3" fmla="*/ 40 h 44"/>
                  <a:gd name="T4" fmla="*/ 7 w 30"/>
                  <a:gd name="T5" fmla="*/ 0 h 44"/>
                  <a:gd name="T6" fmla="*/ 30 w 30"/>
                  <a:gd name="T7" fmla="*/ 3 h 44"/>
                  <a:gd name="T8" fmla="*/ 23 w 30"/>
                  <a:gd name="T9" fmla="*/ 44 h 44"/>
                </a:gdLst>
                <a:ahLst/>
                <a:cxnLst>
                  <a:cxn ang="0">
                    <a:pos x="T0" y="T1"/>
                  </a:cxn>
                  <a:cxn ang="0">
                    <a:pos x="T2" y="T3"/>
                  </a:cxn>
                  <a:cxn ang="0">
                    <a:pos x="T4" y="T5"/>
                  </a:cxn>
                  <a:cxn ang="0">
                    <a:pos x="T6" y="T7"/>
                  </a:cxn>
                  <a:cxn ang="0">
                    <a:pos x="T8" y="T9"/>
                  </a:cxn>
                </a:cxnLst>
                <a:rect l="0" t="0" r="r" b="b"/>
                <a:pathLst>
                  <a:path w="30" h="44">
                    <a:moveTo>
                      <a:pt x="23" y="44"/>
                    </a:moveTo>
                    <a:lnTo>
                      <a:pt x="0" y="40"/>
                    </a:lnTo>
                    <a:lnTo>
                      <a:pt x="7" y="0"/>
                    </a:lnTo>
                    <a:lnTo>
                      <a:pt x="30" y="3"/>
                    </a:lnTo>
                    <a:lnTo>
                      <a:pt x="2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4" name="Freeform 37">
                <a:extLst>
                  <a:ext uri="{FF2B5EF4-FFF2-40B4-BE49-F238E27FC236}">
                    <a16:creationId xmlns:a16="http://schemas.microsoft.com/office/drawing/2014/main" id="{BDE0EB07-34C4-4DF2-82A1-D6B4F5BFB225}"/>
                  </a:ext>
                </a:extLst>
              </p:cNvPr>
              <p:cNvSpPr>
                <a:spLocks/>
              </p:cNvSpPr>
              <p:nvPr/>
            </p:nvSpPr>
            <p:spPr bwMode="auto">
              <a:xfrm>
                <a:off x="10786480" y="3614795"/>
                <a:ext cx="63500" cy="61913"/>
              </a:xfrm>
              <a:custGeom>
                <a:avLst/>
                <a:gdLst>
                  <a:gd name="T0" fmla="*/ 26 w 40"/>
                  <a:gd name="T1" fmla="*/ 39 h 39"/>
                  <a:gd name="T2" fmla="*/ 0 w 40"/>
                  <a:gd name="T3" fmla="*/ 18 h 39"/>
                  <a:gd name="T4" fmla="*/ 14 w 40"/>
                  <a:gd name="T5" fmla="*/ 0 h 39"/>
                  <a:gd name="T6" fmla="*/ 40 w 40"/>
                  <a:gd name="T7" fmla="*/ 21 h 39"/>
                  <a:gd name="T8" fmla="*/ 26 w 40"/>
                  <a:gd name="T9" fmla="*/ 39 h 39"/>
                </a:gdLst>
                <a:ahLst/>
                <a:cxnLst>
                  <a:cxn ang="0">
                    <a:pos x="T0" y="T1"/>
                  </a:cxn>
                  <a:cxn ang="0">
                    <a:pos x="T2" y="T3"/>
                  </a:cxn>
                  <a:cxn ang="0">
                    <a:pos x="T4" y="T5"/>
                  </a:cxn>
                  <a:cxn ang="0">
                    <a:pos x="T6" y="T7"/>
                  </a:cxn>
                  <a:cxn ang="0">
                    <a:pos x="T8" y="T9"/>
                  </a:cxn>
                </a:cxnLst>
                <a:rect l="0" t="0" r="r" b="b"/>
                <a:pathLst>
                  <a:path w="40" h="39">
                    <a:moveTo>
                      <a:pt x="26" y="39"/>
                    </a:moveTo>
                    <a:lnTo>
                      <a:pt x="0" y="18"/>
                    </a:lnTo>
                    <a:lnTo>
                      <a:pt x="14" y="0"/>
                    </a:lnTo>
                    <a:lnTo>
                      <a:pt x="40" y="21"/>
                    </a:lnTo>
                    <a:lnTo>
                      <a:pt x="26" y="3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5" name="Freeform 38">
                <a:extLst>
                  <a:ext uri="{FF2B5EF4-FFF2-40B4-BE49-F238E27FC236}">
                    <a16:creationId xmlns:a16="http://schemas.microsoft.com/office/drawing/2014/main" id="{0643B7E7-6C46-4049-A537-364855D91228}"/>
                  </a:ext>
                </a:extLst>
              </p:cNvPr>
              <p:cNvSpPr>
                <a:spLocks/>
              </p:cNvSpPr>
              <p:nvPr/>
            </p:nvSpPr>
            <p:spPr bwMode="auto">
              <a:xfrm>
                <a:off x="10959518" y="3651308"/>
                <a:ext cx="61912" cy="52388"/>
              </a:xfrm>
              <a:custGeom>
                <a:avLst/>
                <a:gdLst>
                  <a:gd name="T0" fmla="*/ 7 w 39"/>
                  <a:gd name="T1" fmla="*/ 33 h 33"/>
                  <a:gd name="T2" fmla="*/ 0 w 39"/>
                  <a:gd name="T3" fmla="*/ 10 h 33"/>
                  <a:gd name="T4" fmla="*/ 32 w 39"/>
                  <a:gd name="T5" fmla="*/ 0 h 33"/>
                  <a:gd name="T6" fmla="*/ 39 w 39"/>
                  <a:gd name="T7" fmla="*/ 21 h 33"/>
                  <a:gd name="T8" fmla="*/ 7 w 39"/>
                  <a:gd name="T9" fmla="*/ 33 h 33"/>
                </a:gdLst>
                <a:ahLst/>
                <a:cxnLst>
                  <a:cxn ang="0">
                    <a:pos x="T0" y="T1"/>
                  </a:cxn>
                  <a:cxn ang="0">
                    <a:pos x="T2" y="T3"/>
                  </a:cxn>
                  <a:cxn ang="0">
                    <a:pos x="T4" y="T5"/>
                  </a:cxn>
                  <a:cxn ang="0">
                    <a:pos x="T6" y="T7"/>
                  </a:cxn>
                  <a:cxn ang="0">
                    <a:pos x="T8" y="T9"/>
                  </a:cxn>
                </a:cxnLst>
                <a:rect l="0" t="0" r="r" b="b"/>
                <a:pathLst>
                  <a:path w="39" h="33">
                    <a:moveTo>
                      <a:pt x="7" y="33"/>
                    </a:moveTo>
                    <a:lnTo>
                      <a:pt x="0" y="10"/>
                    </a:lnTo>
                    <a:lnTo>
                      <a:pt x="32" y="0"/>
                    </a:lnTo>
                    <a:lnTo>
                      <a:pt x="39" y="21"/>
                    </a:lnTo>
                    <a:lnTo>
                      <a:pt x="7" y="3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6" name="Freeform 39">
                <a:extLst>
                  <a:ext uri="{FF2B5EF4-FFF2-40B4-BE49-F238E27FC236}">
                    <a16:creationId xmlns:a16="http://schemas.microsoft.com/office/drawing/2014/main" id="{8E6C5357-DF59-4DA1-958B-147FCB7B3807}"/>
                  </a:ext>
                </a:extLst>
              </p:cNvPr>
              <p:cNvSpPr>
                <a:spLocks/>
              </p:cNvSpPr>
              <p:nvPr/>
            </p:nvSpPr>
            <p:spPr bwMode="auto">
              <a:xfrm>
                <a:off x="10735680" y="3911658"/>
                <a:ext cx="65087" cy="52388"/>
              </a:xfrm>
              <a:custGeom>
                <a:avLst/>
                <a:gdLst>
                  <a:gd name="T0" fmla="*/ 9 w 41"/>
                  <a:gd name="T1" fmla="*/ 33 h 33"/>
                  <a:gd name="T2" fmla="*/ 0 w 41"/>
                  <a:gd name="T3" fmla="*/ 10 h 33"/>
                  <a:gd name="T4" fmla="*/ 32 w 41"/>
                  <a:gd name="T5" fmla="*/ 0 h 33"/>
                  <a:gd name="T6" fmla="*/ 41 w 41"/>
                  <a:gd name="T7" fmla="*/ 21 h 33"/>
                  <a:gd name="T8" fmla="*/ 9 w 41"/>
                  <a:gd name="T9" fmla="*/ 33 h 33"/>
                </a:gdLst>
                <a:ahLst/>
                <a:cxnLst>
                  <a:cxn ang="0">
                    <a:pos x="T0" y="T1"/>
                  </a:cxn>
                  <a:cxn ang="0">
                    <a:pos x="T2" y="T3"/>
                  </a:cxn>
                  <a:cxn ang="0">
                    <a:pos x="T4" y="T5"/>
                  </a:cxn>
                  <a:cxn ang="0">
                    <a:pos x="T6" y="T7"/>
                  </a:cxn>
                  <a:cxn ang="0">
                    <a:pos x="T8" y="T9"/>
                  </a:cxn>
                </a:cxnLst>
                <a:rect l="0" t="0" r="r" b="b"/>
                <a:pathLst>
                  <a:path w="41" h="33">
                    <a:moveTo>
                      <a:pt x="9" y="33"/>
                    </a:moveTo>
                    <a:lnTo>
                      <a:pt x="0" y="10"/>
                    </a:lnTo>
                    <a:lnTo>
                      <a:pt x="32" y="0"/>
                    </a:lnTo>
                    <a:lnTo>
                      <a:pt x="41" y="21"/>
                    </a:lnTo>
                    <a:lnTo>
                      <a:pt x="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7" name="Freeform 42">
                <a:extLst>
                  <a:ext uri="{FF2B5EF4-FFF2-40B4-BE49-F238E27FC236}">
                    <a16:creationId xmlns:a16="http://schemas.microsoft.com/office/drawing/2014/main" id="{7A2D8958-DAD6-4354-A0EE-245748975936}"/>
                  </a:ext>
                </a:extLst>
              </p:cNvPr>
              <p:cNvSpPr>
                <a:spLocks/>
              </p:cNvSpPr>
              <p:nvPr/>
            </p:nvSpPr>
            <p:spPr bwMode="auto">
              <a:xfrm>
                <a:off x="10907130" y="3937058"/>
                <a:ext cx="66675" cy="63500"/>
              </a:xfrm>
              <a:custGeom>
                <a:avLst/>
                <a:gdLst>
                  <a:gd name="T0" fmla="*/ 26 w 42"/>
                  <a:gd name="T1" fmla="*/ 40 h 40"/>
                  <a:gd name="T2" fmla="*/ 0 w 42"/>
                  <a:gd name="T3" fmla="*/ 19 h 40"/>
                  <a:gd name="T4" fmla="*/ 16 w 42"/>
                  <a:gd name="T5" fmla="*/ 0 h 40"/>
                  <a:gd name="T6" fmla="*/ 42 w 42"/>
                  <a:gd name="T7" fmla="*/ 21 h 40"/>
                  <a:gd name="T8" fmla="*/ 26 w 42"/>
                  <a:gd name="T9" fmla="*/ 40 h 40"/>
                </a:gdLst>
                <a:ahLst/>
                <a:cxnLst>
                  <a:cxn ang="0">
                    <a:pos x="T0" y="T1"/>
                  </a:cxn>
                  <a:cxn ang="0">
                    <a:pos x="T2" y="T3"/>
                  </a:cxn>
                  <a:cxn ang="0">
                    <a:pos x="T4" y="T5"/>
                  </a:cxn>
                  <a:cxn ang="0">
                    <a:pos x="T6" y="T7"/>
                  </a:cxn>
                  <a:cxn ang="0">
                    <a:pos x="T8" y="T9"/>
                  </a:cxn>
                </a:cxnLst>
                <a:rect l="0" t="0" r="r" b="b"/>
                <a:pathLst>
                  <a:path w="42" h="40">
                    <a:moveTo>
                      <a:pt x="26" y="40"/>
                    </a:moveTo>
                    <a:lnTo>
                      <a:pt x="0" y="19"/>
                    </a:lnTo>
                    <a:lnTo>
                      <a:pt x="16" y="0"/>
                    </a:lnTo>
                    <a:lnTo>
                      <a:pt x="42" y="21"/>
                    </a:lnTo>
                    <a:lnTo>
                      <a:pt x="26" y="4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8" name="Freeform 43">
                <a:extLst>
                  <a:ext uri="{FF2B5EF4-FFF2-40B4-BE49-F238E27FC236}">
                    <a16:creationId xmlns:a16="http://schemas.microsoft.com/office/drawing/2014/main" id="{9878ADA4-A8E8-4744-AB16-D027D7FD9042}"/>
                  </a:ext>
                </a:extLst>
              </p:cNvPr>
              <p:cNvSpPr>
                <a:spLocks/>
              </p:cNvSpPr>
              <p:nvPr/>
            </p:nvSpPr>
            <p:spPr bwMode="auto">
              <a:xfrm>
                <a:off x="10618205" y="3592570"/>
                <a:ext cx="61912" cy="52388"/>
              </a:xfrm>
              <a:custGeom>
                <a:avLst/>
                <a:gdLst>
                  <a:gd name="T0" fmla="*/ 7 w 39"/>
                  <a:gd name="T1" fmla="*/ 33 h 33"/>
                  <a:gd name="T2" fmla="*/ 0 w 39"/>
                  <a:gd name="T3" fmla="*/ 10 h 33"/>
                  <a:gd name="T4" fmla="*/ 32 w 39"/>
                  <a:gd name="T5" fmla="*/ 0 h 33"/>
                  <a:gd name="T6" fmla="*/ 39 w 39"/>
                  <a:gd name="T7" fmla="*/ 21 h 33"/>
                  <a:gd name="T8" fmla="*/ 7 w 39"/>
                  <a:gd name="T9" fmla="*/ 33 h 33"/>
                </a:gdLst>
                <a:ahLst/>
                <a:cxnLst>
                  <a:cxn ang="0">
                    <a:pos x="T0" y="T1"/>
                  </a:cxn>
                  <a:cxn ang="0">
                    <a:pos x="T2" y="T3"/>
                  </a:cxn>
                  <a:cxn ang="0">
                    <a:pos x="T4" y="T5"/>
                  </a:cxn>
                  <a:cxn ang="0">
                    <a:pos x="T6" y="T7"/>
                  </a:cxn>
                  <a:cxn ang="0">
                    <a:pos x="T8" y="T9"/>
                  </a:cxn>
                </a:cxnLst>
                <a:rect l="0" t="0" r="r" b="b"/>
                <a:pathLst>
                  <a:path w="39" h="33">
                    <a:moveTo>
                      <a:pt x="7" y="33"/>
                    </a:moveTo>
                    <a:lnTo>
                      <a:pt x="0" y="10"/>
                    </a:lnTo>
                    <a:lnTo>
                      <a:pt x="32" y="0"/>
                    </a:lnTo>
                    <a:lnTo>
                      <a:pt x="39" y="21"/>
                    </a:lnTo>
                    <a:lnTo>
                      <a:pt x="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19" name="Freeform 44">
                <a:extLst>
                  <a:ext uri="{FF2B5EF4-FFF2-40B4-BE49-F238E27FC236}">
                    <a16:creationId xmlns:a16="http://schemas.microsoft.com/office/drawing/2014/main" id="{CA546E57-F98A-421A-865A-38F01B84E096}"/>
                  </a:ext>
                </a:extLst>
              </p:cNvPr>
              <p:cNvSpPr>
                <a:spLocks/>
              </p:cNvSpPr>
              <p:nvPr/>
            </p:nvSpPr>
            <p:spPr bwMode="auto">
              <a:xfrm>
                <a:off x="10565818" y="3878320"/>
                <a:ext cx="66675" cy="63500"/>
              </a:xfrm>
              <a:custGeom>
                <a:avLst/>
                <a:gdLst>
                  <a:gd name="T0" fmla="*/ 26 w 42"/>
                  <a:gd name="T1" fmla="*/ 40 h 40"/>
                  <a:gd name="T2" fmla="*/ 0 w 42"/>
                  <a:gd name="T3" fmla="*/ 19 h 40"/>
                  <a:gd name="T4" fmla="*/ 16 w 42"/>
                  <a:gd name="T5" fmla="*/ 0 h 40"/>
                  <a:gd name="T6" fmla="*/ 42 w 42"/>
                  <a:gd name="T7" fmla="*/ 23 h 40"/>
                  <a:gd name="T8" fmla="*/ 26 w 42"/>
                  <a:gd name="T9" fmla="*/ 40 h 40"/>
                </a:gdLst>
                <a:ahLst/>
                <a:cxnLst>
                  <a:cxn ang="0">
                    <a:pos x="T0" y="T1"/>
                  </a:cxn>
                  <a:cxn ang="0">
                    <a:pos x="T2" y="T3"/>
                  </a:cxn>
                  <a:cxn ang="0">
                    <a:pos x="T4" y="T5"/>
                  </a:cxn>
                  <a:cxn ang="0">
                    <a:pos x="T6" y="T7"/>
                  </a:cxn>
                  <a:cxn ang="0">
                    <a:pos x="T8" y="T9"/>
                  </a:cxn>
                </a:cxnLst>
                <a:rect l="0" t="0" r="r" b="b"/>
                <a:pathLst>
                  <a:path w="42" h="40">
                    <a:moveTo>
                      <a:pt x="26" y="40"/>
                    </a:moveTo>
                    <a:lnTo>
                      <a:pt x="0" y="19"/>
                    </a:lnTo>
                    <a:lnTo>
                      <a:pt x="16" y="0"/>
                    </a:lnTo>
                    <a:lnTo>
                      <a:pt x="42" y="23"/>
                    </a:lnTo>
                    <a:lnTo>
                      <a:pt x="26"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20" name="Freeform 46">
                <a:extLst>
                  <a:ext uri="{FF2B5EF4-FFF2-40B4-BE49-F238E27FC236}">
                    <a16:creationId xmlns:a16="http://schemas.microsoft.com/office/drawing/2014/main" id="{098E8FF9-E949-4A40-B651-73741F38A3B6}"/>
                  </a:ext>
                </a:extLst>
              </p:cNvPr>
              <p:cNvSpPr>
                <a:spLocks/>
              </p:cNvSpPr>
              <p:nvPr/>
            </p:nvSpPr>
            <p:spPr bwMode="auto">
              <a:xfrm>
                <a:off x="10735680" y="3449695"/>
                <a:ext cx="47625" cy="69850"/>
              </a:xfrm>
              <a:custGeom>
                <a:avLst/>
                <a:gdLst>
                  <a:gd name="T0" fmla="*/ 23 w 30"/>
                  <a:gd name="T1" fmla="*/ 44 h 44"/>
                  <a:gd name="T2" fmla="*/ 0 w 30"/>
                  <a:gd name="T3" fmla="*/ 41 h 44"/>
                  <a:gd name="T4" fmla="*/ 7 w 30"/>
                  <a:gd name="T5" fmla="*/ 0 h 44"/>
                  <a:gd name="T6" fmla="*/ 30 w 30"/>
                  <a:gd name="T7" fmla="*/ 3 h 44"/>
                  <a:gd name="T8" fmla="*/ 23 w 30"/>
                  <a:gd name="T9" fmla="*/ 44 h 44"/>
                </a:gdLst>
                <a:ahLst/>
                <a:cxnLst>
                  <a:cxn ang="0">
                    <a:pos x="T0" y="T1"/>
                  </a:cxn>
                  <a:cxn ang="0">
                    <a:pos x="T2" y="T3"/>
                  </a:cxn>
                  <a:cxn ang="0">
                    <a:pos x="T4" y="T5"/>
                  </a:cxn>
                  <a:cxn ang="0">
                    <a:pos x="T6" y="T7"/>
                  </a:cxn>
                  <a:cxn ang="0">
                    <a:pos x="T8" y="T9"/>
                  </a:cxn>
                </a:cxnLst>
                <a:rect l="0" t="0" r="r" b="b"/>
                <a:pathLst>
                  <a:path w="30" h="44">
                    <a:moveTo>
                      <a:pt x="23" y="44"/>
                    </a:moveTo>
                    <a:lnTo>
                      <a:pt x="0" y="41"/>
                    </a:lnTo>
                    <a:lnTo>
                      <a:pt x="7" y="0"/>
                    </a:lnTo>
                    <a:lnTo>
                      <a:pt x="30" y="3"/>
                    </a:lnTo>
                    <a:lnTo>
                      <a:pt x="23" y="4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21" name="Freeform 47">
                <a:extLst>
                  <a:ext uri="{FF2B5EF4-FFF2-40B4-BE49-F238E27FC236}">
                    <a16:creationId xmlns:a16="http://schemas.microsoft.com/office/drawing/2014/main" id="{7FB954D8-3BAA-4EB0-9533-2DD2EC94BC75}"/>
                  </a:ext>
                </a:extLst>
              </p:cNvPr>
              <p:cNvSpPr>
                <a:spLocks/>
              </p:cNvSpPr>
              <p:nvPr/>
            </p:nvSpPr>
            <p:spPr bwMode="auto">
              <a:xfrm>
                <a:off x="11013493" y="3343333"/>
                <a:ext cx="63500" cy="61913"/>
              </a:xfrm>
              <a:custGeom>
                <a:avLst/>
                <a:gdLst>
                  <a:gd name="T0" fmla="*/ 26 w 40"/>
                  <a:gd name="T1" fmla="*/ 39 h 39"/>
                  <a:gd name="T2" fmla="*/ 0 w 40"/>
                  <a:gd name="T3" fmla="*/ 18 h 39"/>
                  <a:gd name="T4" fmla="*/ 14 w 40"/>
                  <a:gd name="T5" fmla="*/ 0 h 39"/>
                  <a:gd name="T6" fmla="*/ 40 w 40"/>
                  <a:gd name="T7" fmla="*/ 21 h 39"/>
                  <a:gd name="T8" fmla="*/ 26 w 40"/>
                  <a:gd name="T9" fmla="*/ 39 h 39"/>
                </a:gdLst>
                <a:ahLst/>
                <a:cxnLst>
                  <a:cxn ang="0">
                    <a:pos x="T0" y="T1"/>
                  </a:cxn>
                  <a:cxn ang="0">
                    <a:pos x="T2" y="T3"/>
                  </a:cxn>
                  <a:cxn ang="0">
                    <a:pos x="T4" y="T5"/>
                  </a:cxn>
                  <a:cxn ang="0">
                    <a:pos x="T6" y="T7"/>
                  </a:cxn>
                  <a:cxn ang="0">
                    <a:pos x="T8" y="T9"/>
                  </a:cxn>
                </a:cxnLst>
                <a:rect l="0" t="0" r="r" b="b"/>
                <a:pathLst>
                  <a:path w="40" h="39">
                    <a:moveTo>
                      <a:pt x="26" y="39"/>
                    </a:moveTo>
                    <a:lnTo>
                      <a:pt x="0" y="18"/>
                    </a:lnTo>
                    <a:lnTo>
                      <a:pt x="14" y="0"/>
                    </a:lnTo>
                    <a:lnTo>
                      <a:pt x="40" y="21"/>
                    </a:lnTo>
                    <a:lnTo>
                      <a:pt x="26" y="3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222" name="Freeform 48">
                <a:extLst>
                  <a:ext uri="{FF2B5EF4-FFF2-40B4-BE49-F238E27FC236}">
                    <a16:creationId xmlns:a16="http://schemas.microsoft.com/office/drawing/2014/main" id="{A7A30865-AFBD-4B6F-9A3A-1D65DC844095}"/>
                  </a:ext>
                </a:extLst>
              </p:cNvPr>
              <p:cNvSpPr>
                <a:spLocks/>
              </p:cNvSpPr>
              <p:nvPr/>
            </p:nvSpPr>
            <p:spPr bwMode="auto">
              <a:xfrm>
                <a:off x="10838868" y="3321108"/>
                <a:ext cx="61912" cy="52388"/>
              </a:xfrm>
              <a:custGeom>
                <a:avLst/>
                <a:gdLst>
                  <a:gd name="T0" fmla="*/ 7 w 39"/>
                  <a:gd name="T1" fmla="*/ 33 h 33"/>
                  <a:gd name="T2" fmla="*/ 0 w 39"/>
                  <a:gd name="T3" fmla="*/ 10 h 33"/>
                  <a:gd name="T4" fmla="*/ 32 w 39"/>
                  <a:gd name="T5" fmla="*/ 0 h 33"/>
                  <a:gd name="T6" fmla="*/ 39 w 39"/>
                  <a:gd name="T7" fmla="*/ 21 h 33"/>
                  <a:gd name="T8" fmla="*/ 7 w 39"/>
                  <a:gd name="T9" fmla="*/ 33 h 33"/>
                </a:gdLst>
                <a:ahLst/>
                <a:cxnLst>
                  <a:cxn ang="0">
                    <a:pos x="T0" y="T1"/>
                  </a:cxn>
                  <a:cxn ang="0">
                    <a:pos x="T2" y="T3"/>
                  </a:cxn>
                  <a:cxn ang="0">
                    <a:pos x="T4" y="T5"/>
                  </a:cxn>
                  <a:cxn ang="0">
                    <a:pos x="T6" y="T7"/>
                  </a:cxn>
                  <a:cxn ang="0">
                    <a:pos x="T8" y="T9"/>
                  </a:cxn>
                </a:cxnLst>
                <a:rect l="0" t="0" r="r" b="b"/>
                <a:pathLst>
                  <a:path w="39" h="33">
                    <a:moveTo>
                      <a:pt x="7" y="33"/>
                    </a:moveTo>
                    <a:lnTo>
                      <a:pt x="0" y="10"/>
                    </a:lnTo>
                    <a:lnTo>
                      <a:pt x="32" y="0"/>
                    </a:lnTo>
                    <a:lnTo>
                      <a:pt x="39" y="21"/>
                    </a:lnTo>
                    <a:lnTo>
                      <a:pt x="7" y="3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grpSp>
          <p:nvGrpSpPr>
            <p:cNvPr id="223" name="Map &amp; match">
              <a:extLst>
                <a:ext uri="{FF2B5EF4-FFF2-40B4-BE49-F238E27FC236}">
                  <a16:creationId xmlns:a16="http://schemas.microsoft.com/office/drawing/2014/main" id="{B4D9A946-E7FA-4422-9DE9-6066A5A6EC70}"/>
                </a:ext>
              </a:extLst>
            </p:cNvPr>
            <p:cNvGrpSpPr>
              <a:grpSpLocks noChangeAspect="1"/>
            </p:cNvGrpSpPr>
            <p:nvPr/>
          </p:nvGrpSpPr>
          <p:grpSpPr bwMode="auto">
            <a:xfrm>
              <a:off x="6474845" y="2075988"/>
              <a:ext cx="357286" cy="368452"/>
              <a:chOff x="3272" y="1441"/>
              <a:chExt cx="256" cy="264"/>
            </a:xfrm>
          </p:grpSpPr>
          <p:sp>
            <p:nvSpPr>
              <p:cNvPr id="224" name="AutoShape 21">
                <a:extLst>
                  <a:ext uri="{FF2B5EF4-FFF2-40B4-BE49-F238E27FC236}">
                    <a16:creationId xmlns:a16="http://schemas.microsoft.com/office/drawing/2014/main" id="{1ECA1C67-EEF9-4DD7-9E85-AAF838675E71}"/>
                  </a:ext>
                </a:extLst>
              </p:cNvPr>
              <p:cNvSpPr>
                <a:spLocks noChangeAspect="1" noChangeArrowheads="1" noTextEdit="1"/>
              </p:cNvSpPr>
              <p:nvPr/>
            </p:nvSpPr>
            <p:spPr bwMode="auto">
              <a:xfrm>
                <a:off x="3272" y="1443"/>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5" name="Freeform 23">
                <a:extLst>
                  <a:ext uri="{FF2B5EF4-FFF2-40B4-BE49-F238E27FC236}">
                    <a16:creationId xmlns:a16="http://schemas.microsoft.com/office/drawing/2014/main" id="{6335B9AE-613F-49D2-A4C1-4554900CC695}"/>
                  </a:ext>
                </a:extLst>
              </p:cNvPr>
              <p:cNvSpPr>
                <a:spLocks/>
              </p:cNvSpPr>
              <p:nvPr/>
            </p:nvSpPr>
            <p:spPr bwMode="auto">
              <a:xfrm>
                <a:off x="3429" y="1556"/>
                <a:ext cx="73" cy="65"/>
              </a:xfrm>
              <a:custGeom>
                <a:avLst/>
                <a:gdLst>
                  <a:gd name="T0" fmla="*/ 117 w 117"/>
                  <a:gd name="T1" fmla="*/ 105 h 105"/>
                  <a:gd name="T2" fmla="*/ 117 w 117"/>
                  <a:gd name="T3" fmla="*/ 105 h 105"/>
                  <a:gd name="T4" fmla="*/ 82 w 117"/>
                  <a:gd name="T5" fmla="*/ 0 h 105"/>
                  <a:gd name="T6" fmla="*/ 1 w 117"/>
                  <a:gd name="T7" fmla="*/ 0 h 105"/>
                  <a:gd name="T8" fmla="*/ 0 w 117"/>
                  <a:gd name="T9" fmla="*/ 105 h 105"/>
                  <a:gd name="T10" fmla="*/ 117 w 117"/>
                  <a:gd name="T11" fmla="*/ 105 h 105"/>
                </a:gdLst>
                <a:ahLst/>
                <a:cxnLst>
                  <a:cxn ang="0">
                    <a:pos x="T0" y="T1"/>
                  </a:cxn>
                  <a:cxn ang="0">
                    <a:pos x="T2" y="T3"/>
                  </a:cxn>
                  <a:cxn ang="0">
                    <a:pos x="T4" y="T5"/>
                  </a:cxn>
                  <a:cxn ang="0">
                    <a:pos x="T6" y="T7"/>
                  </a:cxn>
                  <a:cxn ang="0">
                    <a:pos x="T8" y="T9"/>
                  </a:cxn>
                  <a:cxn ang="0">
                    <a:pos x="T10" y="T11"/>
                  </a:cxn>
                </a:cxnLst>
                <a:rect l="0" t="0" r="r" b="b"/>
                <a:pathLst>
                  <a:path w="117" h="105">
                    <a:moveTo>
                      <a:pt x="117" y="105"/>
                    </a:moveTo>
                    <a:lnTo>
                      <a:pt x="117" y="105"/>
                    </a:lnTo>
                    <a:lnTo>
                      <a:pt x="82" y="0"/>
                    </a:lnTo>
                    <a:lnTo>
                      <a:pt x="1" y="0"/>
                    </a:lnTo>
                    <a:lnTo>
                      <a:pt x="0" y="105"/>
                    </a:lnTo>
                    <a:lnTo>
                      <a:pt x="117" y="10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6" name="Freeform 24">
                <a:extLst>
                  <a:ext uri="{FF2B5EF4-FFF2-40B4-BE49-F238E27FC236}">
                    <a16:creationId xmlns:a16="http://schemas.microsoft.com/office/drawing/2014/main" id="{4B38B11C-7B00-413F-AD87-62D103D91F8A}"/>
                  </a:ext>
                </a:extLst>
              </p:cNvPr>
              <p:cNvSpPr>
                <a:spLocks/>
              </p:cNvSpPr>
              <p:nvPr/>
            </p:nvSpPr>
            <p:spPr bwMode="auto">
              <a:xfrm>
                <a:off x="3309" y="1556"/>
                <a:ext cx="71" cy="65"/>
              </a:xfrm>
              <a:custGeom>
                <a:avLst/>
                <a:gdLst>
                  <a:gd name="T0" fmla="*/ 114 w 114"/>
                  <a:gd name="T1" fmla="*/ 0 h 105"/>
                  <a:gd name="T2" fmla="*/ 114 w 114"/>
                  <a:gd name="T3" fmla="*/ 0 h 105"/>
                  <a:gd name="T4" fmla="*/ 35 w 114"/>
                  <a:gd name="T5" fmla="*/ 0 h 105"/>
                  <a:gd name="T6" fmla="*/ 0 w 114"/>
                  <a:gd name="T7" fmla="*/ 105 h 105"/>
                  <a:gd name="T8" fmla="*/ 113 w 114"/>
                  <a:gd name="T9" fmla="*/ 105 h 105"/>
                  <a:gd name="T10" fmla="*/ 114 w 114"/>
                  <a:gd name="T11" fmla="*/ 0 h 105"/>
                </a:gdLst>
                <a:ahLst/>
                <a:cxnLst>
                  <a:cxn ang="0">
                    <a:pos x="T0" y="T1"/>
                  </a:cxn>
                  <a:cxn ang="0">
                    <a:pos x="T2" y="T3"/>
                  </a:cxn>
                  <a:cxn ang="0">
                    <a:pos x="T4" y="T5"/>
                  </a:cxn>
                  <a:cxn ang="0">
                    <a:pos x="T6" y="T7"/>
                  </a:cxn>
                  <a:cxn ang="0">
                    <a:pos x="T8" y="T9"/>
                  </a:cxn>
                  <a:cxn ang="0">
                    <a:pos x="T10" y="T11"/>
                  </a:cxn>
                </a:cxnLst>
                <a:rect l="0" t="0" r="r" b="b"/>
                <a:pathLst>
                  <a:path w="114" h="105">
                    <a:moveTo>
                      <a:pt x="114" y="0"/>
                    </a:moveTo>
                    <a:lnTo>
                      <a:pt x="114" y="0"/>
                    </a:lnTo>
                    <a:lnTo>
                      <a:pt x="35" y="0"/>
                    </a:lnTo>
                    <a:lnTo>
                      <a:pt x="0" y="105"/>
                    </a:lnTo>
                    <a:lnTo>
                      <a:pt x="113" y="105"/>
                    </a:lnTo>
                    <a:lnTo>
                      <a:pt x="11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7" name="Freeform 25">
                <a:extLst>
                  <a:ext uri="{FF2B5EF4-FFF2-40B4-BE49-F238E27FC236}">
                    <a16:creationId xmlns:a16="http://schemas.microsoft.com/office/drawing/2014/main" id="{AF6AA915-4B0A-4DDE-A648-CFE84D0492D8}"/>
                  </a:ext>
                </a:extLst>
              </p:cNvPr>
              <p:cNvSpPr>
                <a:spLocks/>
              </p:cNvSpPr>
              <p:nvPr/>
            </p:nvSpPr>
            <p:spPr bwMode="auto">
              <a:xfrm>
                <a:off x="3280" y="1638"/>
                <a:ext cx="248" cy="67"/>
              </a:xfrm>
              <a:custGeom>
                <a:avLst/>
                <a:gdLst>
                  <a:gd name="T0" fmla="*/ 400 w 400"/>
                  <a:gd name="T1" fmla="*/ 108 h 108"/>
                  <a:gd name="T2" fmla="*/ 400 w 400"/>
                  <a:gd name="T3" fmla="*/ 108 h 108"/>
                  <a:gd name="T4" fmla="*/ 364 w 400"/>
                  <a:gd name="T5" fmla="*/ 0 h 108"/>
                  <a:gd name="T6" fmla="*/ 238 w 400"/>
                  <a:gd name="T7" fmla="*/ 0 h 108"/>
                  <a:gd name="T8" fmla="*/ 238 w 400"/>
                  <a:gd name="T9" fmla="*/ 0 h 108"/>
                  <a:gd name="T10" fmla="*/ 197 w 400"/>
                  <a:gd name="T11" fmla="*/ 40 h 108"/>
                  <a:gd name="T12" fmla="*/ 169 w 400"/>
                  <a:gd name="T13" fmla="*/ 28 h 108"/>
                  <a:gd name="T14" fmla="*/ 158 w 400"/>
                  <a:gd name="T15" fmla="*/ 0 h 108"/>
                  <a:gd name="T16" fmla="*/ 36 w 400"/>
                  <a:gd name="T17" fmla="*/ 0 h 108"/>
                  <a:gd name="T18" fmla="*/ 0 w 400"/>
                  <a:gd name="T19" fmla="*/ 108 h 108"/>
                  <a:gd name="T20" fmla="*/ 400 w 400"/>
                  <a:gd name="T21"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108">
                    <a:moveTo>
                      <a:pt x="400" y="108"/>
                    </a:moveTo>
                    <a:lnTo>
                      <a:pt x="400" y="108"/>
                    </a:lnTo>
                    <a:lnTo>
                      <a:pt x="364" y="0"/>
                    </a:lnTo>
                    <a:lnTo>
                      <a:pt x="238" y="0"/>
                    </a:lnTo>
                    <a:lnTo>
                      <a:pt x="238" y="0"/>
                    </a:lnTo>
                    <a:cubicBezTo>
                      <a:pt x="237" y="22"/>
                      <a:pt x="219" y="40"/>
                      <a:pt x="197" y="40"/>
                    </a:cubicBezTo>
                    <a:cubicBezTo>
                      <a:pt x="186" y="40"/>
                      <a:pt x="176" y="35"/>
                      <a:pt x="169" y="28"/>
                    </a:cubicBezTo>
                    <a:cubicBezTo>
                      <a:pt x="162" y="20"/>
                      <a:pt x="158" y="10"/>
                      <a:pt x="158" y="0"/>
                    </a:cubicBezTo>
                    <a:lnTo>
                      <a:pt x="36" y="0"/>
                    </a:lnTo>
                    <a:lnTo>
                      <a:pt x="0" y="108"/>
                    </a:lnTo>
                    <a:lnTo>
                      <a:pt x="400" y="10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8" name="Freeform 26">
                <a:extLst>
                  <a:ext uri="{FF2B5EF4-FFF2-40B4-BE49-F238E27FC236}">
                    <a16:creationId xmlns:a16="http://schemas.microsoft.com/office/drawing/2014/main" id="{C09428D0-669D-402E-A45F-3CAD61B472B6}"/>
                  </a:ext>
                </a:extLst>
              </p:cNvPr>
              <p:cNvSpPr>
                <a:spLocks/>
              </p:cNvSpPr>
              <p:nvPr/>
            </p:nvSpPr>
            <p:spPr bwMode="auto">
              <a:xfrm>
                <a:off x="3396" y="1514"/>
                <a:ext cx="16" cy="132"/>
              </a:xfrm>
              <a:custGeom>
                <a:avLst/>
                <a:gdLst>
                  <a:gd name="T0" fmla="*/ 14 w 27"/>
                  <a:gd name="T1" fmla="*/ 212 h 212"/>
                  <a:gd name="T2" fmla="*/ 14 w 27"/>
                  <a:gd name="T3" fmla="*/ 212 h 212"/>
                  <a:gd name="T4" fmla="*/ 0 w 27"/>
                  <a:gd name="T5" fmla="*/ 199 h 212"/>
                  <a:gd name="T6" fmla="*/ 0 w 27"/>
                  <a:gd name="T7" fmla="*/ 13 h 212"/>
                  <a:gd name="T8" fmla="*/ 14 w 27"/>
                  <a:gd name="T9" fmla="*/ 0 h 212"/>
                  <a:gd name="T10" fmla="*/ 27 w 27"/>
                  <a:gd name="T11" fmla="*/ 13 h 212"/>
                  <a:gd name="T12" fmla="*/ 27 w 27"/>
                  <a:gd name="T13" fmla="*/ 199 h 212"/>
                  <a:gd name="T14" fmla="*/ 14 w 27"/>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12">
                    <a:moveTo>
                      <a:pt x="14" y="212"/>
                    </a:moveTo>
                    <a:lnTo>
                      <a:pt x="14" y="212"/>
                    </a:lnTo>
                    <a:cubicBezTo>
                      <a:pt x="6" y="212"/>
                      <a:pt x="0" y="206"/>
                      <a:pt x="0" y="199"/>
                    </a:cubicBezTo>
                    <a:lnTo>
                      <a:pt x="0" y="13"/>
                    </a:lnTo>
                    <a:cubicBezTo>
                      <a:pt x="0" y="6"/>
                      <a:pt x="6" y="0"/>
                      <a:pt x="14" y="0"/>
                    </a:cubicBezTo>
                    <a:cubicBezTo>
                      <a:pt x="21" y="0"/>
                      <a:pt x="27" y="6"/>
                      <a:pt x="27" y="13"/>
                    </a:cubicBezTo>
                    <a:lnTo>
                      <a:pt x="27" y="199"/>
                    </a:lnTo>
                    <a:cubicBezTo>
                      <a:pt x="27" y="206"/>
                      <a:pt x="21" y="212"/>
                      <a:pt x="14" y="212"/>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9" name="Freeform 27">
                <a:extLst>
                  <a:ext uri="{FF2B5EF4-FFF2-40B4-BE49-F238E27FC236}">
                    <a16:creationId xmlns:a16="http://schemas.microsoft.com/office/drawing/2014/main" id="{27A87CC8-567D-4B95-8138-E8D93645F146}"/>
                  </a:ext>
                </a:extLst>
              </p:cNvPr>
              <p:cNvSpPr>
                <a:spLocks/>
              </p:cNvSpPr>
              <p:nvPr/>
            </p:nvSpPr>
            <p:spPr bwMode="auto">
              <a:xfrm>
                <a:off x="3363" y="1441"/>
                <a:ext cx="83" cy="81"/>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334" name="Freeform 114">
              <a:extLst>
                <a:ext uri="{FF2B5EF4-FFF2-40B4-BE49-F238E27FC236}">
                  <a16:creationId xmlns:a16="http://schemas.microsoft.com/office/drawing/2014/main" id="{1ACB1F6F-5802-4496-BFF8-AA7A90EFDBA0}"/>
                </a:ext>
              </a:extLst>
            </p:cNvPr>
            <p:cNvSpPr>
              <a:spLocks noEditPoints="1"/>
            </p:cNvSpPr>
            <p:nvPr/>
          </p:nvSpPr>
          <p:spPr bwMode="auto">
            <a:xfrm>
              <a:off x="4796253" y="4467655"/>
              <a:ext cx="192585" cy="188321"/>
            </a:xfrm>
            <a:custGeom>
              <a:avLst/>
              <a:gdLst>
                <a:gd name="T0" fmla="*/ 61 w 176"/>
                <a:gd name="T1" fmla="*/ 36 h 177"/>
                <a:gd name="T2" fmla="*/ 55 w 176"/>
                <a:gd name="T3" fmla="*/ 40 h 177"/>
                <a:gd name="T4" fmla="*/ 52 w 176"/>
                <a:gd name="T5" fmla="*/ 55 h 177"/>
                <a:gd name="T6" fmla="*/ 52 w 176"/>
                <a:gd name="T7" fmla="*/ 71 h 177"/>
                <a:gd name="T8" fmla="*/ 52 w 176"/>
                <a:gd name="T9" fmla="*/ 102 h 177"/>
                <a:gd name="T10" fmla="*/ 59 w 176"/>
                <a:gd name="T11" fmla="*/ 124 h 177"/>
                <a:gd name="T12" fmla="*/ 73 w 176"/>
                <a:gd name="T13" fmla="*/ 136 h 177"/>
                <a:gd name="T14" fmla="*/ 84 w 176"/>
                <a:gd name="T15" fmla="*/ 139 h 177"/>
                <a:gd name="T16" fmla="*/ 99 w 176"/>
                <a:gd name="T17" fmla="*/ 139 h 177"/>
                <a:gd name="T18" fmla="*/ 112 w 176"/>
                <a:gd name="T19" fmla="*/ 139 h 177"/>
                <a:gd name="T20" fmla="*/ 116 w 176"/>
                <a:gd name="T21" fmla="*/ 139 h 177"/>
                <a:gd name="T22" fmla="*/ 121 w 176"/>
                <a:gd name="T23" fmla="*/ 136 h 177"/>
                <a:gd name="T24" fmla="*/ 125 w 176"/>
                <a:gd name="T25" fmla="*/ 132 h 177"/>
                <a:gd name="T26" fmla="*/ 125 w 176"/>
                <a:gd name="T27" fmla="*/ 123 h 177"/>
                <a:gd name="T28" fmla="*/ 121 w 176"/>
                <a:gd name="T29" fmla="*/ 116 h 177"/>
                <a:gd name="T30" fmla="*/ 116 w 176"/>
                <a:gd name="T31" fmla="*/ 114 h 177"/>
                <a:gd name="T32" fmla="*/ 93 w 176"/>
                <a:gd name="T33" fmla="*/ 114 h 177"/>
                <a:gd name="T34" fmla="*/ 84 w 176"/>
                <a:gd name="T35" fmla="*/ 112 h 177"/>
                <a:gd name="T36" fmla="*/ 80 w 176"/>
                <a:gd name="T37" fmla="*/ 108 h 177"/>
                <a:gd name="T38" fmla="*/ 77 w 176"/>
                <a:gd name="T39" fmla="*/ 104 h 177"/>
                <a:gd name="T40" fmla="*/ 77 w 176"/>
                <a:gd name="T41" fmla="*/ 98 h 177"/>
                <a:gd name="T42" fmla="*/ 77 w 176"/>
                <a:gd name="T43" fmla="*/ 88 h 177"/>
                <a:gd name="T44" fmla="*/ 113 w 176"/>
                <a:gd name="T45" fmla="*/ 88 h 177"/>
                <a:gd name="T46" fmla="*/ 119 w 176"/>
                <a:gd name="T47" fmla="*/ 87 h 177"/>
                <a:gd name="T48" fmla="*/ 124 w 176"/>
                <a:gd name="T49" fmla="*/ 84 h 177"/>
                <a:gd name="T50" fmla="*/ 125 w 176"/>
                <a:gd name="T51" fmla="*/ 78 h 177"/>
                <a:gd name="T52" fmla="*/ 124 w 176"/>
                <a:gd name="T53" fmla="*/ 68 h 177"/>
                <a:gd name="T54" fmla="*/ 119 w 176"/>
                <a:gd name="T55" fmla="*/ 63 h 177"/>
                <a:gd name="T56" fmla="*/ 79 w 176"/>
                <a:gd name="T57" fmla="*/ 63 h 177"/>
                <a:gd name="T58" fmla="*/ 76 w 176"/>
                <a:gd name="T59" fmla="*/ 44 h 177"/>
                <a:gd name="T60" fmla="*/ 64 w 176"/>
                <a:gd name="T61" fmla="*/ 36 h 177"/>
                <a:gd name="T62" fmla="*/ 112 w 176"/>
                <a:gd name="T63" fmla="*/ 3 h 177"/>
                <a:gd name="T64" fmla="*/ 151 w 176"/>
                <a:gd name="T65" fmla="*/ 26 h 177"/>
                <a:gd name="T66" fmla="*/ 173 w 176"/>
                <a:gd name="T67" fmla="*/ 64 h 177"/>
                <a:gd name="T68" fmla="*/ 173 w 176"/>
                <a:gd name="T69" fmla="*/ 111 h 177"/>
                <a:gd name="T70" fmla="*/ 151 w 176"/>
                <a:gd name="T71" fmla="*/ 151 h 177"/>
                <a:gd name="T72" fmla="*/ 112 w 176"/>
                <a:gd name="T73" fmla="*/ 173 h 177"/>
                <a:gd name="T74" fmla="*/ 65 w 176"/>
                <a:gd name="T75" fmla="*/ 173 h 177"/>
                <a:gd name="T76" fmla="*/ 27 w 176"/>
                <a:gd name="T77" fmla="*/ 151 h 177"/>
                <a:gd name="T78" fmla="*/ 4 w 176"/>
                <a:gd name="T79" fmla="*/ 111 h 177"/>
                <a:gd name="T80" fmla="*/ 4 w 176"/>
                <a:gd name="T81" fmla="*/ 64 h 177"/>
                <a:gd name="T82" fmla="*/ 27 w 176"/>
                <a:gd name="T83" fmla="*/ 26 h 177"/>
                <a:gd name="T84" fmla="*/ 65 w 176"/>
                <a:gd name="T85"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7">
                  <a:moveTo>
                    <a:pt x="64" y="36"/>
                  </a:moveTo>
                  <a:lnTo>
                    <a:pt x="61" y="36"/>
                  </a:lnTo>
                  <a:lnTo>
                    <a:pt x="57" y="38"/>
                  </a:lnTo>
                  <a:lnTo>
                    <a:pt x="55" y="40"/>
                  </a:lnTo>
                  <a:lnTo>
                    <a:pt x="53" y="44"/>
                  </a:lnTo>
                  <a:lnTo>
                    <a:pt x="52" y="55"/>
                  </a:lnTo>
                  <a:lnTo>
                    <a:pt x="52" y="67"/>
                  </a:lnTo>
                  <a:lnTo>
                    <a:pt x="52" y="71"/>
                  </a:lnTo>
                  <a:lnTo>
                    <a:pt x="52" y="86"/>
                  </a:lnTo>
                  <a:lnTo>
                    <a:pt x="52" y="102"/>
                  </a:lnTo>
                  <a:lnTo>
                    <a:pt x="53" y="114"/>
                  </a:lnTo>
                  <a:lnTo>
                    <a:pt x="59" y="124"/>
                  </a:lnTo>
                  <a:lnTo>
                    <a:pt x="65" y="131"/>
                  </a:lnTo>
                  <a:lnTo>
                    <a:pt x="73" y="136"/>
                  </a:lnTo>
                  <a:lnTo>
                    <a:pt x="79" y="138"/>
                  </a:lnTo>
                  <a:lnTo>
                    <a:pt x="84" y="139"/>
                  </a:lnTo>
                  <a:lnTo>
                    <a:pt x="89" y="139"/>
                  </a:lnTo>
                  <a:lnTo>
                    <a:pt x="99" y="139"/>
                  </a:lnTo>
                  <a:lnTo>
                    <a:pt x="107" y="139"/>
                  </a:lnTo>
                  <a:lnTo>
                    <a:pt x="112" y="139"/>
                  </a:lnTo>
                  <a:lnTo>
                    <a:pt x="115" y="139"/>
                  </a:lnTo>
                  <a:lnTo>
                    <a:pt x="116" y="139"/>
                  </a:lnTo>
                  <a:lnTo>
                    <a:pt x="119" y="138"/>
                  </a:lnTo>
                  <a:lnTo>
                    <a:pt x="121" y="136"/>
                  </a:lnTo>
                  <a:lnTo>
                    <a:pt x="124" y="135"/>
                  </a:lnTo>
                  <a:lnTo>
                    <a:pt x="125" y="132"/>
                  </a:lnTo>
                  <a:lnTo>
                    <a:pt x="127" y="128"/>
                  </a:lnTo>
                  <a:lnTo>
                    <a:pt x="125" y="123"/>
                  </a:lnTo>
                  <a:lnTo>
                    <a:pt x="124" y="119"/>
                  </a:lnTo>
                  <a:lnTo>
                    <a:pt x="121" y="116"/>
                  </a:lnTo>
                  <a:lnTo>
                    <a:pt x="119" y="115"/>
                  </a:lnTo>
                  <a:lnTo>
                    <a:pt x="116" y="114"/>
                  </a:lnTo>
                  <a:lnTo>
                    <a:pt x="113" y="114"/>
                  </a:lnTo>
                  <a:lnTo>
                    <a:pt x="93" y="114"/>
                  </a:lnTo>
                  <a:lnTo>
                    <a:pt x="88" y="114"/>
                  </a:lnTo>
                  <a:lnTo>
                    <a:pt x="84" y="112"/>
                  </a:lnTo>
                  <a:lnTo>
                    <a:pt x="81" y="111"/>
                  </a:lnTo>
                  <a:lnTo>
                    <a:pt x="80" y="108"/>
                  </a:lnTo>
                  <a:lnTo>
                    <a:pt x="79" y="107"/>
                  </a:lnTo>
                  <a:lnTo>
                    <a:pt x="77" y="104"/>
                  </a:lnTo>
                  <a:lnTo>
                    <a:pt x="77" y="102"/>
                  </a:lnTo>
                  <a:lnTo>
                    <a:pt x="77" y="98"/>
                  </a:lnTo>
                  <a:lnTo>
                    <a:pt x="77" y="94"/>
                  </a:lnTo>
                  <a:lnTo>
                    <a:pt x="77" y="88"/>
                  </a:lnTo>
                  <a:lnTo>
                    <a:pt x="111" y="88"/>
                  </a:lnTo>
                  <a:lnTo>
                    <a:pt x="113" y="88"/>
                  </a:lnTo>
                  <a:lnTo>
                    <a:pt x="116" y="88"/>
                  </a:lnTo>
                  <a:lnTo>
                    <a:pt x="119" y="87"/>
                  </a:lnTo>
                  <a:lnTo>
                    <a:pt x="121" y="86"/>
                  </a:lnTo>
                  <a:lnTo>
                    <a:pt x="124" y="84"/>
                  </a:lnTo>
                  <a:lnTo>
                    <a:pt x="125" y="82"/>
                  </a:lnTo>
                  <a:lnTo>
                    <a:pt x="125" y="78"/>
                  </a:lnTo>
                  <a:lnTo>
                    <a:pt x="125" y="72"/>
                  </a:lnTo>
                  <a:lnTo>
                    <a:pt x="124" y="68"/>
                  </a:lnTo>
                  <a:lnTo>
                    <a:pt x="121" y="66"/>
                  </a:lnTo>
                  <a:lnTo>
                    <a:pt x="119" y="63"/>
                  </a:lnTo>
                  <a:lnTo>
                    <a:pt x="115" y="63"/>
                  </a:lnTo>
                  <a:lnTo>
                    <a:pt x="79" y="63"/>
                  </a:lnTo>
                  <a:lnTo>
                    <a:pt x="77" y="52"/>
                  </a:lnTo>
                  <a:lnTo>
                    <a:pt x="76" y="44"/>
                  </a:lnTo>
                  <a:lnTo>
                    <a:pt x="72" y="39"/>
                  </a:lnTo>
                  <a:lnTo>
                    <a:pt x="64" y="36"/>
                  </a:lnTo>
                  <a:close/>
                  <a:moveTo>
                    <a:pt x="88" y="0"/>
                  </a:moveTo>
                  <a:lnTo>
                    <a:pt x="112" y="3"/>
                  </a:lnTo>
                  <a:lnTo>
                    <a:pt x="133" y="12"/>
                  </a:lnTo>
                  <a:lnTo>
                    <a:pt x="151" y="26"/>
                  </a:lnTo>
                  <a:lnTo>
                    <a:pt x="164" y="44"/>
                  </a:lnTo>
                  <a:lnTo>
                    <a:pt x="173" y="64"/>
                  </a:lnTo>
                  <a:lnTo>
                    <a:pt x="176" y="88"/>
                  </a:lnTo>
                  <a:lnTo>
                    <a:pt x="173" y="111"/>
                  </a:lnTo>
                  <a:lnTo>
                    <a:pt x="164" y="132"/>
                  </a:lnTo>
                  <a:lnTo>
                    <a:pt x="151" y="151"/>
                  </a:lnTo>
                  <a:lnTo>
                    <a:pt x="133" y="165"/>
                  </a:lnTo>
                  <a:lnTo>
                    <a:pt x="112" y="173"/>
                  </a:lnTo>
                  <a:lnTo>
                    <a:pt x="88" y="177"/>
                  </a:lnTo>
                  <a:lnTo>
                    <a:pt x="65" y="173"/>
                  </a:lnTo>
                  <a:lnTo>
                    <a:pt x="44" y="165"/>
                  </a:lnTo>
                  <a:lnTo>
                    <a:pt x="27" y="151"/>
                  </a:lnTo>
                  <a:lnTo>
                    <a:pt x="12" y="132"/>
                  </a:lnTo>
                  <a:lnTo>
                    <a:pt x="4" y="111"/>
                  </a:lnTo>
                  <a:lnTo>
                    <a:pt x="0" y="88"/>
                  </a:lnTo>
                  <a:lnTo>
                    <a:pt x="4" y="64"/>
                  </a:lnTo>
                  <a:lnTo>
                    <a:pt x="12" y="44"/>
                  </a:lnTo>
                  <a:lnTo>
                    <a:pt x="27" y="26"/>
                  </a:lnTo>
                  <a:lnTo>
                    <a:pt x="44" y="12"/>
                  </a:lnTo>
                  <a:lnTo>
                    <a:pt x="65" y="3"/>
                  </a:lnTo>
                  <a:lnTo>
                    <a:pt x="8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nvGrpSpPr>
            <p:cNvPr id="341" name="Group 340">
              <a:extLst>
                <a:ext uri="{FF2B5EF4-FFF2-40B4-BE49-F238E27FC236}">
                  <a16:creationId xmlns:a16="http://schemas.microsoft.com/office/drawing/2014/main" id="{BCE872D1-05D7-4681-9145-F2AFCC49E425}"/>
                </a:ext>
              </a:extLst>
            </p:cNvPr>
            <p:cNvGrpSpPr/>
            <p:nvPr/>
          </p:nvGrpSpPr>
          <p:grpSpPr>
            <a:xfrm>
              <a:off x="5289006" y="4690394"/>
              <a:ext cx="193680" cy="188321"/>
              <a:chOff x="3525838" y="3619500"/>
              <a:chExt cx="280988" cy="280988"/>
            </a:xfrm>
            <a:solidFill>
              <a:schemeClr val="bg1"/>
            </a:solidFill>
          </p:grpSpPr>
          <p:sp>
            <p:nvSpPr>
              <p:cNvPr id="343" name="Freeform 125">
                <a:extLst>
                  <a:ext uri="{FF2B5EF4-FFF2-40B4-BE49-F238E27FC236}">
                    <a16:creationId xmlns:a16="http://schemas.microsoft.com/office/drawing/2014/main" id="{7E5425EF-AD25-4CED-B709-D0D8DCBCED66}"/>
                  </a:ext>
                </a:extLst>
              </p:cNvPr>
              <p:cNvSpPr>
                <a:spLocks noEditPoints="1"/>
              </p:cNvSpPr>
              <p:nvPr/>
            </p:nvSpPr>
            <p:spPr bwMode="auto">
              <a:xfrm>
                <a:off x="3525838" y="3619500"/>
                <a:ext cx="280988" cy="280988"/>
              </a:xfrm>
              <a:custGeom>
                <a:avLst/>
                <a:gdLst>
                  <a:gd name="T0" fmla="*/ 47 w 177"/>
                  <a:gd name="T1" fmla="*/ 39 h 177"/>
                  <a:gd name="T2" fmla="*/ 43 w 177"/>
                  <a:gd name="T3" fmla="*/ 40 h 177"/>
                  <a:gd name="T4" fmla="*/ 40 w 177"/>
                  <a:gd name="T5" fmla="*/ 43 h 177"/>
                  <a:gd name="T6" fmla="*/ 39 w 177"/>
                  <a:gd name="T7" fmla="*/ 47 h 177"/>
                  <a:gd name="T8" fmla="*/ 39 w 177"/>
                  <a:gd name="T9" fmla="*/ 131 h 177"/>
                  <a:gd name="T10" fmla="*/ 40 w 177"/>
                  <a:gd name="T11" fmla="*/ 135 h 177"/>
                  <a:gd name="T12" fmla="*/ 43 w 177"/>
                  <a:gd name="T13" fmla="*/ 138 h 177"/>
                  <a:gd name="T14" fmla="*/ 47 w 177"/>
                  <a:gd name="T15" fmla="*/ 138 h 177"/>
                  <a:gd name="T16" fmla="*/ 130 w 177"/>
                  <a:gd name="T17" fmla="*/ 138 h 177"/>
                  <a:gd name="T18" fmla="*/ 134 w 177"/>
                  <a:gd name="T19" fmla="*/ 138 h 177"/>
                  <a:gd name="T20" fmla="*/ 137 w 177"/>
                  <a:gd name="T21" fmla="*/ 135 h 177"/>
                  <a:gd name="T22" fmla="*/ 138 w 177"/>
                  <a:gd name="T23" fmla="*/ 131 h 177"/>
                  <a:gd name="T24" fmla="*/ 138 w 177"/>
                  <a:gd name="T25" fmla="*/ 47 h 177"/>
                  <a:gd name="T26" fmla="*/ 137 w 177"/>
                  <a:gd name="T27" fmla="*/ 43 h 177"/>
                  <a:gd name="T28" fmla="*/ 134 w 177"/>
                  <a:gd name="T29" fmla="*/ 40 h 177"/>
                  <a:gd name="T30" fmla="*/ 130 w 177"/>
                  <a:gd name="T31" fmla="*/ 39 h 177"/>
                  <a:gd name="T32" fmla="*/ 47 w 177"/>
                  <a:gd name="T33" fmla="*/ 39 h 177"/>
                  <a:gd name="T34" fmla="*/ 88 w 177"/>
                  <a:gd name="T35" fmla="*/ 0 h 177"/>
                  <a:gd name="T36" fmla="*/ 113 w 177"/>
                  <a:gd name="T37" fmla="*/ 4 h 177"/>
                  <a:gd name="T38" fmla="*/ 133 w 177"/>
                  <a:gd name="T39" fmla="*/ 12 h 177"/>
                  <a:gd name="T40" fmla="*/ 151 w 177"/>
                  <a:gd name="T41" fmla="*/ 27 h 177"/>
                  <a:gd name="T42" fmla="*/ 165 w 177"/>
                  <a:gd name="T43" fmla="*/ 44 h 177"/>
                  <a:gd name="T44" fmla="*/ 174 w 177"/>
                  <a:gd name="T45" fmla="*/ 66 h 177"/>
                  <a:gd name="T46" fmla="*/ 177 w 177"/>
                  <a:gd name="T47" fmla="*/ 89 h 177"/>
                  <a:gd name="T48" fmla="*/ 174 w 177"/>
                  <a:gd name="T49" fmla="*/ 113 h 177"/>
                  <a:gd name="T50" fmla="*/ 165 w 177"/>
                  <a:gd name="T51" fmla="*/ 133 h 177"/>
                  <a:gd name="T52" fmla="*/ 151 w 177"/>
                  <a:gd name="T53" fmla="*/ 151 h 177"/>
                  <a:gd name="T54" fmla="*/ 133 w 177"/>
                  <a:gd name="T55" fmla="*/ 165 h 177"/>
                  <a:gd name="T56" fmla="*/ 113 w 177"/>
                  <a:gd name="T57" fmla="*/ 174 h 177"/>
                  <a:gd name="T58" fmla="*/ 88 w 177"/>
                  <a:gd name="T59" fmla="*/ 177 h 177"/>
                  <a:gd name="T60" fmla="*/ 66 w 177"/>
                  <a:gd name="T61" fmla="*/ 174 h 177"/>
                  <a:gd name="T62" fmla="*/ 44 w 177"/>
                  <a:gd name="T63" fmla="*/ 165 h 177"/>
                  <a:gd name="T64" fmla="*/ 26 w 177"/>
                  <a:gd name="T65" fmla="*/ 151 h 177"/>
                  <a:gd name="T66" fmla="*/ 12 w 177"/>
                  <a:gd name="T67" fmla="*/ 133 h 177"/>
                  <a:gd name="T68" fmla="*/ 4 w 177"/>
                  <a:gd name="T69" fmla="*/ 113 h 177"/>
                  <a:gd name="T70" fmla="*/ 0 w 177"/>
                  <a:gd name="T71" fmla="*/ 89 h 177"/>
                  <a:gd name="T72" fmla="*/ 4 w 177"/>
                  <a:gd name="T73" fmla="*/ 66 h 177"/>
                  <a:gd name="T74" fmla="*/ 12 w 177"/>
                  <a:gd name="T75" fmla="*/ 44 h 177"/>
                  <a:gd name="T76" fmla="*/ 26 w 177"/>
                  <a:gd name="T77" fmla="*/ 27 h 177"/>
                  <a:gd name="T78" fmla="*/ 44 w 177"/>
                  <a:gd name="T79" fmla="*/ 12 h 177"/>
                  <a:gd name="T80" fmla="*/ 66 w 177"/>
                  <a:gd name="T81" fmla="*/ 4 h 177"/>
                  <a:gd name="T82" fmla="*/ 88 w 177"/>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177">
                    <a:moveTo>
                      <a:pt x="47" y="39"/>
                    </a:moveTo>
                    <a:lnTo>
                      <a:pt x="43" y="40"/>
                    </a:lnTo>
                    <a:lnTo>
                      <a:pt x="40" y="43"/>
                    </a:lnTo>
                    <a:lnTo>
                      <a:pt x="39" y="47"/>
                    </a:lnTo>
                    <a:lnTo>
                      <a:pt x="39" y="131"/>
                    </a:lnTo>
                    <a:lnTo>
                      <a:pt x="40" y="135"/>
                    </a:lnTo>
                    <a:lnTo>
                      <a:pt x="43" y="138"/>
                    </a:lnTo>
                    <a:lnTo>
                      <a:pt x="47" y="138"/>
                    </a:lnTo>
                    <a:lnTo>
                      <a:pt x="130" y="138"/>
                    </a:lnTo>
                    <a:lnTo>
                      <a:pt x="134" y="138"/>
                    </a:lnTo>
                    <a:lnTo>
                      <a:pt x="137" y="135"/>
                    </a:lnTo>
                    <a:lnTo>
                      <a:pt x="138" y="131"/>
                    </a:lnTo>
                    <a:lnTo>
                      <a:pt x="138" y="47"/>
                    </a:lnTo>
                    <a:lnTo>
                      <a:pt x="137" y="43"/>
                    </a:lnTo>
                    <a:lnTo>
                      <a:pt x="134" y="40"/>
                    </a:lnTo>
                    <a:lnTo>
                      <a:pt x="130" y="39"/>
                    </a:lnTo>
                    <a:lnTo>
                      <a:pt x="47" y="39"/>
                    </a:lnTo>
                    <a:close/>
                    <a:moveTo>
                      <a:pt x="88" y="0"/>
                    </a:moveTo>
                    <a:lnTo>
                      <a:pt x="113" y="4"/>
                    </a:lnTo>
                    <a:lnTo>
                      <a:pt x="133" y="12"/>
                    </a:lnTo>
                    <a:lnTo>
                      <a:pt x="151" y="27"/>
                    </a:lnTo>
                    <a:lnTo>
                      <a:pt x="165" y="44"/>
                    </a:lnTo>
                    <a:lnTo>
                      <a:pt x="174" y="66"/>
                    </a:lnTo>
                    <a:lnTo>
                      <a:pt x="177" y="89"/>
                    </a:lnTo>
                    <a:lnTo>
                      <a:pt x="174" y="113"/>
                    </a:lnTo>
                    <a:lnTo>
                      <a:pt x="165" y="133"/>
                    </a:lnTo>
                    <a:lnTo>
                      <a:pt x="151" y="151"/>
                    </a:lnTo>
                    <a:lnTo>
                      <a:pt x="133" y="165"/>
                    </a:lnTo>
                    <a:lnTo>
                      <a:pt x="113" y="174"/>
                    </a:lnTo>
                    <a:lnTo>
                      <a:pt x="88" y="177"/>
                    </a:lnTo>
                    <a:lnTo>
                      <a:pt x="66" y="174"/>
                    </a:lnTo>
                    <a:lnTo>
                      <a:pt x="44" y="165"/>
                    </a:lnTo>
                    <a:lnTo>
                      <a:pt x="26" y="151"/>
                    </a:lnTo>
                    <a:lnTo>
                      <a:pt x="12" y="133"/>
                    </a:lnTo>
                    <a:lnTo>
                      <a:pt x="4" y="113"/>
                    </a:lnTo>
                    <a:lnTo>
                      <a:pt x="0" y="89"/>
                    </a:lnTo>
                    <a:lnTo>
                      <a:pt x="4" y="66"/>
                    </a:lnTo>
                    <a:lnTo>
                      <a:pt x="12" y="44"/>
                    </a:lnTo>
                    <a:lnTo>
                      <a:pt x="26" y="27"/>
                    </a:lnTo>
                    <a:lnTo>
                      <a:pt x="44" y="12"/>
                    </a:lnTo>
                    <a:lnTo>
                      <a:pt x="66" y="4"/>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44" name="Freeform 126">
                <a:extLst>
                  <a:ext uri="{FF2B5EF4-FFF2-40B4-BE49-F238E27FC236}">
                    <a16:creationId xmlns:a16="http://schemas.microsoft.com/office/drawing/2014/main" id="{55352E8A-638B-4FA7-81F5-58B564E0EE6D}"/>
                  </a:ext>
                </a:extLst>
              </p:cNvPr>
              <p:cNvSpPr>
                <a:spLocks/>
              </p:cNvSpPr>
              <p:nvPr/>
            </p:nvSpPr>
            <p:spPr bwMode="auto">
              <a:xfrm>
                <a:off x="3649663" y="3741738"/>
                <a:ext cx="71438" cy="71438"/>
              </a:xfrm>
              <a:custGeom>
                <a:avLst/>
                <a:gdLst>
                  <a:gd name="T0" fmla="*/ 28 w 45"/>
                  <a:gd name="T1" fmla="*/ 0 h 45"/>
                  <a:gd name="T2" fmla="*/ 32 w 45"/>
                  <a:gd name="T3" fmla="*/ 1 h 45"/>
                  <a:gd name="T4" fmla="*/ 36 w 45"/>
                  <a:gd name="T5" fmla="*/ 2 h 45"/>
                  <a:gd name="T6" fmla="*/ 40 w 45"/>
                  <a:gd name="T7" fmla="*/ 5 h 45"/>
                  <a:gd name="T8" fmla="*/ 43 w 45"/>
                  <a:gd name="T9" fmla="*/ 9 h 45"/>
                  <a:gd name="T10" fmla="*/ 44 w 45"/>
                  <a:gd name="T11" fmla="*/ 14 h 45"/>
                  <a:gd name="T12" fmla="*/ 45 w 45"/>
                  <a:gd name="T13" fmla="*/ 20 h 45"/>
                  <a:gd name="T14" fmla="*/ 45 w 45"/>
                  <a:gd name="T15" fmla="*/ 45 h 45"/>
                  <a:gd name="T16" fmla="*/ 29 w 45"/>
                  <a:gd name="T17" fmla="*/ 45 h 45"/>
                  <a:gd name="T18" fmla="*/ 29 w 45"/>
                  <a:gd name="T19" fmla="*/ 22 h 45"/>
                  <a:gd name="T20" fmla="*/ 29 w 45"/>
                  <a:gd name="T21" fmla="*/ 18 h 45"/>
                  <a:gd name="T22" fmla="*/ 29 w 45"/>
                  <a:gd name="T23" fmla="*/ 16 h 45"/>
                  <a:gd name="T24" fmla="*/ 28 w 45"/>
                  <a:gd name="T25" fmla="*/ 13 h 45"/>
                  <a:gd name="T26" fmla="*/ 25 w 45"/>
                  <a:gd name="T27" fmla="*/ 12 h 45"/>
                  <a:gd name="T28" fmla="*/ 23 w 45"/>
                  <a:gd name="T29" fmla="*/ 12 h 45"/>
                  <a:gd name="T30" fmla="*/ 20 w 45"/>
                  <a:gd name="T31" fmla="*/ 12 h 45"/>
                  <a:gd name="T32" fmla="*/ 17 w 45"/>
                  <a:gd name="T33" fmla="*/ 13 h 45"/>
                  <a:gd name="T34" fmla="*/ 16 w 45"/>
                  <a:gd name="T35" fmla="*/ 16 h 45"/>
                  <a:gd name="T36" fmla="*/ 14 w 45"/>
                  <a:gd name="T37" fmla="*/ 17 h 45"/>
                  <a:gd name="T38" fmla="*/ 14 w 45"/>
                  <a:gd name="T39" fmla="*/ 18 h 45"/>
                  <a:gd name="T40" fmla="*/ 14 w 45"/>
                  <a:gd name="T41" fmla="*/ 21 h 45"/>
                  <a:gd name="T42" fmla="*/ 14 w 45"/>
                  <a:gd name="T43" fmla="*/ 45 h 45"/>
                  <a:gd name="T44" fmla="*/ 0 w 45"/>
                  <a:gd name="T45" fmla="*/ 45 h 45"/>
                  <a:gd name="T46" fmla="*/ 0 w 45"/>
                  <a:gd name="T47" fmla="*/ 41 h 45"/>
                  <a:gd name="T48" fmla="*/ 0 w 45"/>
                  <a:gd name="T49" fmla="*/ 32 h 45"/>
                  <a:gd name="T50" fmla="*/ 0 w 45"/>
                  <a:gd name="T51" fmla="*/ 18 h 45"/>
                  <a:gd name="T52" fmla="*/ 0 w 45"/>
                  <a:gd name="T53" fmla="*/ 8 h 45"/>
                  <a:gd name="T54" fmla="*/ 0 w 45"/>
                  <a:gd name="T55" fmla="*/ 1 h 45"/>
                  <a:gd name="T56" fmla="*/ 14 w 45"/>
                  <a:gd name="T57" fmla="*/ 1 h 45"/>
                  <a:gd name="T58" fmla="*/ 14 w 45"/>
                  <a:gd name="T59" fmla="*/ 8 h 45"/>
                  <a:gd name="T60" fmla="*/ 14 w 45"/>
                  <a:gd name="T61" fmla="*/ 8 h 45"/>
                  <a:gd name="T62" fmla="*/ 14 w 45"/>
                  <a:gd name="T63" fmla="*/ 8 h 45"/>
                  <a:gd name="T64" fmla="*/ 14 w 45"/>
                  <a:gd name="T65" fmla="*/ 8 h 45"/>
                  <a:gd name="T66" fmla="*/ 16 w 45"/>
                  <a:gd name="T67" fmla="*/ 5 h 45"/>
                  <a:gd name="T68" fmla="*/ 17 w 45"/>
                  <a:gd name="T69" fmla="*/ 4 h 45"/>
                  <a:gd name="T70" fmla="*/ 20 w 45"/>
                  <a:gd name="T71" fmla="*/ 1 h 45"/>
                  <a:gd name="T72" fmla="*/ 24 w 45"/>
                  <a:gd name="T73" fmla="*/ 1 h 45"/>
                  <a:gd name="T74" fmla="*/ 28 w 45"/>
                  <a:gd name="T7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8" y="0"/>
                    </a:moveTo>
                    <a:lnTo>
                      <a:pt x="32" y="1"/>
                    </a:lnTo>
                    <a:lnTo>
                      <a:pt x="36" y="2"/>
                    </a:lnTo>
                    <a:lnTo>
                      <a:pt x="40" y="5"/>
                    </a:lnTo>
                    <a:lnTo>
                      <a:pt x="43" y="9"/>
                    </a:lnTo>
                    <a:lnTo>
                      <a:pt x="44" y="14"/>
                    </a:lnTo>
                    <a:lnTo>
                      <a:pt x="45" y="20"/>
                    </a:lnTo>
                    <a:lnTo>
                      <a:pt x="45" y="45"/>
                    </a:lnTo>
                    <a:lnTo>
                      <a:pt x="29" y="45"/>
                    </a:lnTo>
                    <a:lnTo>
                      <a:pt x="29" y="22"/>
                    </a:lnTo>
                    <a:lnTo>
                      <a:pt x="29" y="18"/>
                    </a:lnTo>
                    <a:lnTo>
                      <a:pt x="29" y="16"/>
                    </a:lnTo>
                    <a:lnTo>
                      <a:pt x="28" y="13"/>
                    </a:lnTo>
                    <a:lnTo>
                      <a:pt x="25" y="12"/>
                    </a:lnTo>
                    <a:lnTo>
                      <a:pt x="23" y="12"/>
                    </a:lnTo>
                    <a:lnTo>
                      <a:pt x="20" y="12"/>
                    </a:lnTo>
                    <a:lnTo>
                      <a:pt x="17" y="13"/>
                    </a:lnTo>
                    <a:lnTo>
                      <a:pt x="16" y="16"/>
                    </a:lnTo>
                    <a:lnTo>
                      <a:pt x="14" y="17"/>
                    </a:lnTo>
                    <a:lnTo>
                      <a:pt x="14" y="18"/>
                    </a:lnTo>
                    <a:lnTo>
                      <a:pt x="14" y="21"/>
                    </a:lnTo>
                    <a:lnTo>
                      <a:pt x="14" y="45"/>
                    </a:lnTo>
                    <a:lnTo>
                      <a:pt x="0" y="45"/>
                    </a:lnTo>
                    <a:lnTo>
                      <a:pt x="0" y="41"/>
                    </a:lnTo>
                    <a:lnTo>
                      <a:pt x="0" y="32"/>
                    </a:lnTo>
                    <a:lnTo>
                      <a:pt x="0" y="18"/>
                    </a:lnTo>
                    <a:lnTo>
                      <a:pt x="0" y="8"/>
                    </a:lnTo>
                    <a:lnTo>
                      <a:pt x="0" y="1"/>
                    </a:lnTo>
                    <a:lnTo>
                      <a:pt x="14" y="1"/>
                    </a:lnTo>
                    <a:lnTo>
                      <a:pt x="14" y="8"/>
                    </a:lnTo>
                    <a:lnTo>
                      <a:pt x="14" y="8"/>
                    </a:lnTo>
                    <a:lnTo>
                      <a:pt x="14" y="8"/>
                    </a:lnTo>
                    <a:lnTo>
                      <a:pt x="14" y="8"/>
                    </a:lnTo>
                    <a:lnTo>
                      <a:pt x="16" y="5"/>
                    </a:lnTo>
                    <a:lnTo>
                      <a:pt x="17" y="4"/>
                    </a:lnTo>
                    <a:lnTo>
                      <a:pt x="20" y="1"/>
                    </a:lnTo>
                    <a:lnTo>
                      <a:pt x="24"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45" name="Freeform 127">
                <a:extLst>
                  <a:ext uri="{FF2B5EF4-FFF2-40B4-BE49-F238E27FC236}">
                    <a16:creationId xmlns:a16="http://schemas.microsoft.com/office/drawing/2014/main" id="{4A3C74E2-C8CC-47E0-89F2-691FBB5DB853}"/>
                  </a:ext>
                </a:extLst>
              </p:cNvPr>
              <p:cNvSpPr>
                <a:spLocks/>
              </p:cNvSpPr>
              <p:nvPr/>
            </p:nvSpPr>
            <p:spPr bwMode="auto">
              <a:xfrm>
                <a:off x="3611563" y="3709988"/>
                <a:ext cx="25400" cy="22225"/>
              </a:xfrm>
              <a:custGeom>
                <a:avLst/>
                <a:gdLst>
                  <a:gd name="T0" fmla="*/ 8 w 16"/>
                  <a:gd name="T1" fmla="*/ 0 h 14"/>
                  <a:gd name="T2" fmla="*/ 12 w 16"/>
                  <a:gd name="T3" fmla="*/ 0 h 14"/>
                  <a:gd name="T4" fmla="*/ 14 w 16"/>
                  <a:gd name="T5" fmla="*/ 2 h 14"/>
                  <a:gd name="T6" fmla="*/ 16 w 16"/>
                  <a:gd name="T7" fmla="*/ 4 h 14"/>
                  <a:gd name="T8" fmla="*/ 16 w 16"/>
                  <a:gd name="T9" fmla="*/ 8 h 14"/>
                  <a:gd name="T10" fmla="*/ 16 w 16"/>
                  <a:gd name="T11" fmla="*/ 10 h 14"/>
                  <a:gd name="T12" fmla="*/ 14 w 16"/>
                  <a:gd name="T13" fmla="*/ 13 h 14"/>
                  <a:gd name="T14" fmla="*/ 12 w 16"/>
                  <a:gd name="T15" fmla="*/ 14 h 14"/>
                  <a:gd name="T16" fmla="*/ 8 w 16"/>
                  <a:gd name="T17" fmla="*/ 14 h 14"/>
                  <a:gd name="T18" fmla="*/ 8 w 16"/>
                  <a:gd name="T19" fmla="*/ 14 h 14"/>
                  <a:gd name="T20" fmla="*/ 4 w 16"/>
                  <a:gd name="T21" fmla="*/ 14 h 14"/>
                  <a:gd name="T22" fmla="*/ 1 w 16"/>
                  <a:gd name="T23" fmla="*/ 13 h 14"/>
                  <a:gd name="T24" fmla="*/ 0 w 16"/>
                  <a:gd name="T25" fmla="*/ 10 h 14"/>
                  <a:gd name="T26" fmla="*/ 0 w 16"/>
                  <a:gd name="T27" fmla="*/ 8 h 14"/>
                  <a:gd name="T28" fmla="*/ 0 w 16"/>
                  <a:gd name="T29" fmla="*/ 4 h 14"/>
                  <a:gd name="T30" fmla="*/ 1 w 16"/>
                  <a:gd name="T31" fmla="*/ 2 h 14"/>
                  <a:gd name="T32" fmla="*/ 4 w 16"/>
                  <a:gd name="T33" fmla="*/ 0 h 14"/>
                  <a:gd name="T34" fmla="*/ 8 w 16"/>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4">
                    <a:moveTo>
                      <a:pt x="8" y="0"/>
                    </a:moveTo>
                    <a:lnTo>
                      <a:pt x="12" y="0"/>
                    </a:lnTo>
                    <a:lnTo>
                      <a:pt x="14" y="2"/>
                    </a:lnTo>
                    <a:lnTo>
                      <a:pt x="16" y="4"/>
                    </a:lnTo>
                    <a:lnTo>
                      <a:pt x="16" y="8"/>
                    </a:lnTo>
                    <a:lnTo>
                      <a:pt x="16" y="10"/>
                    </a:lnTo>
                    <a:lnTo>
                      <a:pt x="14" y="13"/>
                    </a:lnTo>
                    <a:lnTo>
                      <a:pt x="12" y="14"/>
                    </a:lnTo>
                    <a:lnTo>
                      <a:pt x="8" y="14"/>
                    </a:lnTo>
                    <a:lnTo>
                      <a:pt x="8" y="14"/>
                    </a:lnTo>
                    <a:lnTo>
                      <a:pt x="4" y="14"/>
                    </a:lnTo>
                    <a:lnTo>
                      <a:pt x="1" y="13"/>
                    </a:lnTo>
                    <a:lnTo>
                      <a:pt x="0" y="10"/>
                    </a:lnTo>
                    <a:lnTo>
                      <a:pt x="0" y="8"/>
                    </a:lnTo>
                    <a:lnTo>
                      <a:pt x="0" y="4"/>
                    </a:lnTo>
                    <a:lnTo>
                      <a:pt x="1" y="2"/>
                    </a:lnTo>
                    <a:lnTo>
                      <a:pt x="4"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46" name="Rectangle 128">
                <a:extLst>
                  <a:ext uri="{FF2B5EF4-FFF2-40B4-BE49-F238E27FC236}">
                    <a16:creationId xmlns:a16="http://schemas.microsoft.com/office/drawing/2014/main" id="{14D70124-A3D1-4F5A-9571-7B320D15EC1F}"/>
                  </a:ext>
                </a:extLst>
              </p:cNvPr>
              <p:cNvSpPr>
                <a:spLocks noChangeArrowheads="1"/>
              </p:cNvSpPr>
              <p:nvPr/>
            </p:nvSpPr>
            <p:spPr bwMode="auto">
              <a:xfrm>
                <a:off x="3611563" y="3743325"/>
                <a:ext cx="25400" cy="698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342" name="Freeform 8">
              <a:extLst>
                <a:ext uri="{FF2B5EF4-FFF2-40B4-BE49-F238E27FC236}">
                  <a16:creationId xmlns:a16="http://schemas.microsoft.com/office/drawing/2014/main" id="{F2C18991-E8BE-441B-9E3E-E5903EAEE58A}"/>
                </a:ext>
              </a:extLst>
            </p:cNvPr>
            <p:cNvSpPr>
              <a:spLocks noEditPoints="1"/>
            </p:cNvSpPr>
            <p:nvPr/>
          </p:nvSpPr>
          <p:spPr bwMode="black">
            <a:xfrm>
              <a:off x="5823399" y="4670956"/>
              <a:ext cx="242127" cy="23527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3959" tIns="41980" rIns="83959" bIns="419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394" name="TEXT">
              <a:extLst>
                <a:ext uri="{FF2B5EF4-FFF2-40B4-BE49-F238E27FC236}">
                  <a16:creationId xmlns:a16="http://schemas.microsoft.com/office/drawing/2014/main" id="{8DC3EA88-2B3E-4D6A-8E38-1699171ADB03}"/>
                </a:ext>
              </a:extLst>
            </p:cNvPr>
            <p:cNvGrpSpPr/>
            <p:nvPr/>
          </p:nvGrpSpPr>
          <p:grpSpPr>
            <a:xfrm>
              <a:off x="4226861" y="2473248"/>
              <a:ext cx="2161068" cy="2161067"/>
              <a:chOff x="4700905" y="2423169"/>
              <a:chExt cx="2834645" cy="2834640"/>
            </a:xfrm>
          </p:grpSpPr>
          <p:grpSp>
            <p:nvGrpSpPr>
              <p:cNvPr id="395" name="center circle">
                <a:extLst>
                  <a:ext uri="{FF2B5EF4-FFF2-40B4-BE49-F238E27FC236}">
                    <a16:creationId xmlns:a16="http://schemas.microsoft.com/office/drawing/2014/main" id="{94697C02-0003-4375-AEB2-E5553C068140}"/>
                  </a:ext>
                </a:extLst>
              </p:cNvPr>
              <p:cNvGrpSpPr/>
              <p:nvPr/>
            </p:nvGrpSpPr>
            <p:grpSpPr>
              <a:xfrm>
                <a:off x="4845171" y="2541458"/>
                <a:ext cx="2546108" cy="2546107"/>
                <a:chOff x="5407641" y="2502424"/>
                <a:chExt cx="1792850" cy="1792850"/>
              </a:xfrm>
            </p:grpSpPr>
            <p:sp>
              <p:nvSpPr>
                <p:cNvPr id="402" name="CENTER CIRCLE">
                  <a:extLst>
                    <a:ext uri="{FF2B5EF4-FFF2-40B4-BE49-F238E27FC236}">
                      <a16:creationId xmlns:a16="http://schemas.microsoft.com/office/drawing/2014/main" id="{0C3D745F-FCFF-4E12-82EA-69842A5FF101}"/>
                    </a:ext>
                  </a:extLst>
                </p:cNvPr>
                <p:cNvSpPr/>
                <p:nvPr/>
              </p:nvSpPr>
              <p:spPr bwMode="auto">
                <a:xfrm>
                  <a:off x="5407641" y="2502424"/>
                  <a:ext cx="1792850" cy="1792850"/>
                </a:xfrm>
                <a:prstGeom prst="ellipse">
                  <a:avLst/>
                </a:prstGeom>
                <a:solidFill>
                  <a:schemeClr val="accent5"/>
                </a:solid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3" name="Rectangle 402">
                  <a:extLst>
                    <a:ext uri="{FF2B5EF4-FFF2-40B4-BE49-F238E27FC236}">
                      <a16:creationId xmlns:a16="http://schemas.microsoft.com/office/drawing/2014/main" id="{F8DB1D93-2DE3-4EB9-B9F5-EE020BFFA667}"/>
                    </a:ext>
                  </a:extLst>
                </p:cNvPr>
                <p:cNvSpPr/>
                <p:nvPr/>
              </p:nvSpPr>
              <p:spPr bwMode="auto">
                <a:xfrm rot="1594083">
                  <a:off x="5486722" y="3040999"/>
                  <a:ext cx="289745"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4" name="Rectangle 403">
                  <a:extLst>
                    <a:ext uri="{FF2B5EF4-FFF2-40B4-BE49-F238E27FC236}">
                      <a16:creationId xmlns:a16="http://schemas.microsoft.com/office/drawing/2014/main" id="{081C29D0-AC24-4E7A-B94A-9AD67F4DD3D9}"/>
                    </a:ext>
                  </a:extLst>
                </p:cNvPr>
                <p:cNvSpPr/>
                <p:nvPr/>
              </p:nvSpPr>
              <p:spPr bwMode="auto">
                <a:xfrm rot="19899177">
                  <a:off x="6831426" y="3042573"/>
                  <a:ext cx="289745"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5" name="Rectangle 404">
                  <a:extLst>
                    <a:ext uri="{FF2B5EF4-FFF2-40B4-BE49-F238E27FC236}">
                      <a16:creationId xmlns:a16="http://schemas.microsoft.com/office/drawing/2014/main" id="{0E64F3D7-A572-4E6E-9DAB-889225FA63C5}"/>
                    </a:ext>
                  </a:extLst>
                </p:cNvPr>
                <p:cNvSpPr/>
                <p:nvPr/>
              </p:nvSpPr>
              <p:spPr bwMode="auto">
                <a:xfrm rot="5400000">
                  <a:off x="6162084" y="4135806"/>
                  <a:ext cx="286743"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396" name="DEMOGRAPHIC">
                <a:extLst>
                  <a:ext uri="{FF2B5EF4-FFF2-40B4-BE49-F238E27FC236}">
                    <a16:creationId xmlns:a16="http://schemas.microsoft.com/office/drawing/2014/main" id="{456AC7D3-34E6-4084-8939-F6376184103A}"/>
                  </a:ext>
                </a:extLst>
              </p:cNvPr>
              <p:cNvSpPr txBox="1">
                <a:spLocks noChangeAspect="1"/>
              </p:cNvSpPr>
              <p:nvPr/>
            </p:nvSpPr>
            <p:spPr>
              <a:xfrm rot="16200000">
                <a:off x="4700906" y="2423170"/>
                <a:ext cx="2834639" cy="2834639"/>
              </a:xfrm>
              <a:prstGeom prst="ellipse">
                <a:avLst/>
              </a:prstGeom>
              <a:noFill/>
            </p:spPr>
            <p:txBody>
              <a:bodyPr spcFirstLastPara="1" wrap="square" lIns="179285" tIns="143428" rIns="179285" bIns="143428" numCol="1" rtlCol="0">
                <a:prstTxWarp prst="textCircle">
                  <a:avLst>
                    <a:gd name="adj" fmla="val 17824100"/>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300" normalizeH="0" baseline="0" noProof="0" dirty="0">
                    <a:ln>
                      <a:noFill/>
                    </a:ln>
                    <a:solidFill>
                      <a:srgbClr val="3C3C41"/>
                    </a:solidFill>
                    <a:effectLst/>
                    <a:uLnTx/>
                    <a:uFillTx/>
                    <a:latin typeface="Segoe UI"/>
                    <a:ea typeface="+mn-ea"/>
                    <a:cs typeface="+mn-cs"/>
                  </a:rPr>
                  <a:t>DEMOGRAPHIC</a:t>
                </a:r>
              </a:p>
            </p:txBody>
          </p:sp>
          <p:sp>
            <p:nvSpPr>
              <p:cNvPr id="397" name="TRANSACTIONAL">
                <a:extLst>
                  <a:ext uri="{FF2B5EF4-FFF2-40B4-BE49-F238E27FC236}">
                    <a16:creationId xmlns:a16="http://schemas.microsoft.com/office/drawing/2014/main" id="{82F1C48F-E579-432C-9484-FD35C85262D8}"/>
                  </a:ext>
                </a:extLst>
              </p:cNvPr>
              <p:cNvSpPr txBox="1">
                <a:spLocks noChangeAspect="1"/>
              </p:cNvSpPr>
              <p:nvPr/>
            </p:nvSpPr>
            <p:spPr>
              <a:xfrm rot="2057755">
                <a:off x="4700905" y="2423169"/>
                <a:ext cx="2834639" cy="2834639"/>
              </a:xfrm>
              <a:prstGeom prst="ellipse">
                <a:avLst/>
              </a:prstGeom>
              <a:noFill/>
            </p:spPr>
            <p:txBody>
              <a:bodyPr spcFirstLastPara="1" wrap="square" lIns="179285" tIns="143428" rIns="179285" bIns="143428" numCol="1" rtlCol="0">
                <a:prstTxWarp prst="textCircle">
                  <a:avLst>
                    <a:gd name="adj" fmla="val 18020480"/>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300" normalizeH="0" baseline="0" noProof="0" dirty="0">
                    <a:ln>
                      <a:noFill/>
                    </a:ln>
                    <a:solidFill>
                      <a:srgbClr val="3C3C41"/>
                    </a:solidFill>
                    <a:effectLst/>
                    <a:uLnTx/>
                    <a:uFillTx/>
                    <a:latin typeface="Segoe UI"/>
                    <a:ea typeface="+mn-ea"/>
                    <a:cs typeface="+mn-cs"/>
                  </a:rPr>
                  <a:t>TRANSACTIONAL</a:t>
                </a:r>
              </a:p>
            </p:txBody>
          </p:sp>
          <p:sp>
            <p:nvSpPr>
              <p:cNvPr id="398" name="BEHAVIORAL">
                <a:extLst>
                  <a:ext uri="{FF2B5EF4-FFF2-40B4-BE49-F238E27FC236}">
                    <a16:creationId xmlns:a16="http://schemas.microsoft.com/office/drawing/2014/main" id="{79274441-1A19-4833-9DF6-C45F25AE75EF}"/>
                  </a:ext>
                </a:extLst>
              </p:cNvPr>
              <p:cNvSpPr txBox="1">
                <a:spLocks noChangeAspect="1"/>
              </p:cNvSpPr>
              <p:nvPr/>
            </p:nvSpPr>
            <p:spPr>
              <a:xfrm rot="9162069">
                <a:off x="4700912" y="2423169"/>
                <a:ext cx="2834638" cy="2834639"/>
              </a:xfrm>
              <a:prstGeom prst="ellipse">
                <a:avLst/>
              </a:prstGeom>
              <a:noFill/>
            </p:spPr>
            <p:txBody>
              <a:bodyPr spcFirstLastPara="1" wrap="square" lIns="179285" tIns="143428" rIns="179285" bIns="143428" numCol="1" rtlCol="0">
                <a:prstTxWarp prst="textCircle">
                  <a:avLst>
                    <a:gd name="adj" fmla="val 11133321"/>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300" normalizeH="0" baseline="0" noProof="0" dirty="0">
                    <a:ln>
                      <a:noFill/>
                    </a:ln>
                    <a:gradFill>
                      <a:gsLst>
                        <a:gs pos="2917">
                          <a:srgbClr val="3C3C41"/>
                        </a:gs>
                        <a:gs pos="30000">
                          <a:srgbClr val="3C3C41"/>
                        </a:gs>
                      </a:gsLst>
                      <a:lin ang="5400000" scaled="0"/>
                    </a:gradFill>
                    <a:effectLst/>
                    <a:uLnTx/>
                    <a:uFillTx/>
                    <a:latin typeface="Segoe UI"/>
                    <a:ea typeface="+mn-ea"/>
                    <a:cs typeface="+mn-cs"/>
                  </a:rPr>
                  <a:t>BEHAVIORAL</a:t>
                </a:r>
              </a:p>
            </p:txBody>
          </p:sp>
        </p:grpSp>
        <p:sp>
          <p:nvSpPr>
            <p:cNvPr id="407" name="Oval 406">
              <a:extLst>
                <a:ext uri="{FF2B5EF4-FFF2-40B4-BE49-F238E27FC236}">
                  <a16:creationId xmlns:a16="http://schemas.microsoft.com/office/drawing/2014/main" id="{C183010B-880D-470E-8868-6B9DE3780689}"/>
                </a:ext>
              </a:extLst>
            </p:cNvPr>
            <p:cNvSpPr>
              <a:spLocks noChangeAspect="1"/>
            </p:cNvSpPr>
            <p:nvPr/>
          </p:nvSpPr>
          <p:spPr bwMode="auto">
            <a:xfrm>
              <a:off x="4610276" y="2856663"/>
              <a:ext cx="1394235" cy="13942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1" name="Ingest">
              <a:extLst>
                <a:ext uri="{FF2B5EF4-FFF2-40B4-BE49-F238E27FC236}">
                  <a16:creationId xmlns:a16="http://schemas.microsoft.com/office/drawing/2014/main" id="{7427C507-93B4-4F87-8600-E1507651EFDA}"/>
                </a:ext>
              </a:extLst>
            </p:cNvPr>
            <p:cNvGrpSpPr>
              <a:grpSpLocks noChangeAspect="1"/>
            </p:cNvGrpSpPr>
            <p:nvPr/>
          </p:nvGrpSpPr>
          <p:grpSpPr>
            <a:xfrm>
              <a:off x="3866358" y="1966480"/>
              <a:ext cx="563824" cy="563824"/>
              <a:chOff x="3634145" y="2011666"/>
              <a:chExt cx="563824" cy="563824"/>
            </a:xfrm>
          </p:grpSpPr>
          <p:pic>
            <p:nvPicPr>
              <p:cNvPr id="129" name="Graphic 128" descr="Network">
                <a:extLst>
                  <a:ext uri="{FF2B5EF4-FFF2-40B4-BE49-F238E27FC236}">
                    <a16:creationId xmlns:a16="http://schemas.microsoft.com/office/drawing/2014/main" id="{8B489462-38FC-487A-8F72-33F0700D02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4145" y="2011666"/>
                <a:ext cx="563824" cy="563824"/>
              </a:xfrm>
              <a:prstGeom prst="rect">
                <a:avLst/>
              </a:prstGeom>
            </p:spPr>
          </p:pic>
          <p:sp>
            <p:nvSpPr>
              <p:cNvPr id="450" name="Oval 449">
                <a:extLst>
                  <a:ext uri="{FF2B5EF4-FFF2-40B4-BE49-F238E27FC236}">
                    <a16:creationId xmlns:a16="http://schemas.microsoft.com/office/drawing/2014/main" id="{95926F53-D126-4E4B-AF60-958DDA5D3096}"/>
                  </a:ext>
                </a:extLst>
              </p:cNvPr>
              <p:cNvSpPr/>
              <p:nvPr/>
            </p:nvSpPr>
            <p:spPr bwMode="auto">
              <a:xfrm>
                <a:off x="3848497" y="2247198"/>
                <a:ext cx="136413" cy="13641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1" name="Group 84">
              <a:extLst>
                <a:ext uri="{FF2B5EF4-FFF2-40B4-BE49-F238E27FC236}">
                  <a16:creationId xmlns:a16="http://schemas.microsoft.com/office/drawing/2014/main" id="{99FA3DE2-0146-4F2A-97BC-E48B8E3C812F}"/>
                </a:ext>
              </a:extLst>
            </p:cNvPr>
            <p:cNvGrpSpPr>
              <a:grpSpLocks noChangeAspect="1"/>
            </p:cNvGrpSpPr>
            <p:nvPr/>
          </p:nvGrpSpPr>
          <p:grpSpPr bwMode="auto">
            <a:xfrm>
              <a:off x="4887512" y="3133900"/>
              <a:ext cx="839762" cy="839762"/>
              <a:chOff x="4140" y="1448"/>
              <a:chExt cx="256" cy="256"/>
            </a:xfrm>
          </p:grpSpPr>
          <p:sp>
            <p:nvSpPr>
              <p:cNvPr id="252" name="AutoShape 83">
                <a:extLst>
                  <a:ext uri="{FF2B5EF4-FFF2-40B4-BE49-F238E27FC236}">
                    <a16:creationId xmlns:a16="http://schemas.microsoft.com/office/drawing/2014/main" id="{DB55CA29-955F-406E-B27E-3EC635B40C9D}"/>
                  </a:ext>
                </a:extLst>
              </p:cNvPr>
              <p:cNvSpPr>
                <a:spLocks noChangeAspect="1" noChangeArrowheads="1" noTextEdit="1"/>
              </p:cNvSpPr>
              <p:nvPr/>
            </p:nvSpPr>
            <p:spPr bwMode="auto">
              <a:xfrm>
                <a:off x="4140" y="144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253" name="Freeform 85">
                <a:extLst>
                  <a:ext uri="{FF2B5EF4-FFF2-40B4-BE49-F238E27FC236}">
                    <a16:creationId xmlns:a16="http://schemas.microsoft.com/office/drawing/2014/main" id="{F356BA8B-D7C8-4245-9C43-1E888BE829DC}"/>
                  </a:ext>
                </a:extLst>
              </p:cNvPr>
              <p:cNvSpPr>
                <a:spLocks/>
              </p:cNvSpPr>
              <p:nvPr/>
            </p:nvSpPr>
            <p:spPr bwMode="auto">
              <a:xfrm>
                <a:off x="4198" y="1462"/>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rgbClr val="75757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254" name="Freeform 86">
                <a:extLst>
                  <a:ext uri="{FF2B5EF4-FFF2-40B4-BE49-F238E27FC236}">
                    <a16:creationId xmlns:a16="http://schemas.microsoft.com/office/drawing/2014/main" id="{A8C481FC-EC9D-4EDC-B362-076F46E5F2D1}"/>
                  </a:ext>
                </a:extLst>
              </p:cNvPr>
              <p:cNvSpPr>
                <a:spLocks/>
              </p:cNvSpPr>
              <p:nvPr/>
            </p:nvSpPr>
            <p:spPr bwMode="auto">
              <a:xfrm>
                <a:off x="4247" y="1660"/>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rgbClr val="30E5D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3308526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wipe(left)">
                                      <p:cBhvr>
                                        <p:cTn id="7" dur="500"/>
                                        <p:tgtEl>
                                          <p:spTgt spid="2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8"/>
                                        </p:tgtEl>
                                        <p:attrNameLst>
                                          <p:attrName>style.visibility</p:attrName>
                                        </p:attrNameLst>
                                      </p:cBhvr>
                                      <p:to>
                                        <p:strVal val="visible"/>
                                      </p:to>
                                    </p:set>
                                    <p:animEffect transition="in" filter="fade">
                                      <p:cBhvr>
                                        <p:cTn id="10" dur="500"/>
                                        <p:tgtEl>
                                          <p:spTgt spid="27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67"/>
                                        </p:tgtEl>
                                        <p:attrNameLst>
                                          <p:attrName>style.visibility</p:attrName>
                                        </p:attrNameLst>
                                      </p:cBhvr>
                                      <p:to>
                                        <p:strVal val="visible"/>
                                      </p:to>
                                    </p:set>
                                    <p:animEffect transition="in" filter="fade">
                                      <p:cBhvr>
                                        <p:cTn id="16" dur="500"/>
                                        <p:tgtEl>
                                          <p:spTgt spid="267"/>
                                        </p:tgtEl>
                                      </p:cBhvr>
                                    </p:animEffect>
                                  </p:childTnLst>
                                </p:cTn>
                              </p:par>
                              <p:par>
                                <p:cTn id="17" presetID="10" presetClass="entr" presetSubtype="0"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animEffect transition="in" filter="fade">
                                      <p:cBhvr>
                                        <p:cTn id="19" dur="500"/>
                                        <p:tgtEl>
                                          <p:spTgt spid="277"/>
                                        </p:tgtEl>
                                      </p:cBhvr>
                                    </p:animEffect>
                                  </p:childTnLst>
                                </p:cTn>
                              </p:par>
                              <p:par>
                                <p:cTn id="20" presetID="10" presetClass="entr" presetSubtype="0" fill="hold" nodeType="with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fade">
                                      <p:cBhvr>
                                        <p:cTn id="22" dur="500"/>
                                        <p:tgtEl>
                                          <p:spTgt spid="286"/>
                                        </p:tgtEl>
                                      </p:cBhvr>
                                    </p:animEffect>
                                  </p:childTnLst>
                                </p:cTn>
                              </p:par>
                              <p:par>
                                <p:cTn id="23" presetID="10" presetClass="entr" presetSubtype="0" fill="hold" nodeType="withEffect">
                                  <p:stCondLst>
                                    <p:cond delay="0"/>
                                  </p:stCondLst>
                                  <p:childTnLst>
                                    <p:set>
                                      <p:cBhvr>
                                        <p:cTn id="24" dur="1" fill="hold">
                                          <p:stCondLst>
                                            <p:cond delay="0"/>
                                          </p:stCondLst>
                                        </p:cTn>
                                        <p:tgtEl>
                                          <p:spTgt spid="294"/>
                                        </p:tgtEl>
                                        <p:attrNameLst>
                                          <p:attrName>style.visibility</p:attrName>
                                        </p:attrNameLst>
                                      </p:cBhvr>
                                      <p:to>
                                        <p:strVal val="visible"/>
                                      </p:to>
                                    </p:set>
                                    <p:animEffect transition="in" filter="fade">
                                      <p:cBhvr>
                                        <p:cTn id="25" dur="500"/>
                                        <p:tgtEl>
                                          <p:spTgt spid="294"/>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7"/>
                                        </p:tgtEl>
                                        <p:attrNameLst>
                                          <p:attrName>style.visibility</p:attrName>
                                        </p:attrNameLst>
                                      </p:cBhvr>
                                      <p:to>
                                        <p:strVal val="visible"/>
                                      </p:to>
                                    </p:set>
                                    <p:animEffect transition="in" filter="fade">
                                      <p:cBhvr>
                                        <p:cTn id="60" dur="500"/>
                                        <p:tgtEl>
                                          <p:spTgt spid="107"/>
                                        </p:tgtEl>
                                      </p:cBhvr>
                                    </p:animEffect>
                                  </p:childTnLst>
                                </p:cTn>
                              </p:par>
                              <p:par>
                                <p:cTn id="61" presetID="10" presetClass="entr" presetSubtype="0" fill="hold" nodeType="withEffect">
                                  <p:stCondLst>
                                    <p:cond delay="0"/>
                                  </p:stCondLst>
                                  <p:childTnLst>
                                    <p:set>
                                      <p:cBhvr>
                                        <p:cTn id="62" dur="1" fill="hold">
                                          <p:stCondLst>
                                            <p:cond delay="0"/>
                                          </p:stCondLst>
                                        </p:cTn>
                                        <p:tgtEl>
                                          <p:spTgt spid="470"/>
                                        </p:tgtEl>
                                        <p:attrNameLst>
                                          <p:attrName>style.visibility</p:attrName>
                                        </p:attrNameLst>
                                      </p:cBhvr>
                                      <p:to>
                                        <p:strVal val="visible"/>
                                      </p:to>
                                    </p:set>
                                    <p:animEffect transition="in" filter="fade">
                                      <p:cBhvr>
                                        <p:cTn id="63" dur="500"/>
                                        <p:tgtEl>
                                          <p:spTgt spid="47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9"/>
                                        </p:tgtEl>
                                        <p:attrNameLst>
                                          <p:attrName>style.visibility</p:attrName>
                                        </p:attrNameLst>
                                      </p:cBhvr>
                                      <p:to>
                                        <p:strVal val="visible"/>
                                      </p:to>
                                    </p:set>
                                    <p:animEffect transition="in" filter="fade">
                                      <p:cBhvr>
                                        <p:cTn id="68" dur="500"/>
                                        <p:tgtEl>
                                          <p:spTgt spid="279"/>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80"/>
                                        </p:tgtEl>
                                        <p:attrNameLst>
                                          <p:attrName>style.visibility</p:attrName>
                                        </p:attrNameLst>
                                      </p:cBhvr>
                                      <p:to>
                                        <p:strVal val="visible"/>
                                      </p:to>
                                    </p:set>
                                    <p:animEffect transition="in" filter="fade">
                                      <p:cBhvr>
                                        <p:cTn id="77" dur="500"/>
                                        <p:tgtEl>
                                          <p:spTgt spid="280"/>
                                        </p:tgtEl>
                                      </p:cBhvr>
                                    </p:animEffect>
                                  </p:childTnLst>
                                </p:cTn>
                              </p:par>
                              <p:par>
                                <p:cTn id="78" presetID="1" presetClass="entr" presetSubtype="0" fill="hold" nodeType="withEffect">
                                  <p:stCondLst>
                                    <p:cond delay="0"/>
                                  </p:stCondLst>
                                  <p:childTnLst>
                                    <p:set>
                                      <p:cBhvr>
                                        <p:cTn id="79" dur="1" fill="hold">
                                          <p:stCondLst>
                                            <p:cond delay="0"/>
                                          </p:stCondLst>
                                        </p:cTn>
                                        <p:tgtEl>
                                          <p:spTgt spid="475"/>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474"/>
                                        </p:tgtEl>
                                        <p:attrNameLst>
                                          <p:attrName>style.visibility</p:attrName>
                                        </p:attrNameLst>
                                      </p:cBhvr>
                                      <p:to>
                                        <p:strVal val="visible"/>
                                      </p:to>
                                    </p:set>
                                  </p:childTnLst>
                                </p:cTn>
                              </p:par>
                              <p:par>
                                <p:cTn id="82" presetID="63" presetClass="path" presetSubtype="0" accel="50000" decel="50000" fill="hold" nodeType="withEffect">
                                  <p:stCondLst>
                                    <p:cond delay="0"/>
                                  </p:stCondLst>
                                  <p:childTnLst>
                                    <p:animMotion origin="layout" path="M -0.25638 -0.10116 L 4.16667E-7 0.00023 " pathEditMode="relative" rAng="0" ptsTypes="AA">
                                      <p:cBhvr>
                                        <p:cTn id="83" dur="750" fill="hold"/>
                                        <p:tgtEl>
                                          <p:spTgt spid="475"/>
                                        </p:tgtEl>
                                        <p:attrNameLst>
                                          <p:attrName>ppt_x</p:attrName>
                                          <p:attrName>ppt_y</p:attrName>
                                        </p:attrNameLst>
                                      </p:cBhvr>
                                      <p:rCtr x="12812" y="5069"/>
                                    </p:animMotion>
                                  </p:childTnLst>
                                </p:cTn>
                              </p:par>
                              <p:par>
                                <p:cTn id="84" presetID="63" presetClass="path" presetSubtype="0" accel="50000" decel="50000" fill="hold" nodeType="withEffect">
                                  <p:stCondLst>
                                    <p:cond delay="0"/>
                                  </p:stCondLst>
                                  <p:childTnLst>
                                    <p:animMotion origin="layout" path="M -0.25885 0.13865 L 4.79167E-6 1.85185E-6 " pathEditMode="relative" rAng="0" ptsTypes="AA">
                                      <p:cBhvr>
                                        <p:cTn id="85" dur="750" fill="hold"/>
                                        <p:tgtEl>
                                          <p:spTgt spid="474"/>
                                        </p:tgtEl>
                                        <p:attrNameLst>
                                          <p:attrName>ppt_x</p:attrName>
                                          <p:attrName>ppt_y</p:attrName>
                                        </p:attrNameLst>
                                      </p:cBhvr>
                                      <p:rCtr x="13112" y="-6782"/>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23"/>
                                        </p:tgtEl>
                                        <p:attrNameLst>
                                          <p:attrName>style.visibility</p:attrName>
                                        </p:attrNameLst>
                                      </p:cBhvr>
                                      <p:to>
                                        <p:strVal val="visible"/>
                                      </p:to>
                                    </p:set>
                                    <p:animEffect transition="in" filter="fade">
                                      <p:cBhvr>
                                        <p:cTn id="90" dur="500"/>
                                        <p:tgtEl>
                                          <p:spTgt spid="323"/>
                                        </p:tgtEl>
                                      </p:cBhvr>
                                    </p:animEffect>
                                  </p:childTnLst>
                                </p:cTn>
                              </p:par>
                              <p:par>
                                <p:cTn id="91" presetID="10" presetClass="entr" presetSubtype="0" fill="hold" nodeType="withEffect">
                                  <p:stCondLst>
                                    <p:cond delay="0"/>
                                  </p:stCondLst>
                                  <p:childTnLst>
                                    <p:set>
                                      <p:cBhvr>
                                        <p:cTn id="92" dur="1" fill="hold">
                                          <p:stCondLst>
                                            <p:cond delay="0"/>
                                          </p:stCondLst>
                                        </p:cTn>
                                        <p:tgtEl>
                                          <p:spTgt spid="292"/>
                                        </p:tgtEl>
                                        <p:attrNameLst>
                                          <p:attrName>style.visibility</p:attrName>
                                        </p:attrNameLst>
                                      </p:cBhvr>
                                      <p:to>
                                        <p:strVal val="visible"/>
                                      </p:to>
                                    </p:set>
                                    <p:animEffect transition="in" filter="fade">
                                      <p:cBhvr>
                                        <p:cTn id="93" dur="500"/>
                                        <p:tgtEl>
                                          <p:spTgt spid="29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39"/>
                                        </p:tgtEl>
                                        <p:attrNameLst>
                                          <p:attrName>style.visibility</p:attrName>
                                        </p:attrNameLst>
                                      </p:cBhvr>
                                      <p:to>
                                        <p:strVal val="visible"/>
                                      </p:to>
                                    </p:set>
                                    <p:animEffect transition="in" filter="fade">
                                      <p:cBhvr>
                                        <p:cTn id="96" dur="500"/>
                                        <p:tgtEl>
                                          <p:spTgt spid="23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41"/>
                                        </p:tgtEl>
                                        <p:attrNameLst>
                                          <p:attrName>style.visibility</p:attrName>
                                        </p:attrNameLst>
                                      </p:cBhvr>
                                      <p:to>
                                        <p:strVal val="visible"/>
                                      </p:to>
                                    </p:set>
                                    <p:animEffect transition="in" filter="fade">
                                      <p:cBhvr>
                                        <p:cTn id="99" dur="500"/>
                                        <p:tgtEl>
                                          <p:spTgt spid="241"/>
                                        </p:tgtEl>
                                      </p:cBhvr>
                                    </p:animEffect>
                                  </p:childTnLst>
                                </p:cTn>
                              </p:par>
                              <p:par>
                                <p:cTn id="100" presetID="10" presetClass="entr" presetSubtype="0" fill="hold" nodeType="withEffect">
                                  <p:stCondLst>
                                    <p:cond delay="0"/>
                                  </p:stCondLst>
                                  <p:childTnLst>
                                    <p:set>
                                      <p:cBhvr>
                                        <p:cTn id="101" dur="1" fill="hold">
                                          <p:stCondLst>
                                            <p:cond delay="0"/>
                                          </p:stCondLst>
                                        </p:cTn>
                                        <p:tgtEl>
                                          <p:spTgt spid="243"/>
                                        </p:tgtEl>
                                        <p:attrNameLst>
                                          <p:attrName>style.visibility</p:attrName>
                                        </p:attrNameLst>
                                      </p:cBhvr>
                                      <p:to>
                                        <p:strVal val="visible"/>
                                      </p:to>
                                    </p:set>
                                    <p:animEffect transition="in" filter="fade">
                                      <p:cBhvr>
                                        <p:cTn id="102" dur="500"/>
                                        <p:tgtEl>
                                          <p:spTgt spid="243"/>
                                        </p:tgtEl>
                                      </p:cBhvr>
                                    </p:animEffect>
                                  </p:childTnLst>
                                </p:cTn>
                              </p:par>
                              <p:par>
                                <p:cTn id="103" presetID="10" presetClass="entr" presetSubtype="0" fill="hold" nodeType="withEffect">
                                  <p:stCondLst>
                                    <p:cond delay="0"/>
                                  </p:stCondLst>
                                  <p:childTnLst>
                                    <p:set>
                                      <p:cBhvr>
                                        <p:cTn id="104" dur="1" fill="hold">
                                          <p:stCondLst>
                                            <p:cond delay="0"/>
                                          </p:stCondLst>
                                        </p:cTn>
                                        <p:tgtEl>
                                          <p:spTgt spid="232"/>
                                        </p:tgtEl>
                                        <p:attrNameLst>
                                          <p:attrName>style.visibility</p:attrName>
                                        </p:attrNameLst>
                                      </p:cBhvr>
                                      <p:to>
                                        <p:strVal val="visible"/>
                                      </p:to>
                                    </p:set>
                                    <p:animEffect transition="in" filter="fade">
                                      <p:cBhvr>
                                        <p:cTn id="105" dur="500"/>
                                        <p:tgtEl>
                                          <p:spTgt spid="232"/>
                                        </p:tgtEl>
                                      </p:cBhvr>
                                    </p:animEffect>
                                  </p:childTnLst>
                                </p:cTn>
                              </p:par>
                            </p:childTnLst>
                          </p:cTn>
                        </p:par>
                        <p:par>
                          <p:cTn id="106" fill="hold">
                            <p:stCondLst>
                              <p:cond delay="500"/>
                            </p:stCondLst>
                            <p:childTnLst>
                              <p:par>
                                <p:cTn id="107" presetID="10" presetClass="entr" presetSubtype="0" fill="hold" nodeType="afterEffect">
                                  <p:stCondLst>
                                    <p:cond delay="0"/>
                                  </p:stCondLst>
                                  <p:childTnLst>
                                    <p:set>
                                      <p:cBhvr>
                                        <p:cTn id="108" dur="1" fill="hold">
                                          <p:stCondLst>
                                            <p:cond delay="0"/>
                                          </p:stCondLst>
                                        </p:cTn>
                                        <p:tgtEl>
                                          <p:spTgt spid="326"/>
                                        </p:tgtEl>
                                        <p:attrNameLst>
                                          <p:attrName>style.visibility</p:attrName>
                                        </p:attrNameLst>
                                      </p:cBhvr>
                                      <p:to>
                                        <p:strVal val="visible"/>
                                      </p:to>
                                    </p:set>
                                    <p:animEffect transition="in" filter="fade">
                                      <p:cBhvr>
                                        <p:cTn id="109" dur="500"/>
                                        <p:tgtEl>
                                          <p:spTgt spid="326"/>
                                        </p:tgtEl>
                                      </p:cBhvr>
                                    </p:animEffect>
                                  </p:childTnLst>
                                </p:cTn>
                              </p:par>
                              <p:par>
                                <p:cTn id="110" presetID="10" presetClass="entr" presetSubtype="0" fill="hold" nodeType="withEffect">
                                  <p:stCondLst>
                                    <p:cond delay="0"/>
                                  </p:stCondLst>
                                  <p:childTnLst>
                                    <p:set>
                                      <p:cBhvr>
                                        <p:cTn id="111" dur="1" fill="hold">
                                          <p:stCondLst>
                                            <p:cond delay="0"/>
                                          </p:stCondLst>
                                        </p:cTn>
                                        <p:tgtEl>
                                          <p:spTgt spid="337"/>
                                        </p:tgtEl>
                                        <p:attrNameLst>
                                          <p:attrName>style.visibility</p:attrName>
                                        </p:attrNameLst>
                                      </p:cBhvr>
                                      <p:to>
                                        <p:strVal val="visible"/>
                                      </p:to>
                                    </p:set>
                                    <p:animEffect transition="in" filter="fade">
                                      <p:cBhvr>
                                        <p:cTn id="112" dur="500"/>
                                        <p:tgtEl>
                                          <p:spTgt spid="337"/>
                                        </p:tgtEl>
                                      </p:cBhvr>
                                    </p:animEffect>
                                  </p:childTnLst>
                                </p:cTn>
                              </p:par>
                              <p:par>
                                <p:cTn id="113" presetID="10" presetClass="entr" presetSubtype="0" fill="hold" nodeType="withEffect">
                                  <p:stCondLst>
                                    <p:cond delay="0"/>
                                  </p:stCondLst>
                                  <p:childTnLst>
                                    <p:set>
                                      <p:cBhvr>
                                        <p:cTn id="114" dur="1" fill="hold">
                                          <p:stCondLst>
                                            <p:cond delay="0"/>
                                          </p:stCondLst>
                                        </p:cTn>
                                        <p:tgtEl>
                                          <p:spTgt spid="390"/>
                                        </p:tgtEl>
                                        <p:attrNameLst>
                                          <p:attrName>style.visibility</p:attrName>
                                        </p:attrNameLst>
                                      </p:cBhvr>
                                      <p:to>
                                        <p:strVal val="visible"/>
                                      </p:to>
                                    </p:set>
                                    <p:animEffect transition="in" filter="fade">
                                      <p:cBhvr>
                                        <p:cTn id="115" dur="500"/>
                                        <p:tgtEl>
                                          <p:spTgt spid="390"/>
                                        </p:tgtEl>
                                      </p:cBhvr>
                                    </p:animEffect>
                                  </p:childTnLst>
                                </p:cTn>
                              </p:par>
                              <p:par>
                                <p:cTn id="116" presetID="10" presetClass="entr" presetSubtype="0" fill="hold" nodeType="withEffect">
                                  <p:stCondLst>
                                    <p:cond delay="0"/>
                                  </p:stCondLst>
                                  <p:childTnLst>
                                    <p:set>
                                      <p:cBhvr>
                                        <p:cTn id="117" dur="1" fill="hold">
                                          <p:stCondLst>
                                            <p:cond delay="0"/>
                                          </p:stCondLst>
                                        </p:cTn>
                                        <p:tgtEl>
                                          <p:spTgt spid="453"/>
                                        </p:tgtEl>
                                        <p:attrNameLst>
                                          <p:attrName>style.visibility</p:attrName>
                                        </p:attrNameLst>
                                      </p:cBhvr>
                                      <p:to>
                                        <p:strVal val="visible"/>
                                      </p:to>
                                    </p:set>
                                    <p:animEffect transition="in" filter="fade">
                                      <p:cBhvr>
                                        <p:cTn id="118" dur="500"/>
                                        <p:tgtEl>
                                          <p:spTgt spid="453"/>
                                        </p:tgtEl>
                                      </p:cBhvr>
                                    </p:animEffect>
                                  </p:childTnLst>
                                </p:cTn>
                              </p:par>
                              <p:par>
                                <p:cTn id="119" presetID="10" presetClass="entr" presetSubtype="0" fill="hold" nodeType="withEffect">
                                  <p:stCondLst>
                                    <p:cond delay="0"/>
                                  </p:stCondLst>
                                  <p:childTnLst>
                                    <p:set>
                                      <p:cBhvr>
                                        <p:cTn id="120" dur="1" fill="hold">
                                          <p:stCondLst>
                                            <p:cond delay="0"/>
                                          </p:stCondLst>
                                        </p:cTn>
                                        <p:tgtEl>
                                          <p:spTgt spid="462"/>
                                        </p:tgtEl>
                                        <p:attrNameLst>
                                          <p:attrName>style.visibility</p:attrName>
                                        </p:attrNameLst>
                                      </p:cBhvr>
                                      <p:to>
                                        <p:strVal val="visible"/>
                                      </p:to>
                                    </p:set>
                                    <p:animEffect transition="in" filter="fade">
                                      <p:cBhvr>
                                        <p:cTn id="121" dur="500"/>
                                        <p:tgtEl>
                                          <p:spTgt spid="462"/>
                                        </p:tgtEl>
                                      </p:cBhvr>
                                    </p:animEffect>
                                  </p:childTnLst>
                                </p:cTn>
                              </p:par>
                              <p:par>
                                <p:cTn id="122" presetID="10" presetClass="entr" presetSubtype="0" fill="hold" nodeType="withEffect">
                                  <p:stCondLst>
                                    <p:cond delay="0"/>
                                  </p:stCondLst>
                                  <p:childTnLst>
                                    <p:set>
                                      <p:cBhvr>
                                        <p:cTn id="123" dur="1" fill="hold">
                                          <p:stCondLst>
                                            <p:cond delay="0"/>
                                          </p:stCondLst>
                                        </p:cTn>
                                        <p:tgtEl>
                                          <p:spTgt spid="452"/>
                                        </p:tgtEl>
                                        <p:attrNameLst>
                                          <p:attrName>style.visibility</p:attrName>
                                        </p:attrNameLst>
                                      </p:cBhvr>
                                      <p:to>
                                        <p:strVal val="visible"/>
                                      </p:to>
                                    </p:set>
                                    <p:animEffect transition="in" filter="fade">
                                      <p:cBhvr>
                                        <p:cTn id="124" dur="5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p:bldP spid="323" grpId="0" animBg="1"/>
      <p:bldP spid="280" grpId="0" animBg="1"/>
      <p:bldP spid="239" grpId="0" animBg="1"/>
      <p:bldP spid="241" grpId="0" animBg="1"/>
      <p:bldP spid="2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Box 137">
            <a:extLst>
              <a:ext uri="{FF2B5EF4-FFF2-40B4-BE49-F238E27FC236}">
                <a16:creationId xmlns:a16="http://schemas.microsoft.com/office/drawing/2014/main" id="{AD07E398-5133-4B5F-A5DF-DD0E54B05669}"/>
              </a:ext>
            </a:extLst>
          </p:cNvPr>
          <p:cNvSpPr txBox="1"/>
          <p:nvPr/>
        </p:nvSpPr>
        <p:spPr>
          <a:xfrm>
            <a:off x="7669121" y="2250606"/>
            <a:ext cx="1404613"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Omni-channel support</a:t>
            </a:r>
          </a:p>
        </p:txBody>
      </p:sp>
      <p:sp>
        <p:nvSpPr>
          <p:cNvPr id="2" name="Freeform 23">
            <a:extLst>
              <a:ext uri="{FF2B5EF4-FFF2-40B4-BE49-F238E27FC236}">
                <a16:creationId xmlns:a16="http://schemas.microsoft.com/office/drawing/2014/main" id="{489489E4-0236-4988-B088-77689ED21017}"/>
              </a:ext>
            </a:extLst>
          </p:cNvPr>
          <p:cNvSpPr/>
          <p:nvPr/>
        </p:nvSpPr>
        <p:spPr bwMode="auto">
          <a:xfrm>
            <a:off x="2177203" y="2498293"/>
            <a:ext cx="9452443" cy="2859532"/>
          </a:xfrm>
          <a:custGeom>
            <a:avLst/>
            <a:gdLst>
              <a:gd name="connsiteX0" fmla="*/ 0 w 11903242"/>
              <a:gd name="connsiteY0" fmla="*/ 1468387 h 3233051"/>
              <a:gd name="connsiteX1" fmla="*/ 1459831 w 11903242"/>
              <a:gd name="connsiteY1" fmla="*/ 104808 h 3233051"/>
              <a:gd name="connsiteX2" fmla="*/ 3689684 w 11903242"/>
              <a:gd name="connsiteY2" fmla="*/ 1179629 h 3233051"/>
              <a:gd name="connsiteX3" fmla="*/ 5534526 w 11903242"/>
              <a:gd name="connsiteY3" fmla="*/ 3233019 h 3233051"/>
              <a:gd name="connsiteX4" fmla="*/ 7940842 w 11903242"/>
              <a:gd name="connsiteY4" fmla="*/ 1227755 h 3233051"/>
              <a:gd name="connsiteX5" fmla="*/ 9962147 w 11903242"/>
              <a:gd name="connsiteY5" fmla="*/ 8555 h 3233051"/>
              <a:gd name="connsiteX6" fmla="*/ 11903242 w 11903242"/>
              <a:gd name="connsiteY6" fmla="*/ 1821313 h 3233051"/>
              <a:gd name="connsiteX0" fmla="*/ 0 w 11903242"/>
              <a:gd name="connsiteY0" fmla="*/ 1478242 h 3242906"/>
              <a:gd name="connsiteX1" fmla="*/ 1475873 w 11903242"/>
              <a:gd name="connsiteY1" fmla="*/ 2368 h 3242906"/>
              <a:gd name="connsiteX2" fmla="*/ 3689684 w 11903242"/>
              <a:gd name="connsiteY2" fmla="*/ 1189484 h 3242906"/>
              <a:gd name="connsiteX3" fmla="*/ 5534526 w 11903242"/>
              <a:gd name="connsiteY3" fmla="*/ 3242874 h 3242906"/>
              <a:gd name="connsiteX4" fmla="*/ 7940842 w 11903242"/>
              <a:gd name="connsiteY4" fmla="*/ 1237610 h 3242906"/>
              <a:gd name="connsiteX5" fmla="*/ 9962147 w 11903242"/>
              <a:gd name="connsiteY5" fmla="*/ 18410 h 3242906"/>
              <a:gd name="connsiteX6" fmla="*/ 11903242 w 11903242"/>
              <a:gd name="connsiteY6" fmla="*/ 1831168 h 3242906"/>
              <a:gd name="connsiteX0" fmla="*/ 0 w 11903242"/>
              <a:gd name="connsiteY0" fmla="*/ 1476970 h 3241634"/>
              <a:gd name="connsiteX1" fmla="*/ 1475873 w 11903242"/>
              <a:gd name="connsiteY1" fmla="*/ 1096 h 3241634"/>
              <a:gd name="connsiteX2" fmla="*/ 3689684 w 11903242"/>
              <a:gd name="connsiteY2" fmla="*/ 1188212 h 3241634"/>
              <a:gd name="connsiteX3" fmla="*/ 5534526 w 11903242"/>
              <a:gd name="connsiteY3" fmla="*/ 3241602 h 3241634"/>
              <a:gd name="connsiteX4" fmla="*/ 7940842 w 11903242"/>
              <a:gd name="connsiteY4" fmla="*/ 1236338 h 3241634"/>
              <a:gd name="connsiteX5" fmla="*/ 9962147 w 11903242"/>
              <a:gd name="connsiteY5" fmla="*/ 17138 h 3241634"/>
              <a:gd name="connsiteX6" fmla="*/ 11903242 w 11903242"/>
              <a:gd name="connsiteY6" fmla="*/ 1829896 h 3241634"/>
              <a:gd name="connsiteX0" fmla="*/ 0 w 11903242"/>
              <a:gd name="connsiteY0" fmla="*/ 1476970 h 3241634"/>
              <a:gd name="connsiteX1" fmla="*/ 1475873 w 11903242"/>
              <a:gd name="connsiteY1" fmla="*/ 1096 h 3241634"/>
              <a:gd name="connsiteX2" fmla="*/ 3689684 w 11903242"/>
              <a:gd name="connsiteY2" fmla="*/ 1188212 h 3241634"/>
              <a:gd name="connsiteX3" fmla="*/ 5534526 w 11903242"/>
              <a:gd name="connsiteY3" fmla="*/ 3241602 h 3241634"/>
              <a:gd name="connsiteX4" fmla="*/ 7940842 w 11903242"/>
              <a:gd name="connsiteY4" fmla="*/ 1236338 h 3241634"/>
              <a:gd name="connsiteX5" fmla="*/ 9962147 w 11903242"/>
              <a:gd name="connsiteY5" fmla="*/ 17138 h 3241634"/>
              <a:gd name="connsiteX6" fmla="*/ 11903242 w 11903242"/>
              <a:gd name="connsiteY6" fmla="*/ 1829896 h 3241634"/>
              <a:gd name="connsiteX0" fmla="*/ 0 w 11903242"/>
              <a:gd name="connsiteY0" fmla="*/ 1477224 h 3241859"/>
              <a:gd name="connsiteX1" fmla="*/ 1475873 w 11903242"/>
              <a:gd name="connsiteY1" fmla="*/ 1350 h 3241859"/>
              <a:gd name="connsiteX2" fmla="*/ 3577389 w 11903242"/>
              <a:gd name="connsiteY2" fmla="*/ 1252635 h 3241859"/>
              <a:gd name="connsiteX3" fmla="*/ 5534526 w 11903242"/>
              <a:gd name="connsiteY3" fmla="*/ 3241856 h 3241859"/>
              <a:gd name="connsiteX4" fmla="*/ 7940842 w 11903242"/>
              <a:gd name="connsiteY4" fmla="*/ 1236592 h 3241859"/>
              <a:gd name="connsiteX5" fmla="*/ 9962147 w 11903242"/>
              <a:gd name="connsiteY5" fmla="*/ 17392 h 3241859"/>
              <a:gd name="connsiteX6" fmla="*/ 11903242 w 11903242"/>
              <a:gd name="connsiteY6" fmla="*/ 1830150 h 3241859"/>
              <a:gd name="connsiteX0" fmla="*/ 0 w 11903242"/>
              <a:gd name="connsiteY0" fmla="*/ 1478295 h 3242931"/>
              <a:gd name="connsiteX1" fmla="*/ 1475873 w 11903242"/>
              <a:gd name="connsiteY1" fmla="*/ 2421 h 3242931"/>
              <a:gd name="connsiteX2" fmla="*/ 3577389 w 11903242"/>
              <a:gd name="connsiteY2" fmla="*/ 1253706 h 3242931"/>
              <a:gd name="connsiteX3" fmla="*/ 5534526 w 11903242"/>
              <a:gd name="connsiteY3" fmla="*/ 3242927 h 3242931"/>
              <a:gd name="connsiteX4" fmla="*/ 7940842 w 11903242"/>
              <a:gd name="connsiteY4" fmla="*/ 1237663 h 3242931"/>
              <a:gd name="connsiteX5" fmla="*/ 9962147 w 11903242"/>
              <a:gd name="connsiteY5" fmla="*/ 18463 h 3242931"/>
              <a:gd name="connsiteX6" fmla="*/ 11903242 w 11903242"/>
              <a:gd name="connsiteY6" fmla="*/ 1831221 h 3242931"/>
              <a:gd name="connsiteX0" fmla="*/ 0 w 11903242"/>
              <a:gd name="connsiteY0" fmla="*/ 1476728 h 3241364"/>
              <a:gd name="connsiteX1" fmla="*/ 1475873 w 11903242"/>
              <a:gd name="connsiteY1" fmla="*/ 854 h 3241364"/>
              <a:gd name="connsiteX2" fmla="*/ 3577389 w 11903242"/>
              <a:gd name="connsiteY2" fmla="*/ 1252139 h 3241364"/>
              <a:gd name="connsiteX3" fmla="*/ 5534526 w 11903242"/>
              <a:gd name="connsiteY3" fmla="*/ 3241360 h 3241364"/>
              <a:gd name="connsiteX4" fmla="*/ 7940842 w 11903242"/>
              <a:gd name="connsiteY4" fmla="*/ 1236096 h 3241364"/>
              <a:gd name="connsiteX5" fmla="*/ 9962147 w 11903242"/>
              <a:gd name="connsiteY5" fmla="*/ 16896 h 3241364"/>
              <a:gd name="connsiteX6" fmla="*/ 11903242 w 11903242"/>
              <a:gd name="connsiteY6" fmla="*/ 1829654 h 3241364"/>
              <a:gd name="connsiteX0" fmla="*/ 0 w 11903242"/>
              <a:gd name="connsiteY0" fmla="*/ 1476440 h 3241076"/>
              <a:gd name="connsiteX1" fmla="*/ 1475873 w 11903242"/>
              <a:gd name="connsiteY1" fmla="*/ 566 h 3241076"/>
              <a:gd name="connsiteX2" fmla="*/ 3577389 w 11903242"/>
              <a:gd name="connsiteY2" fmla="*/ 1251851 h 3241076"/>
              <a:gd name="connsiteX3" fmla="*/ 5534526 w 11903242"/>
              <a:gd name="connsiteY3" fmla="*/ 3241072 h 3241076"/>
              <a:gd name="connsiteX4" fmla="*/ 7940842 w 11903242"/>
              <a:gd name="connsiteY4" fmla="*/ 1235808 h 3241076"/>
              <a:gd name="connsiteX5" fmla="*/ 9962147 w 11903242"/>
              <a:gd name="connsiteY5" fmla="*/ 16608 h 3241076"/>
              <a:gd name="connsiteX6" fmla="*/ 11903242 w 11903242"/>
              <a:gd name="connsiteY6" fmla="*/ 1829366 h 3241076"/>
              <a:gd name="connsiteX0" fmla="*/ 0 w 11903242"/>
              <a:gd name="connsiteY0" fmla="*/ 1476294 h 2823835"/>
              <a:gd name="connsiteX1" fmla="*/ 1475873 w 11903242"/>
              <a:gd name="connsiteY1" fmla="*/ 420 h 2823835"/>
              <a:gd name="connsiteX2" fmla="*/ 3577389 w 11903242"/>
              <a:gd name="connsiteY2" fmla="*/ 1251705 h 2823835"/>
              <a:gd name="connsiteX3" fmla="*/ 5710989 w 11903242"/>
              <a:gd name="connsiteY3" fmla="*/ 2823831 h 2823835"/>
              <a:gd name="connsiteX4" fmla="*/ 7940842 w 11903242"/>
              <a:gd name="connsiteY4" fmla="*/ 1235662 h 2823835"/>
              <a:gd name="connsiteX5" fmla="*/ 9962147 w 11903242"/>
              <a:gd name="connsiteY5" fmla="*/ 16462 h 2823835"/>
              <a:gd name="connsiteX6" fmla="*/ 11903242 w 11903242"/>
              <a:gd name="connsiteY6" fmla="*/ 1829220 h 2823835"/>
              <a:gd name="connsiteX0" fmla="*/ 0 w 11903242"/>
              <a:gd name="connsiteY0" fmla="*/ 1476294 h 2824062"/>
              <a:gd name="connsiteX1" fmla="*/ 1475873 w 11903242"/>
              <a:gd name="connsiteY1" fmla="*/ 420 h 2824062"/>
              <a:gd name="connsiteX2" fmla="*/ 3577389 w 11903242"/>
              <a:gd name="connsiteY2" fmla="*/ 1251705 h 2824062"/>
              <a:gd name="connsiteX3" fmla="*/ 5710989 w 11903242"/>
              <a:gd name="connsiteY3" fmla="*/ 2823831 h 2824062"/>
              <a:gd name="connsiteX4" fmla="*/ 7940842 w 11903242"/>
              <a:gd name="connsiteY4" fmla="*/ 1235662 h 2824062"/>
              <a:gd name="connsiteX5" fmla="*/ 9962147 w 11903242"/>
              <a:gd name="connsiteY5" fmla="*/ 16462 h 2824062"/>
              <a:gd name="connsiteX6" fmla="*/ 11903242 w 11903242"/>
              <a:gd name="connsiteY6" fmla="*/ 1829220 h 2824062"/>
              <a:gd name="connsiteX0" fmla="*/ 0 w 11903242"/>
              <a:gd name="connsiteY0" fmla="*/ 1476407 h 2824218"/>
              <a:gd name="connsiteX1" fmla="*/ 1475873 w 11903242"/>
              <a:gd name="connsiteY1" fmla="*/ 533 h 2824218"/>
              <a:gd name="connsiteX2" fmla="*/ 3577389 w 11903242"/>
              <a:gd name="connsiteY2" fmla="*/ 1251818 h 2824218"/>
              <a:gd name="connsiteX3" fmla="*/ 5710989 w 11903242"/>
              <a:gd name="connsiteY3" fmla="*/ 2823944 h 2824218"/>
              <a:gd name="connsiteX4" fmla="*/ 7940842 w 11903242"/>
              <a:gd name="connsiteY4" fmla="*/ 1235775 h 2824218"/>
              <a:gd name="connsiteX5" fmla="*/ 9962147 w 11903242"/>
              <a:gd name="connsiteY5" fmla="*/ 16575 h 2824218"/>
              <a:gd name="connsiteX6" fmla="*/ 11903242 w 11903242"/>
              <a:gd name="connsiteY6" fmla="*/ 1829333 h 2824218"/>
              <a:gd name="connsiteX0" fmla="*/ 0 w 11903242"/>
              <a:gd name="connsiteY0" fmla="*/ 1476407 h 2824218"/>
              <a:gd name="connsiteX1" fmla="*/ 1475873 w 11903242"/>
              <a:gd name="connsiteY1" fmla="*/ 533 h 2824218"/>
              <a:gd name="connsiteX2" fmla="*/ 3577389 w 11903242"/>
              <a:gd name="connsiteY2" fmla="*/ 1251818 h 2824218"/>
              <a:gd name="connsiteX3" fmla="*/ 5710989 w 11903242"/>
              <a:gd name="connsiteY3" fmla="*/ 2823944 h 2824218"/>
              <a:gd name="connsiteX4" fmla="*/ 7940842 w 11903242"/>
              <a:gd name="connsiteY4" fmla="*/ 1235775 h 2824218"/>
              <a:gd name="connsiteX5" fmla="*/ 9962147 w 11903242"/>
              <a:gd name="connsiteY5" fmla="*/ 16575 h 2824218"/>
              <a:gd name="connsiteX6" fmla="*/ 11903242 w 11903242"/>
              <a:gd name="connsiteY6" fmla="*/ 1829333 h 2824218"/>
              <a:gd name="connsiteX0" fmla="*/ 0 w 11903242"/>
              <a:gd name="connsiteY0" fmla="*/ 1476407 h 2824218"/>
              <a:gd name="connsiteX1" fmla="*/ 1475873 w 11903242"/>
              <a:gd name="connsiteY1" fmla="*/ 533 h 2824218"/>
              <a:gd name="connsiteX2" fmla="*/ 3577389 w 11903242"/>
              <a:gd name="connsiteY2" fmla="*/ 1251818 h 2824218"/>
              <a:gd name="connsiteX3" fmla="*/ 5710989 w 11903242"/>
              <a:gd name="connsiteY3" fmla="*/ 2823944 h 2824218"/>
              <a:gd name="connsiteX4" fmla="*/ 7940842 w 11903242"/>
              <a:gd name="connsiteY4" fmla="*/ 1235775 h 2824218"/>
              <a:gd name="connsiteX5" fmla="*/ 9962147 w 11903242"/>
              <a:gd name="connsiteY5" fmla="*/ 16575 h 2824218"/>
              <a:gd name="connsiteX6" fmla="*/ 11903242 w 11903242"/>
              <a:gd name="connsiteY6" fmla="*/ 1829333 h 2824218"/>
              <a:gd name="connsiteX0" fmla="*/ 0 w 11630526"/>
              <a:gd name="connsiteY0" fmla="*/ 1476407 h 2824218"/>
              <a:gd name="connsiteX1" fmla="*/ 1475873 w 11630526"/>
              <a:gd name="connsiteY1" fmla="*/ 533 h 2824218"/>
              <a:gd name="connsiteX2" fmla="*/ 3577389 w 11630526"/>
              <a:gd name="connsiteY2" fmla="*/ 1251818 h 2824218"/>
              <a:gd name="connsiteX3" fmla="*/ 5710989 w 11630526"/>
              <a:gd name="connsiteY3" fmla="*/ 2823944 h 2824218"/>
              <a:gd name="connsiteX4" fmla="*/ 7940842 w 11630526"/>
              <a:gd name="connsiteY4" fmla="*/ 1235775 h 2824218"/>
              <a:gd name="connsiteX5" fmla="*/ 9962147 w 11630526"/>
              <a:gd name="connsiteY5" fmla="*/ 16575 h 2824218"/>
              <a:gd name="connsiteX6" fmla="*/ 11630526 w 11630526"/>
              <a:gd name="connsiteY6" fmla="*/ 1829333 h 2824218"/>
              <a:gd name="connsiteX0" fmla="*/ 0 w 11630526"/>
              <a:gd name="connsiteY0" fmla="*/ 1476407 h 2824218"/>
              <a:gd name="connsiteX1" fmla="*/ 1475873 w 11630526"/>
              <a:gd name="connsiteY1" fmla="*/ 533 h 2824218"/>
              <a:gd name="connsiteX2" fmla="*/ 3577389 w 11630526"/>
              <a:gd name="connsiteY2" fmla="*/ 1251818 h 2824218"/>
              <a:gd name="connsiteX3" fmla="*/ 5710989 w 11630526"/>
              <a:gd name="connsiteY3" fmla="*/ 2823944 h 2824218"/>
              <a:gd name="connsiteX4" fmla="*/ 7940842 w 11630526"/>
              <a:gd name="connsiteY4" fmla="*/ 1235775 h 2824218"/>
              <a:gd name="connsiteX5" fmla="*/ 9962147 w 11630526"/>
              <a:gd name="connsiteY5" fmla="*/ 16575 h 2824218"/>
              <a:gd name="connsiteX6" fmla="*/ 11630526 w 11630526"/>
              <a:gd name="connsiteY6" fmla="*/ 1829333 h 2824218"/>
              <a:gd name="connsiteX0" fmla="*/ 0 w 11630526"/>
              <a:gd name="connsiteY0" fmla="*/ 1541463 h 2889274"/>
              <a:gd name="connsiteX1" fmla="*/ 1475873 w 11630526"/>
              <a:gd name="connsiteY1" fmla="*/ 65589 h 2889274"/>
              <a:gd name="connsiteX2" fmla="*/ 3577389 w 11630526"/>
              <a:gd name="connsiteY2" fmla="*/ 1316874 h 2889274"/>
              <a:gd name="connsiteX3" fmla="*/ 5710989 w 11630526"/>
              <a:gd name="connsiteY3" fmla="*/ 2889000 h 2889274"/>
              <a:gd name="connsiteX4" fmla="*/ 7940842 w 11630526"/>
              <a:gd name="connsiteY4" fmla="*/ 1300831 h 2889274"/>
              <a:gd name="connsiteX5" fmla="*/ 9944577 w 11630526"/>
              <a:gd name="connsiteY5" fmla="*/ 1421 h 2889274"/>
              <a:gd name="connsiteX6" fmla="*/ 11630526 w 11630526"/>
              <a:gd name="connsiteY6" fmla="*/ 1894389 h 2889274"/>
              <a:gd name="connsiteX0" fmla="*/ 0 w 11630526"/>
              <a:gd name="connsiteY0" fmla="*/ 1540049 h 2887860"/>
              <a:gd name="connsiteX1" fmla="*/ 1475873 w 11630526"/>
              <a:gd name="connsiteY1" fmla="*/ 64175 h 2887860"/>
              <a:gd name="connsiteX2" fmla="*/ 3577389 w 11630526"/>
              <a:gd name="connsiteY2" fmla="*/ 1315460 h 2887860"/>
              <a:gd name="connsiteX3" fmla="*/ 5710989 w 11630526"/>
              <a:gd name="connsiteY3" fmla="*/ 2887586 h 2887860"/>
              <a:gd name="connsiteX4" fmla="*/ 7940842 w 11630526"/>
              <a:gd name="connsiteY4" fmla="*/ 1299417 h 2887860"/>
              <a:gd name="connsiteX5" fmla="*/ 9944577 w 11630526"/>
              <a:gd name="connsiteY5" fmla="*/ 7 h 2887860"/>
              <a:gd name="connsiteX6" fmla="*/ 11630526 w 11630526"/>
              <a:gd name="connsiteY6" fmla="*/ 1892975 h 2887860"/>
              <a:gd name="connsiteX0" fmla="*/ 0 w 11767083"/>
              <a:gd name="connsiteY0" fmla="*/ 1540493 h 2888304"/>
              <a:gd name="connsiteX1" fmla="*/ 1475873 w 11767083"/>
              <a:gd name="connsiteY1" fmla="*/ 64619 h 2888304"/>
              <a:gd name="connsiteX2" fmla="*/ 3577389 w 11767083"/>
              <a:gd name="connsiteY2" fmla="*/ 1315904 h 2888304"/>
              <a:gd name="connsiteX3" fmla="*/ 5710989 w 11767083"/>
              <a:gd name="connsiteY3" fmla="*/ 2888030 h 2888304"/>
              <a:gd name="connsiteX4" fmla="*/ 7940842 w 11767083"/>
              <a:gd name="connsiteY4" fmla="*/ 1299861 h 2888304"/>
              <a:gd name="connsiteX5" fmla="*/ 9944577 w 11767083"/>
              <a:gd name="connsiteY5" fmla="*/ 451 h 2888304"/>
              <a:gd name="connsiteX6" fmla="*/ 11767083 w 11767083"/>
              <a:gd name="connsiteY6" fmla="*/ 1436219 h 2888304"/>
              <a:gd name="connsiteX0" fmla="*/ 0 w 11767083"/>
              <a:gd name="connsiteY0" fmla="*/ 1540493 h 2888304"/>
              <a:gd name="connsiteX1" fmla="*/ 1475873 w 11767083"/>
              <a:gd name="connsiteY1" fmla="*/ 64619 h 2888304"/>
              <a:gd name="connsiteX2" fmla="*/ 3577389 w 11767083"/>
              <a:gd name="connsiteY2" fmla="*/ 1315904 h 2888304"/>
              <a:gd name="connsiteX3" fmla="*/ 5710989 w 11767083"/>
              <a:gd name="connsiteY3" fmla="*/ 2888030 h 2888304"/>
              <a:gd name="connsiteX4" fmla="*/ 7940842 w 11767083"/>
              <a:gd name="connsiteY4" fmla="*/ 1299861 h 2888304"/>
              <a:gd name="connsiteX5" fmla="*/ 9944577 w 11767083"/>
              <a:gd name="connsiteY5" fmla="*/ 451 h 2888304"/>
              <a:gd name="connsiteX6" fmla="*/ 11767083 w 11767083"/>
              <a:gd name="connsiteY6" fmla="*/ 1436219 h 2888304"/>
              <a:gd name="connsiteX0" fmla="*/ 0 w 11767083"/>
              <a:gd name="connsiteY0" fmla="*/ 1540493 h 2888259"/>
              <a:gd name="connsiteX1" fmla="*/ 1902404 w 11767083"/>
              <a:gd name="connsiteY1" fmla="*/ 115419 h 2888259"/>
              <a:gd name="connsiteX2" fmla="*/ 3577389 w 11767083"/>
              <a:gd name="connsiteY2" fmla="*/ 1315904 h 2888259"/>
              <a:gd name="connsiteX3" fmla="*/ 5710989 w 11767083"/>
              <a:gd name="connsiteY3" fmla="*/ 2888030 h 2888259"/>
              <a:gd name="connsiteX4" fmla="*/ 7940842 w 11767083"/>
              <a:gd name="connsiteY4" fmla="*/ 1299861 h 2888259"/>
              <a:gd name="connsiteX5" fmla="*/ 9944577 w 11767083"/>
              <a:gd name="connsiteY5" fmla="*/ 451 h 2888259"/>
              <a:gd name="connsiteX6" fmla="*/ 11767083 w 11767083"/>
              <a:gd name="connsiteY6" fmla="*/ 1436219 h 2888259"/>
              <a:gd name="connsiteX0" fmla="*/ 0 w 11767083"/>
              <a:gd name="connsiteY0" fmla="*/ 1540493 h 2888259"/>
              <a:gd name="connsiteX1" fmla="*/ 1902404 w 11767083"/>
              <a:gd name="connsiteY1" fmla="*/ 115419 h 2888259"/>
              <a:gd name="connsiteX2" fmla="*/ 3577389 w 11767083"/>
              <a:gd name="connsiteY2" fmla="*/ 1315904 h 2888259"/>
              <a:gd name="connsiteX3" fmla="*/ 5710989 w 11767083"/>
              <a:gd name="connsiteY3" fmla="*/ 2888030 h 2888259"/>
              <a:gd name="connsiteX4" fmla="*/ 7940842 w 11767083"/>
              <a:gd name="connsiteY4" fmla="*/ 1299861 h 2888259"/>
              <a:gd name="connsiteX5" fmla="*/ 9944577 w 11767083"/>
              <a:gd name="connsiteY5" fmla="*/ 451 h 2888259"/>
              <a:gd name="connsiteX6" fmla="*/ 11767083 w 11767083"/>
              <a:gd name="connsiteY6" fmla="*/ 1436219 h 2888259"/>
              <a:gd name="connsiteX0" fmla="*/ 0 w 11767083"/>
              <a:gd name="connsiteY0" fmla="*/ 1540493 h 2888309"/>
              <a:gd name="connsiteX1" fmla="*/ 1902404 w 11767083"/>
              <a:gd name="connsiteY1" fmla="*/ 115419 h 2888309"/>
              <a:gd name="connsiteX2" fmla="*/ 3577389 w 11767083"/>
              <a:gd name="connsiteY2" fmla="*/ 1315904 h 2888309"/>
              <a:gd name="connsiteX3" fmla="*/ 5710989 w 11767083"/>
              <a:gd name="connsiteY3" fmla="*/ 2888030 h 2888309"/>
              <a:gd name="connsiteX4" fmla="*/ 7940842 w 11767083"/>
              <a:gd name="connsiteY4" fmla="*/ 1299861 h 2888309"/>
              <a:gd name="connsiteX5" fmla="*/ 9944577 w 11767083"/>
              <a:gd name="connsiteY5" fmla="*/ 451 h 2888309"/>
              <a:gd name="connsiteX6" fmla="*/ 11767083 w 11767083"/>
              <a:gd name="connsiteY6" fmla="*/ 1436219 h 2888309"/>
              <a:gd name="connsiteX0" fmla="*/ 0 w 11767083"/>
              <a:gd name="connsiteY0" fmla="*/ 1540493 h 2888199"/>
              <a:gd name="connsiteX1" fmla="*/ 1902404 w 11767083"/>
              <a:gd name="connsiteY1" fmla="*/ 115419 h 2888199"/>
              <a:gd name="connsiteX2" fmla="*/ 3781382 w 11767083"/>
              <a:gd name="connsiteY2" fmla="*/ 1383638 h 2888199"/>
              <a:gd name="connsiteX3" fmla="*/ 5710989 w 11767083"/>
              <a:gd name="connsiteY3" fmla="*/ 2888030 h 2888199"/>
              <a:gd name="connsiteX4" fmla="*/ 7940842 w 11767083"/>
              <a:gd name="connsiteY4" fmla="*/ 1299861 h 2888199"/>
              <a:gd name="connsiteX5" fmla="*/ 9944577 w 11767083"/>
              <a:gd name="connsiteY5" fmla="*/ 451 h 2888199"/>
              <a:gd name="connsiteX6" fmla="*/ 11767083 w 11767083"/>
              <a:gd name="connsiteY6" fmla="*/ 1436219 h 2888199"/>
              <a:gd name="connsiteX0" fmla="*/ 0 w 11767083"/>
              <a:gd name="connsiteY0" fmla="*/ 1540493 h 2888225"/>
              <a:gd name="connsiteX1" fmla="*/ 1902404 w 11767083"/>
              <a:gd name="connsiteY1" fmla="*/ 115419 h 2888225"/>
              <a:gd name="connsiteX2" fmla="*/ 3781382 w 11767083"/>
              <a:gd name="connsiteY2" fmla="*/ 1383638 h 2888225"/>
              <a:gd name="connsiteX3" fmla="*/ 5710989 w 11767083"/>
              <a:gd name="connsiteY3" fmla="*/ 2888030 h 2888225"/>
              <a:gd name="connsiteX4" fmla="*/ 7940842 w 11767083"/>
              <a:gd name="connsiteY4" fmla="*/ 1299861 h 2888225"/>
              <a:gd name="connsiteX5" fmla="*/ 9944577 w 11767083"/>
              <a:gd name="connsiteY5" fmla="*/ 451 h 2888225"/>
              <a:gd name="connsiteX6" fmla="*/ 11767083 w 11767083"/>
              <a:gd name="connsiteY6" fmla="*/ 1436219 h 2888225"/>
              <a:gd name="connsiteX0" fmla="*/ 0 w 11767083"/>
              <a:gd name="connsiteY0" fmla="*/ 1540493 h 2888225"/>
              <a:gd name="connsiteX1" fmla="*/ 1902404 w 11767083"/>
              <a:gd name="connsiteY1" fmla="*/ 115419 h 2888225"/>
              <a:gd name="connsiteX2" fmla="*/ 3781382 w 11767083"/>
              <a:gd name="connsiteY2" fmla="*/ 1383638 h 2888225"/>
              <a:gd name="connsiteX3" fmla="*/ 5710989 w 11767083"/>
              <a:gd name="connsiteY3" fmla="*/ 2888030 h 2888225"/>
              <a:gd name="connsiteX4" fmla="*/ 7940842 w 11767083"/>
              <a:gd name="connsiteY4" fmla="*/ 1299861 h 2888225"/>
              <a:gd name="connsiteX5" fmla="*/ 9944577 w 11767083"/>
              <a:gd name="connsiteY5" fmla="*/ 451 h 2888225"/>
              <a:gd name="connsiteX6" fmla="*/ 11767083 w 11767083"/>
              <a:gd name="connsiteY6" fmla="*/ 1436219 h 2888225"/>
              <a:gd name="connsiteX0" fmla="*/ 0 w 11767083"/>
              <a:gd name="connsiteY0" fmla="*/ 1540493 h 2888176"/>
              <a:gd name="connsiteX1" fmla="*/ 1902404 w 11767083"/>
              <a:gd name="connsiteY1" fmla="*/ 115419 h 2888176"/>
              <a:gd name="connsiteX2" fmla="*/ 3781382 w 11767083"/>
              <a:gd name="connsiteY2" fmla="*/ 1383638 h 2888176"/>
              <a:gd name="connsiteX3" fmla="*/ 5710989 w 11767083"/>
              <a:gd name="connsiteY3" fmla="*/ 2888030 h 2888176"/>
              <a:gd name="connsiteX4" fmla="*/ 7940842 w 11767083"/>
              <a:gd name="connsiteY4" fmla="*/ 1299861 h 2888176"/>
              <a:gd name="connsiteX5" fmla="*/ 9944577 w 11767083"/>
              <a:gd name="connsiteY5" fmla="*/ 451 h 2888176"/>
              <a:gd name="connsiteX6" fmla="*/ 11767083 w 11767083"/>
              <a:gd name="connsiteY6" fmla="*/ 1436219 h 2888176"/>
              <a:gd name="connsiteX0" fmla="*/ 0 w 11767083"/>
              <a:gd name="connsiteY0" fmla="*/ 1540493 h 2888899"/>
              <a:gd name="connsiteX1" fmla="*/ 1902404 w 11767083"/>
              <a:gd name="connsiteY1" fmla="*/ 115419 h 2888899"/>
              <a:gd name="connsiteX2" fmla="*/ 3781382 w 11767083"/>
              <a:gd name="connsiteY2" fmla="*/ 1383638 h 2888899"/>
              <a:gd name="connsiteX3" fmla="*/ 5710989 w 11767083"/>
              <a:gd name="connsiteY3" fmla="*/ 2888030 h 2888899"/>
              <a:gd name="connsiteX4" fmla="*/ 7940842 w 11767083"/>
              <a:gd name="connsiteY4" fmla="*/ 1299861 h 2888899"/>
              <a:gd name="connsiteX5" fmla="*/ 9944577 w 11767083"/>
              <a:gd name="connsiteY5" fmla="*/ 451 h 2888899"/>
              <a:gd name="connsiteX6" fmla="*/ 11767083 w 11767083"/>
              <a:gd name="connsiteY6" fmla="*/ 1436219 h 2888899"/>
              <a:gd name="connsiteX0" fmla="*/ 0 w 11767083"/>
              <a:gd name="connsiteY0" fmla="*/ 1540542 h 2889015"/>
              <a:gd name="connsiteX1" fmla="*/ 1902404 w 11767083"/>
              <a:gd name="connsiteY1" fmla="*/ 115468 h 2889015"/>
              <a:gd name="connsiteX2" fmla="*/ 3781382 w 11767083"/>
              <a:gd name="connsiteY2" fmla="*/ 1383687 h 2889015"/>
              <a:gd name="connsiteX3" fmla="*/ 5710989 w 11767083"/>
              <a:gd name="connsiteY3" fmla="*/ 2888079 h 2889015"/>
              <a:gd name="connsiteX4" fmla="*/ 7940842 w 11767083"/>
              <a:gd name="connsiteY4" fmla="*/ 1299910 h 2889015"/>
              <a:gd name="connsiteX5" fmla="*/ 9944577 w 11767083"/>
              <a:gd name="connsiteY5" fmla="*/ 500 h 2889015"/>
              <a:gd name="connsiteX6" fmla="*/ 11767083 w 11767083"/>
              <a:gd name="connsiteY6" fmla="*/ 1436268 h 2889015"/>
              <a:gd name="connsiteX0" fmla="*/ 0 w 11767083"/>
              <a:gd name="connsiteY0" fmla="*/ 1574346 h 2922756"/>
              <a:gd name="connsiteX1" fmla="*/ 1902404 w 11767083"/>
              <a:gd name="connsiteY1" fmla="*/ 149272 h 2922756"/>
              <a:gd name="connsiteX2" fmla="*/ 3781382 w 11767083"/>
              <a:gd name="connsiteY2" fmla="*/ 1417491 h 2922756"/>
              <a:gd name="connsiteX3" fmla="*/ 5710989 w 11767083"/>
              <a:gd name="connsiteY3" fmla="*/ 2921883 h 2922756"/>
              <a:gd name="connsiteX4" fmla="*/ 7940842 w 11767083"/>
              <a:gd name="connsiteY4" fmla="*/ 1333714 h 2922756"/>
              <a:gd name="connsiteX5" fmla="*/ 10000211 w 11767083"/>
              <a:gd name="connsiteY5" fmla="*/ 437 h 2922756"/>
              <a:gd name="connsiteX6" fmla="*/ 11767083 w 11767083"/>
              <a:gd name="connsiteY6" fmla="*/ 1470072 h 2922756"/>
              <a:gd name="connsiteX0" fmla="*/ 0 w 11767083"/>
              <a:gd name="connsiteY0" fmla="*/ 1574346 h 2922756"/>
              <a:gd name="connsiteX1" fmla="*/ 1902404 w 11767083"/>
              <a:gd name="connsiteY1" fmla="*/ 149272 h 2922756"/>
              <a:gd name="connsiteX2" fmla="*/ 3781382 w 11767083"/>
              <a:gd name="connsiteY2" fmla="*/ 1417491 h 2922756"/>
              <a:gd name="connsiteX3" fmla="*/ 5710989 w 11767083"/>
              <a:gd name="connsiteY3" fmla="*/ 2921883 h 2922756"/>
              <a:gd name="connsiteX4" fmla="*/ 7940842 w 11767083"/>
              <a:gd name="connsiteY4" fmla="*/ 1333714 h 2922756"/>
              <a:gd name="connsiteX5" fmla="*/ 10000211 w 11767083"/>
              <a:gd name="connsiteY5" fmla="*/ 437 h 2922756"/>
              <a:gd name="connsiteX6" fmla="*/ 11767083 w 11767083"/>
              <a:gd name="connsiteY6" fmla="*/ 1470072 h 2922756"/>
              <a:gd name="connsiteX0" fmla="*/ 0 w 11767083"/>
              <a:gd name="connsiteY0" fmla="*/ 1574412 h 2922920"/>
              <a:gd name="connsiteX1" fmla="*/ 1902404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412 h 2922920"/>
              <a:gd name="connsiteX1" fmla="*/ 1716957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412 h 2922920"/>
              <a:gd name="connsiteX1" fmla="*/ 1716957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412 h 2922920"/>
              <a:gd name="connsiteX1" fmla="*/ 1716957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337 h 2804294"/>
              <a:gd name="connsiteX1" fmla="*/ 1716957 w 11767083"/>
              <a:gd name="connsiteY1" fmla="*/ 149263 h 2804294"/>
              <a:gd name="connsiteX2" fmla="*/ 3781382 w 11767083"/>
              <a:gd name="connsiteY2" fmla="*/ 1417482 h 2804294"/>
              <a:gd name="connsiteX3" fmla="*/ 5710989 w 11767083"/>
              <a:gd name="connsiteY3" fmla="*/ 2803340 h 2804294"/>
              <a:gd name="connsiteX4" fmla="*/ 7940842 w 11767083"/>
              <a:gd name="connsiteY4" fmla="*/ 1333705 h 2804294"/>
              <a:gd name="connsiteX5" fmla="*/ 10000211 w 11767083"/>
              <a:gd name="connsiteY5" fmla="*/ 428 h 2804294"/>
              <a:gd name="connsiteX6" fmla="*/ 11767083 w 11767083"/>
              <a:gd name="connsiteY6" fmla="*/ 1470063 h 2804294"/>
              <a:gd name="connsiteX0" fmla="*/ 0 w 11767083"/>
              <a:gd name="connsiteY0" fmla="*/ 1591262 h 2821221"/>
              <a:gd name="connsiteX1" fmla="*/ 1716957 w 11767083"/>
              <a:gd name="connsiteY1" fmla="*/ 166188 h 2821221"/>
              <a:gd name="connsiteX2" fmla="*/ 3781382 w 11767083"/>
              <a:gd name="connsiteY2" fmla="*/ 1434407 h 2821221"/>
              <a:gd name="connsiteX3" fmla="*/ 5710989 w 11767083"/>
              <a:gd name="connsiteY3" fmla="*/ 2820265 h 2821221"/>
              <a:gd name="connsiteX4" fmla="*/ 7940842 w 11767083"/>
              <a:gd name="connsiteY4" fmla="*/ 1350630 h 2821221"/>
              <a:gd name="connsiteX5" fmla="*/ 9888942 w 11767083"/>
              <a:gd name="connsiteY5" fmla="*/ 420 h 2821221"/>
              <a:gd name="connsiteX6" fmla="*/ 11767083 w 11767083"/>
              <a:gd name="connsiteY6" fmla="*/ 1486988 h 2821221"/>
              <a:gd name="connsiteX0" fmla="*/ 0 w 11767083"/>
              <a:gd name="connsiteY0" fmla="*/ 1692827 h 2922801"/>
              <a:gd name="connsiteX1" fmla="*/ 1716957 w 11767083"/>
              <a:gd name="connsiteY1" fmla="*/ 267753 h 2922801"/>
              <a:gd name="connsiteX2" fmla="*/ 3781382 w 11767083"/>
              <a:gd name="connsiteY2" fmla="*/ 1535972 h 2922801"/>
              <a:gd name="connsiteX3" fmla="*/ 5710989 w 11767083"/>
              <a:gd name="connsiteY3" fmla="*/ 2921830 h 2922801"/>
              <a:gd name="connsiteX4" fmla="*/ 7940842 w 11767083"/>
              <a:gd name="connsiteY4" fmla="*/ 1452195 h 2922801"/>
              <a:gd name="connsiteX5" fmla="*/ 9888942 w 11767083"/>
              <a:gd name="connsiteY5" fmla="*/ 385 h 2922801"/>
              <a:gd name="connsiteX6" fmla="*/ 11767083 w 11767083"/>
              <a:gd name="connsiteY6" fmla="*/ 1588553 h 2922801"/>
              <a:gd name="connsiteX0" fmla="*/ 0 w 11767083"/>
              <a:gd name="connsiteY0" fmla="*/ 1692862 h 2922921"/>
              <a:gd name="connsiteX1" fmla="*/ 1716957 w 11767083"/>
              <a:gd name="connsiteY1" fmla="*/ 267788 h 2922921"/>
              <a:gd name="connsiteX2" fmla="*/ 3781382 w 11767083"/>
              <a:gd name="connsiteY2" fmla="*/ 1536007 h 2922921"/>
              <a:gd name="connsiteX3" fmla="*/ 5710989 w 11767083"/>
              <a:gd name="connsiteY3" fmla="*/ 2921865 h 2922921"/>
              <a:gd name="connsiteX4" fmla="*/ 7940842 w 11767083"/>
              <a:gd name="connsiteY4" fmla="*/ 1452230 h 2922921"/>
              <a:gd name="connsiteX5" fmla="*/ 9888942 w 11767083"/>
              <a:gd name="connsiteY5" fmla="*/ 420 h 2922921"/>
              <a:gd name="connsiteX6" fmla="*/ 11767083 w 11767083"/>
              <a:gd name="connsiteY6" fmla="*/ 1588588 h 2922921"/>
              <a:gd name="connsiteX0" fmla="*/ 0 w 11767083"/>
              <a:gd name="connsiteY0" fmla="*/ 1692862 h 2922921"/>
              <a:gd name="connsiteX1" fmla="*/ 1716957 w 11767083"/>
              <a:gd name="connsiteY1" fmla="*/ 267788 h 2922921"/>
              <a:gd name="connsiteX2" fmla="*/ 3781382 w 11767083"/>
              <a:gd name="connsiteY2" fmla="*/ 1536007 h 2922921"/>
              <a:gd name="connsiteX3" fmla="*/ 5710989 w 11767083"/>
              <a:gd name="connsiteY3" fmla="*/ 2921865 h 2922921"/>
              <a:gd name="connsiteX4" fmla="*/ 7940842 w 11767083"/>
              <a:gd name="connsiteY4" fmla="*/ 1452230 h 2922921"/>
              <a:gd name="connsiteX5" fmla="*/ 9888942 w 11767083"/>
              <a:gd name="connsiteY5" fmla="*/ 420 h 2922921"/>
              <a:gd name="connsiteX6" fmla="*/ 11767083 w 11767083"/>
              <a:gd name="connsiteY6" fmla="*/ 1588588 h 2922921"/>
              <a:gd name="connsiteX0" fmla="*/ 0 w 11767083"/>
              <a:gd name="connsiteY0" fmla="*/ 1692862 h 2921872"/>
              <a:gd name="connsiteX1" fmla="*/ 1716957 w 11767083"/>
              <a:gd name="connsiteY1" fmla="*/ 267788 h 2921872"/>
              <a:gd name="connsiteX2" fmla="*/ 3781382 w 11767083"/>
              <a:gd name="connsiteY2" fmla="*/ 1536007 h 2921872"/>
              <a:gd name="connsiteX3" fmla="*/ 5710989 w 11767083"/>
              <a:gd name="connsiteY3" fmla="*/ 2921865 h 2921872"/>
              <a:gd name="connsiteX4" fmla="*/ 7940842 w 11767083"/>
              <a:gd name="connsiteY4" fmla="*/ 1452230 h 2921872"/>
              <a:gd name="connsiteX5" fmla="*/ 9888942 w 11767083"/>
              <a:gd name="connsiteY5" fmla="*/ 420 h 2921872"/>
              <a:gd name="connsiteX6" fmla="*/ 11767083 w 11767083"/>
              <a:gd name="connsiteY6" fmla="*/ 1588588 h 2921872"/>
              <a:gd name="connsiteX0" fmla="*/ 0 w 11767083"/>
              <a:gd name="connsiteY0" fmla="*/ 1692471 h 2921481"/>
              <a:gd name="connsiteX1" fmla="*/ 1716957 w 11767083"/>
              <a:gd name="connsiteY1" fmla="*/ 267397 h 2921481"/>
              <a:gd name="connsiteX2" fmla="*/ 3781382 w 11767083"/>
              <a:gd name="connsiteY2" fmla="*/ 1535616 h 2921481"/>
              <a:gd name="connsiteX3" fmla="*/ 5710989 w 11767083"/>
              <a:gd name="connsiteY3" fmla="*/ 2921474 h 2921481"/>
              <a:gd name="connsiteX4" fmla="*/ 7940842 w 11767083"/>
              <a:gd name="connsiteY4" fmla="*/ 1451839 h 2921481"/>
              <a:gd name="connsiteX5" fmla="*/ 9888942 w 11767083"/>
              <a:gd name="connsiteY5" fmla="*/ 29 h 2921481"/>
              <a:gd name="connsiteX6" fmla="*/ 11767083 w 11767083"/>
              <a:gd name="connsiteY6" fmla="*/ 1588197 h 2921481"/>
              <a:gd name="connsiteX0" fmla="*/ 0 w 11767083"/>
              <a:gd name="connsiteY0" fmla="*/ 1692470 h 2921480"/>
              <a:gd name="connsiteX1" fmla="*/ 1716957 w 11767083"/>
              <a:gd name="connsiteY1" fmla="*/ 267396 h 2921480"/>
              <a:gd name="connsiteX2" fmla="*/ 3781382 w 11767083"/>
              <a:gd name="connsiteY2" fmla="*/ 1535615 h 2921480"/>
              <a:gd name="connsiteX3" fmla="*/ 5710989 w 11767083"/>
              <a:gd name="connsiteY3" fmla="*/ 2921473 h 2921480"/>
              <a:gd name="connsiteX4" fmla="*/ 7940842 w 11767083"/>
              <a:gd name="connsiteY4" fmla="*/ 1451838 h 2921480"/>
              <a:gd name="connsiteX5" fmla="*/ 9888942 w 11767083"/>
              <a:gd name="connsiteY5" fmla="*/ 28 h 2921480"/>
              <a:gd name="connsiteX6" fmla="*/ 11767083 w 11767083"/>
              <a:gd name="connsiteY6" fmla="*/ 1588196 h 2921480"/>
              <a:gd name="connsiteX0" fmla="*/ 0 w 11767083"/>
              <a:gd name="connsiteY0" fmla="*/ 1692468 h 2921477"/>
              <a:gd name="connsiteX1" fmla="*/ 1716957 w 11767083"/>
              <a:gd name="connsiteY1" fmla="*/ 267394 h 2921477"/>
              <a:gd name="connsiteX2" fmla="*/ 3781382 w 11767083"/>
              <a:gd name="connsiteY2" fmla="*/ 1535613 h 2921477"/>
              <a:gd name="connsiteX3" fmla="*/ 5710989 w 11767083"/>
              <a:gd name="connsiteY3" fmla="*/ 2921471 h 2921477"/>
              <a:gd name="connsiteX4" fmla="*/ 7940842 w 11767083"/>
              <a:gd name="connsiteY4" fmla="*/ 1451836 h 2921477"/>
              <a:gd name="connsiteX5" fmla="*/ 10000211 w 11767083"/>
              <a:gd name="connsiteY5" fmla="*/ 26 h 2921477"/>
              <a:gd name="connsiteX6" fmla="*/ 11767083 w 11767083"/>
              <a:gd name="connsiteY6" fmla="*/ 1588194 h 2921477"/>
              <a:gd name="connsiteX0" fmla="*/ 0 w 11767083"/>
              <a:gd name="connsiteY0" fmla="*/ 1692470 h 2921480"/>
              <a:gd name="connsiteX1" fmla="*/ 1716957 w 11767083"/>
              <a:gd name="connsiteY1" fmla="*/ 267396 h 2921480"/>
              <a:gd name="connsiteX2" fmla="*/ 3781382 w 11767083"/>
              <a:gd name="connsiteY2" fmla="*/ 1535615 h 2921480"/>
              <a:gd name="connsiteX3" fmla="*/ 5710989 w 11767083"/>
              <a:gd name="connsiteY3" fmla="*/ 2921473 h 2921480"/>
              <a:gd name="connsiteX4" fmla="*/ 7940842 w 11767083"/>
              <a:gd name="connsiteY4" fmla="*/ 1451838 h 2921480"/>
              <a:gd name="connsiteX5" fmla="*/ 10000211 w 11767083"/>
              <a:gd name="connsiteY5" fmla="*/ 28 h 2921480"/>
              <a:gd name="connsiteX6" fmla="*/ 11767083 w 11767083"/>
              <a:gd name="connsiteY6" fmla="*/ 1588196 h 2921480"/>
              <a:gd name="connsiteX0" fmla="*/ 0 w 11767083"/>
              <a:gd name="connsiteY0" fmla="*/ 1692471 h 2921481"/>
              <a:gd name="connsiteX1" fmla="*/ 1716957 w 11767083"/>
              <a:gd name="connsiteY1" fmla="*/ 267397 h 2921481"/>
              <a:gd name="connsiteX2" fmla="*/ 3781382 w 11767083"/>
              <a:gd name="connsiteY2" fmla="*/ 1535616 h 2921481"/>
              <a:gd name="connsiteX3" fmla="*/ 5710989 w 11767083"/>
              <a:gd name="connsiteY3" fmla="*/ 2921474 h 2921481"/>
              <a:gd name="connsiteX4" fmla="*/ 7940842 w 11767083"/>
              <a:gd name="connsiteY4" fmla="*/ 1451839 h 2921481"/>
              <a:gd name="connsiteX5" fmla="*/ 10000211 w 11767083"/>
              <a:gd name="connsiteY5" fmla="*/ 29 h 2921481"/>
              <a:gd name="connsiteX6" fmla="*/ 11767083 w 11767083"/>
              <a:gd name="connsiteY6" fmla="*/ 1588197 h 2921481"/>
              <a:gd name="connsiteX0" fmla="*/ 0 w 11767083"/>
              <a:gd name="connsiteY0" fmla="*/ 1472341 h 2701350"/>
              <a:gd name="connsiteX1" fmla="*/ 1716957 w 11767083"/>
              <a:gd name="connsiteY1" fmla="*/ 47267 h 2701350"/>
              <a:gd name="connsiteX2" fmla="*/ 3781382 w 11767083"/>
              <a:gd name="connsiteY2" fmla="*/ 1315486 h 2701350"/>
              <a:gd name="connsiteX3" fmla="*/ 5710989 w 11767083"/>
              <a:gd name="connsiteY3" fmla="*/ 2701344 h 2701350"/>
              <a:gd name="connsiteX4" fmla="*/ 7940842 w 11767083"/>
              <a:gd name="connsiteY4" fmla="*/ 1231709 h 2701350"/>
              <a:gd name="connsiteX5" fmla="*/ 9981666 w 11767083"/>
              <a:gd name="connsiteY5" fmla="*/ 32 h 2701350"/>
              <a:gd name="connsiteX6" fmla="*/ 11767083 w 11767083"/>
              <a:gd name="connsiteY6" fmla="*/ 1368067 h 2701350"/>
              <a:gd name="connsiteX0" fmla="*/ 0 w 11767083"/>
              <a:gd name="connsiteY0" fmla="*/ 1472345 h 2701355"/>
              <a:gd name="connsiteX1" fmla="*/ 1716957 w 11767083"/>
              <a:gd name="connsiteY1" fmla="*/ 47271 h 2701355"/>
              <a:gd name="connsiteX2" fmla="*/ 3781382 w 11767083"/>
              <a:gd name="connsiteY2" fmla="*/ 1315490 h 2701355"/>
              <a:gd name="connsiteX3" fmla="*/ 5710989 w 11767083"/>
              <a:gd name="connsiteY3" fmla="*/ 2701348 h 2701355"/>
              <a:gd name="connsiteX4" fmla="*/ 7940842 w 11767083"/>
              <a:gd name="connsiteY4" fmla="*/ 1231713 h 2701355"/>
              <a:gd name="connsiteX5" fmla="*/ 9981666 w 11767083"/>
              <a:gd name="connsiteY5" fmla="*/ 36 h 2701355"/>
              <a:gd name="connsiteX6" fmla="*/ 11767083 w 11767083"/>
              <a:gd name="connsiteY6" fmla="*/ 1368071 h 2701355"/>
              <a:gd name="connsiteX0" fmla="*/ 0 w 10050126"/>
              <a:gd name="connsiteY0" fmla="*/ 47271 h 2701355"/>
              <a:gd name="connsiteX1" fmla="*/ 2064425 w 10050126"/>
              <a:gd name="connsiteY1" fmla="*/ 1315490 h 2701355"/>
              <a:gd name="connsiteX2" fmla="*/ 3994032 w 10050126"/>
              <a:gd name="connsiteY2" fmla="*/ 2701348 h 2701355"/>
              <a:gd name="connsiteX3" fmla="*/ 6223885 w 10050126"/>
              <a:gd name="connsiteY3" fmla="*/ 1231713 h 2701355"/>
              <a:gd name="connsiteX4" fmla="*/ 8264709 w 10050126"/>
              <a:gd name="connsiteY4" fmla="*/ 36 h 2701355"/>
              <a:gd name="connsiteX5" fmla="*/ 10050126 w 10050126"/>
              <a:gd name="connsiteY5" fmla="*/ 1368071 h 270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0126" h="2701355">
                <a:moveTo>
                  <a:pt x="0" y="47271"/>
                </a:moveTo>
                <a:cubicBezTo>
                  <a:pt x="1297843" y="38063"/>
                  <a:pt x="1602747" y="754610"/>
                  <a:pt x="2064425" y="1315490"/>
                </a:cubicBezTo>
                <a:cubicBezTo>
                  <a:pt x="2526103" y="1876370"/>
                  <a:pt x="2892803" y="2698378"/>
                  <a:pt x="3994032" y="2701348"/>
                </a:cubicBezTo>
                <a:cubicBezTo>
                  <a:pt x="5095261" y="2704318"/>
                  <a:pt x="5716097" y="1783532"/>
                  <a:pt x="6223885" y="1231713"/>
                </a:cubicBezTo>
                <a:cubicBezTo>
                  <a:pt x="6731673" y="679894"/>
                  <a:pt x="6984677" y="-5756"/>
                  <a:pt x="8264709" y="36"/>
                </a:cubicBezTo>
                <a:cubicBezTo>
                  <a:pt x="9544741" y="5828"/>
                  <a:pt x="10050126" y="1368071"/>
                  <a:pt x="10050126" y="1368071"/>
                </a:cubicBezTo>
              </a:path>
            </a:pathLst>
          </a:custGeom>
          <a:noFill/>
          <a:ln w="28575" cap="rnd" cmpd="sng" algn="ctr">
            <a:solidFill>
              <a:srgbClr val="505050"/>
            </a:solidFill>
            <a:prstDash val="sysDot"/>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54E7D937-6615-4CEC-A1EB-1C54B973F7D9}"/>
              </a:ext>
            </a:extLst>
          </p:cNvPr>
          <p:cNvSpPr/>
          <p:nvPr/>
        </p:nvSpPr>
        <p:spPr bwMode="auto">
          <a:xfrm>
            <a:off x="10110005" y="1491529"/>
            <a:ext cx="2069724" cy="447692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53">
            <a:extLst>
              <a:ext uri="{FF2B5EF4-FFF2-40B4-BE49-F238E27FC236}">
                <a16:creationId xmlns:a16="http://schemas.microsoft.com/office/drawing/2014/main" id="{C69C7EBD-F732-4F39-9005-3C4EB5A43B2A}"/>
              </a:ext>
            </a:extLst>
          </p:cNvPr>
          <p:cNvSpPr>
            <a:spLocks/>
          </p:cNvSpPr>
          <p:nvPr/>
        </p:nvSpPr>
        <p:spPr bwMode="auto">
          <a:xfrm rot="14021118" flipV="1">
            <a:off x="3767037" y="3334933"/>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4">
            <a:extLst>
              <a:ext uri="{FF2B5EF4-FFF2-40B4-BE49-F238E27FC236}">
                <a16:creationId xmlns:a16="http://schemas.microsoft.com/office/drawing/2014/main" id="{65C0F00C-AFD0-41DF-A2CD-891008800219}"/>
              </a:ext>
            </a:extLst>
          </p:cNvPr>
          <p:cNvSpPr>
            <a:spLocks/>
          </p:cNvSpPr>
          <p:nvPr/>
        </p:nvSpPr>
        <p:spPr bwMode="auto">
          <a:xfrm rot="3221118" flipV="1">
            <a:off x="4112813" y="3868654"/>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55">
            <a:extLst>
              <a:ext uri="{FF2B5EF4-FFF2-40B4-BE49-F238E27FC236}">
                <a16:creationId xmlns:a16="http://schemas.microsoft.com/office/drawing/2014/main" id="{A83383E3-8A56-499B-92A0-79583EDB011F}"/>
              </a:ext>
            </a:extLst>
          </p:cNvPr>
          <p:cNvSpPr>
            <a:spLocks/>
          </p:cNvSpPr>
          <p:nvPr/>
        </p:nvSpPr>
        <p:spPr bwMode="auto">
          <a:xfrm rot="12095800" flipV="1">
            <a:off x="5773637" y="5286242"/>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61">
            <a:extLst>
              <a:ext uri="{FF2B5EF4-FFF2-40B4-BE49-F238E27FC236}">
                <a16:creationId xmlns:a16="http://schemas.microsoft.com/office/drawing/2014/main" id="{FFE3ED50-C538-4935-B834-7DE675B1EC08}"/>
              </a:ext>
            </a:extLst>
          </p:cNvPr>
          <p:cNvSpPr>
            <a:spLocks/>
          </p:cNvSpPr>
          <p:nvPr/>
        </p:nvSpPr>
        <p:spPr bwMode="auto">
          <a:xfrm rot="20321118" flipV="1">
            <a:off x="6349816" y="5227586"/>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62">
            <a:extLst>
              <a:ext uri="{FF2B5EF4-FFF2-40B4-BE49-F238E27FC236}">
                <a16:creationId xmlns:a16="http://schemas.microsoft.com/office/drawing/2014/main" id="{3C942B8F-8E0F-4730-B8FC-DFCC93844C10}"/>
              </a:ext>
            </a:extLst>
          </p:cNvPr>
          <p:cNvSpPr>
            <a:spLocks/>
          </p:cNvSpPr>
          <p:nvPr/>
        </p:nvSpPr>
        <p:spPr bwMode="auto">
          <a:xfrm rot="7721118" flipV="1">
            <a:off x="7185325" y="4690426"/>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1A1671E-FEBF-4565-A393-467E8F8968AA}"/>
              </a:ext>
            </a:extLst>
          </p:cNvPr>
          <p:cNvSpPr txBox="1"/>
          <p:nvPr/>
        </p:nvSpPr>
        <p:spPr>
          <a:xfrm>
            <a:off x="5567139" y="1493980"/>
            <a:ext cx="1057722" cy="615473"/>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Sales</a:t>
            </a:r>
          </a:p>
        </p:txBody>
      </p:sp>
      <p:sp>
        <p:nvSpPr>
          <p:cNvPr id="16" name="Freeform 56">
            <a:extLst>
              <a:ext uri="{FF2B5EF4-FFF2-40B4-BE49-F238E27FC236}">
                <a16:creationId xmlns:a16="http://schemas.microsoft.com/office/drawing/2014/main" id="{1CFFB91D-A26A-4C74-8FEB-5A9927D2DC68}"/>
              </a:ext>
            </a:extLst>
          </p:cNvPr>
          <p:cNvSpPr>
            <a:spLocks/>
          </p:cNvSpPr>
          <p:nvPr/>
        </p:nvSpPr>
        <p:spPr bwMode="auto">
          <a:xfrm rot="18521118" flipV="1">
            <a:off x="8349205" y="3243806"/>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57">
            <a:extLst>
              <a:ext uri="{FF2B5EF4-FFF2-40B4-BE49-F238E27FC236}">
                <a16:creationId xmlns:a16="http://schemas.microsoft.com/office/drawing/2014/main" id="{78776F23-62B1-4F99-BF55-9C1468F73688}"/>
              </a:ext>
            </a:extLst>
          </p:cNvPr>
          <p:cNvSpPr>
            <a:spLocks/>
          </p:cNvSpPr>
          <p:nvPr/>
        </p:nvSpPr>
        <p:spPr bwMode="auto">
          <a:xfrm rot="8561386" flipV="1">
            <a:off x="9095577" y="2579990"/>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635B86A6-5AE4-4C15-B730-083F219EA07F}"/>
              </a:ext>
            </a:extLst>
          </p:cNvPr>
          <p:cNvGrpSpPr/>
          <p:nvPr/>
        </p:nvGrpSpPr>
        <p:grpSpPr>
          <a:xfrm>
            <a:off x="6929361" y="4865806"/>
            <a:ext cx="390214" cy="468254"/>
            <a:chOff x="7944424" y="574055"/>
            <a:chExt cx="1821121" cy="2185330"/>
          </a:xfrm>
          <a:solidFill>
            <a:srgbClr val="FFFFFF"/>
          </a:solidFill>
        </p:grpSpPr>
        <p:sp>
          <p:nvSpPr>
            <p:cNvPr id="22" name="Oval 7">
              <a:extLst>
                <a:ext uri="{FF2B5EF4-FFF2-40B4-BE49-F238E27FC236}">
                  <a16:creationId xmlns:a16="http://schemas.microsoft.com/office/drawing/2014/main" id="{1DC33DE9-3DB2-48EC-8333-BD922C144DE7}"/>
                </a:ext>
              </a:extLst>
            </p:cNvPr>
            <p:cNvSpPr/>
            <p:nvPr/>
          </p:nvSpPr>
          <p:spPr>
            <a:xfrm rot="5400000" flipV="1">
              <a:off x="7952110" y="783427"/>
              <a:ext cx="1805750" cy="1821121"/>
            </a:xfrm>
            <a:custGeom>
              <a:avLst/>
              <a:gdLst/>
              <a:ahLst/>
              <a:cxnLst/>
              <a:rect l="l" t="t" r="r" b="b"/>
              <a:pathLst>
                <a:path w="1805750" h="1821121">
                  <a:moveTo>
                    <a:pt x="0" y="1502033"/>
                  </a:moveTo>
                  <a:cubicBezTo>
                    <a:pt x="0" y="1530237"/>
                    <a:pt x="3659" y="1557586"/>
                    <a:pt x="11750" y="1583310"/>
                  </a:cubicBezTo>
                  <a:lnTo>
                    <a:pt x="254559" y="1345433"/>
                  </a:lnTo>
                  <a:lnTo>
                    <a:pt x="483713" y="1579337"/>
                  </a:lnTo>
                  <a:lnTo>
                    <a:pt x="246240" y="1811987"/>
                  </a:lnTo>
                  <a:cubicBezTo>
                    <a:pt x="269518" y="1818217"/>
                    <a:pt x="293964" y="1821121"/>
                    <a:pt x="319088" y="1821121"/>
                  </a:cubicBezTo>
                  <a:cubicBezTo>
                    <a:pt x="495315" y="1821121"/>
                    <a:pt x="638176" y="1678260"/>
                    <a:pt x="638176" y="1502033"/>
                  </a:cubicBezTo>
                  <a:cubicBezTo>
                    <a:pt x="638176" y="1472741"/>
                    <a:pt x="634229" y="1444371"/>
                    <a:pt x="625505" y="1417792"/>
                  </a:cubicBezTo>
                  <a:lnTo>
                    <a:pt x="1414150" y="629146"/>
                  </a:lnTo>
                  <a:cubicBezTo>
                    <a:pt x="1437330" y="635300"/>
                    <a:pt x="1461660" y="638176"/>
                    <a:pt x="1486662" y="638176"/>
                  </a:cubicBezTo>
                  <a:cubicBezTo>
                    <a:pt x="1662889" y="638176"/>
                    <a:pt x="1805750" y="495315"/>
                    <a:pt x="1805750" y="319088"/>
                  </a:cubicBezTo>
                  <a:cubicBezTo>
                    <a:pt x="1805750" y="293964"/>
                    <a:pt x="1802846" y="269518"/>
                    <a:pt x="1796616" y="246240"/>
                  </a:cubicBezTo>
                  <a:lnTo>
                    <a:pt x="1563966" y="483713"/>
                  </a:lnTo>
                  <a:lnTo>
                    <a:pt x="1330062" y="254559"/>
                  </a:lnTo>
                  <a:lnTo>
                    <a:pt x="1567939" y="11750"/>
                  </a:lnTo>
                  <a:cubicBezTo>
                    <a:pt x="1542215" y="3659"/>
                    <a:pt x="1514866" y="0"/>
                    <a:pt x="1486662" y="0"/>
                  </a:cubicBezTo>
                  <a:cubicBezTo>
                    <a:pt x="1310435" y="0"/>
                    <a:pt x="1167574" y="142861"/>
                    <a:pt x="1167574" y="319088"/>
                  </a:cubicBezTo>
                  <a:cubicBezTo>
                    <a:pt x="1167574" y="352702"/>
                    <a:pt x="1172772" y="385102"/>
                    <a:pt x="1183886" y="415060"/>
                  </a:cubicBezTo>
                  <a:lnTo>
                    <a:pt x="403330" y="1195616"/>
                  </a:lnTo>
                  <a:cubicBezTo>
                    <a:pt x="376750" y="1186892"/>
                    <a:pt x="348380" y="1182945"/>
                    <a:pt x="319088" y="1182945"/>
                  </a:cubicBezTo>
                  <a:cubicBezTo>
                    <a:pt x="142861" y="1182945"/>
                    <a:pt x="0" y="1325806"/>
                    <a:pt x="0" y="1502033"/>
                  </a:cubicBezTo>
                  <a:close/>
                </a:path>
              </a:pathLst>
            </a:custGeom>
            <a:grpFill/>
            <a:ln w="10795"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Rectangle 38">
              <a:extLst>
                <a:ext uri="{FF2B5EF4-FFF2-40B4-BE49-F238E27FC236}">
                  <a16:creationId xmlns:a16="http://schemas.microsoft.com/office/drawing/2014/main" id="{B8C3E477-82A7-4490-A9E1-7382DB9524C9}"/>
                </a:ext>
              </a:extLst>
            </p:cNvPr>
            <p:cNvSpPr/>
            <p:nvPr/>
          </p:nvSpPr>
          <p:spPr>
            <a:xfrm rot="18900000">
              <a:off x="8268575" y="574055"/>
              <a:ext cx="1172821" cy="2185330"/>
            </a:xfrm>
            <a:custGeom>
              <a:avLst/>
              <a:gdLst/>
              <a:ahLst/>
              <a:cxnLst/>
              <a:rect l="l" t="t" r="r" b="b"/>
              <a:pathLst>
                <a:path w="1172821" h="2185330">
                  <a:moveTo>
                    <a:pt x="715483" y="373050"/>
                  </a:moveTo>
                  <a:lnTo>
                    <a:pt x="765740" y="2185330"/>
                  </a:lnTo>
                  <a:lnTo>
                    <a:pt x="390765" y="2184709"/>
                  </a:lnTo>
                  <a:lnTo>
                    <a:pt x="419647" y="374113"/>
                  </a:lnTo>
                  <a:close/>
                  <a:moveTo>
                    <a:pt x="721532" y="10135"/>
                  </a:moveTo>
                  <a:lnTo>
                    <a:pt x="721532" y="74143"/>
                  </a:lnTo>
                  <a:lnTo>
                    <a:pt x="404515" y="74143"/>
                  </a:lnTo>
                  <a:lnTo>
                    <a:pt x="404515" y="10135"/>
                  </a:lnTo>
                  <a:close/>
                  <a:moveTo>
                    <a:pt x="1071244" y="139401"/>
                  </a:moveTo>
                  <a:cubicBezTo>
                    <a:pt x="1190669" y="238549"/>
                    <a:pt x="1173391" y="443460"/>
                    <a:pt x="1170004" y="563760"/>
                  </a:cubicBezTo>
                  <a:cubicBezTo>
                    <a:pt x="1136354" y="502891"/>
                    <a:pt x="1102704" y="397120"/>
                    <a:pt x="914144" y="347477"/>
                  </a:cubicBezTo>
                  <a:lnTo>
                    <a:pt x="236747" y="348222"/>
                  </a:lnTo>
                  <a:lnTo>
                    <a:pt x="236747" y="432578"/>
                  </a:lnTo>
                  <a:lnTo>
                    <a:pt x="0" y="432578"/>
                  </a:lnTo>
                  <a:lnTo>
                    <a:pt x="0" y="0"/>
                  </a:lnTo>
                  <a:lnTo>
                    <a:pt x="236747" y="0"/>
                  </a:lnTo>
                  <a:lnTo>
                    <a:pt x="236747" y="91284"/>
                  </a:lnTo>
                  <a:lnTo>
                    <a:pt x="900674" y="82560"/>
                  </a:lnTo>
                  <a:cubicBezTo>
                    <a:pt x="976439" y="85055"/>
                    <a:pt x="1031436" y="106353"/>
                    <a:pt x="1071244" y="139401"/>
                  </a:cubicBezTo>
                  <a:close/>
                </a:path>
              </a:pathLst>
            </a:custGeom>
            <a:grpFill/>
            <a:ln w="10795"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5" name="Freeform 58">
            <a:extLst>
              <a:ext uri="{FF2B5EF4-FFF2-40B4-BE49-F238E27FC236}">
                <a16:creationId xmlns:a16="http://schemas.microsoft.com/office/drawing/2014/main" id="{DAE1E0F4-4FC6-4FD3-934B-15E1C670A434}"/>
              </a:ext>
            </a:extLst>
          </p:cNvPr>
          <p:cNvSpPr>
            <a:spLocks/>
          </p:cNvSpPr>
          <p:nvPr/>
        </p:nvSpPr>
        <p:spPr bwMode="auto">
          <a:xfrm rot="21221118" flipV="1">
            <a:off x="9745855" y="2427733"/>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6B7BAD73-51BE-4E6A-909F-2AC87407E5F7}"/>
              </a:ext>
            </a:extLst>
          </p:cNvPr>
          <p:cNvSpPr txBox="1"/>
          <p:nvPr/>
        </p:nvSpPr>
        <p:spPr>
          <a:xfrm>
            <a:off x="9344540" y="5559338"/>
            <a:ext cx="1352868" cy="615473"/>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Service</a:t>
            </a:r>
          </a:p>
        </p:txBody>
      </p:sp>
      <p:sp>
        <p:nvSpPr>
          <p:cNvPr id="31" name="Freeform 45">
            <a:extLst>
              <a:ext uri="{FF2B5EF4-FFF2-40B4-BE49-F238E27FC236}">
                <a16:creationId xmlns:a16="http://schemas.microsoft.com/office/drawing/2014/main" id="{997CE589-4731-458A-B474-75F9213433AF}"/>
              </a:ext>
            </a:extLst>
          </p:cNvPr>
          <p:cNvSpPr>
            <a:spLocks/>
          </p:cNvSpPr>
          <p:nvPr/>
        </p:nvSpPr>
        <p:spPr bwMode="auto">
          <a:xfrm rot="11321118" flipV="1">
            <a:off x="2422256" y="2476811"/>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2">
            <a:extLst>
              <a:ext uri="{FF2B5EF4-FFF2-40B4-BE49-F238E27FC236}">
                <a16:creationId xmlns:a16="http://schemas.microsoft.com/office/drawing/2014/main" id="{49BF0266-E057-46D2-9DF3-68EB846721FA}"/>
              </a:ext>
            </a:extLst>
          </p:cNvPr>
          <p:cNvSpPr>
            <a:spLocks/>
          </p:cNvSpPr>
          <p:nvPr/>
        </p:nvSpPr>
        <p:spPr bwMode="auto">
          <a:xfrm rot="3221118" flipV="1">
            <a:off x="3114422" y="2697122"/>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DA4A6F06-715B-42E8-B41D-E3F10A39F1BC}"/>
              </a:ext>
            </a:extLst>
          </p:cNvPr>
          <p:cNvSpPr txBox="1"/>
          <p:nvPr/>
        </p:nvSpPr>
        <p:spPr>
          <a:xfrm>
            <a:off x="1298495" y="5559331"/>
            <a:ext cx="1779254" cy="61548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Marketing</a:t>
            </a:r>
          </a:p>
        </p:txBody>
      </p:sp>
      <p:sp>
        <p:nvSpPr>
          <p:cNvPr id="39" name="Data &amp; AI" title="Icon of several circles connected to eachother by lines">
            <a:extLst>
              <a:ext uri="{FF2B5EF4-FFF2-40B4-BE49-F238E27FC236}">
                <a16:creationId xmlns:a16="http://schemas.microsoft.com/office/drawing/2014/main" id="{863D6402-5446-4B67-B4FA-E7A2707E8ABD}"/>
              </a:ext>
            </a:extLst>
          </p:cNvPr>
          <p:cNvSpPr>
            <a:spLocks noChangeAspect="1" noEditPoints="1"/>
          </p:cNvSpPr>
          <p:nvPr/>
        </p:nvSpPr>
        <p:spPr bwMode="auto">
          <a:xfrm>
            <a:off x="8299179" y="2989390"/>
            <a:ext cx="399913" cy="31977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Processing_E9F5">
            <a:extLst>
              <a:ext uri="{FF2B5EF4-FFF2-40B4-BE49-F238E27FC236}">
                <a16:creationId xmlns:a16="http://schemas.microsoft.com/office/drawing/2014/main" id="{8E5E1AC6-5BCA-4BFC-8507-0316107FDF68}"/>
              </a:ext>
            </a:extLst>
          </p:cNvPr>
          <p:cNvSpPr>
            <a:spLocks noChangeAspect="1" noEditPoints="1"/>
          </p:cNvSpPr>
          <p:nvPr/>
        </p:nvSpPr>
        <p:spPr bwMode="auto">
          <a:xfrm>
            <a:off x="1970109" y="2283658"/>
            <a:ext cx="434454" cy="37838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42" name="browser_4">
            <a:extLst>
              <a:ext uri="{FF2B5EF4-FFF2-40B4-BE49-F238E27FC236}">
                <a16:creationId xmlns:a16="http://schemas.microsoft.com/office/drawing/2014/main" id="{91BB2F0A-D655-4C6B-8158-6BAE2FC71677}"/>
              </a:ext>
            </a:extLst>
          </p:cNvPr>
          <p:cNvSpPr>
            <a:spLocks noChangeAspect="1" noEditPoints="1"/>
          </p:cNvSpPr>
          <p:nvPr/>
        </p:nvSpPr>
        <p:spPr bwMode="auto">
          <a:xfrm>
            <a:off x="9836658" y="2320290"/>
            <a:ext cx="368632" cy="27311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45" name="Picture 44">
            <a:extLst>
              <a:ext uri="{FF2B5EF4-FFF2-40B4-BE49-F238E27FC236}">
                <a16:creationId xmlns:a16="http://schemas.microsoft.com/office/drawing/2014/main" id="{F6022ABE-9E11-413D-92FF-EF6737C6D4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000"/>
                    </a14:imgEffect>
                  </a14:imgLayer>
                </a14:imgProps>
              </a:ext>
              <a:ext uri="{28A0092B-C50C-407E-A947-70E740481C1C}">
                <a14:useLocalDpi xmlns:a14="http://schemas.microsoft.com/office/drawing/2010/main"/>
              </a:ext>
            </a:extLst>
          </a:blip>
          <a:srcRect/>
          <a:stretch/>
        </p:blipFill>
        <p:spPr>
          <a:xfrm>
            <a:off x="8800442" y="3148843"/>
            <a:ext cx="2376658" cy="2376658"/>
          </a:xfrm>
          <a:prstGeom prst="ellipse">
            <a:avLst/>
          </a:prstGeom>
          <a:ln w="6350">
            <a:noFill/>
          </a:ln>
          <a:effectLst>
            <a:outerShdw blurRad="292100" sx="102000" sy="102000" algn="ctr" rotWithShape="0">
              <a:prstClr val="black">
                <a:alpha val="40000"/>
              </a:prstClr>
            </a:outerShdw>
          </a:effectLst>
        </p:spPr>
      </p:pic>
      <p:sp>
        <p:nvSpPr>
          <p:cNvPr id="52" name="Freeform 53">
            <a:extLst>
              <a:ext uri="{FF2B5EF4-FFF2-40B4-BE49-F238E27FC236}">
                <a16:creationId xmlns:a16="http://schemas.microsoft.com/office/drawing/2014/main" id="{B64A3EB1-9063-4F6D-940F-4F8463B439EC}"/>
              </a:ext>
            </a:extLst>
          </p:cNvPr>
          <p:cNvSpPr>
            <a:spLocks/>
          </p:cNvSpPr>
          <p:nvPr/>
        </p:nvSpPr>
        <p:spPr bwMode="auto">
          <a:xfrm rot="14021118" flipV="1">
            <a:off x="4625194" y="4599950"/>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61">
            <a:extLst>
              <a:ext uri="{FF2B5EF4-FFF2-40B4-BE49-F238E27FC236}">
                <a16:creationId xmlns:a16="http://schemas.microsoft.com/office/drawing/2014/main" id="{A9CE2E90-0F85-4698-A0E8-323F4DE40131}"/>
              </a:ext>
            </a:extLst>
          </p:cNvPr>
          <p:cNvSpPr>
            <a:spLocks/>
          </p:cNvSpPr>
          <p:nvPr/>
        </p:nvSpPr>
        <p:spPr bwMode="auto">
          <a:xfrm rot="1790622" flipV="1">
            <a:off x="4938283" y="4948463"/>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61">
            <a:extLst>
              <a:ext uri="{FF2B5EF4-FFF2-40B4-BE49-F238E27FC236}">
                <a16:creationId xmlns:a16="http://schemas.microsoft.com/office/drawing/2014/main" id="{4F8C6C0E-5F7E-4931-9E37-341FDB519A58}"/>
              </a:ext>
            </a:extLst>
          </p:cNvPr>
          <p:cNvSpPr>
            <a:spLocks/>
          </p:cNvSpPr>
          <p:nvPr/>
        </p:nvSpPr>
        <p:spPr bwMode="auto">
          <a:xfrm rot="18845161" flipV="1">
            <a:off x="7472870" y="4378375"/>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62">
            <a:extLst>
              <a:ext uri="{FF2B5EF4-FFF2-40B4-BE49-F238E27FC236}">
                <a16:creationId xmlns:a16="http://schemas.microsoft.com/office/drawing/2014/main" id="{C0CD7777-5376-4D7E-B214-DCD4C72417FF}"/>
              </a:ext>
            </a:extLst>
          </p:cNvPr>
          <p:cNvSpPr>
            <a:spLocks/>
          </p:cNvSpPr>
          <p:nvPr/>
        </p:nvSpPr>
        <p:spPr bwMode="auto">
          <a:xfrm rot="7721118" flipV="1">
            <a:off x="8066657" y="3644838"/>
            <a:ext cx="76909" cy="163079"/>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itle 43">
            <a:extLst>
              <a:ext uri="{FF2B5EF4-FFF2-40B4-BE49-F238E27FC236}">
                <a16:creationId xmlns:a16="http://schemas.microsoft.com/office/drawing/2014/main" id="{5BD471EE-4683-4EFF-90DA-EB503246AACD}"/>
              </a:ext>
            </a:extLst>
          </p:cNvPr>
          <p:cNvSpPr>
            <a:spLocks noGrp="1"/>
          </p:cNvSpPr>
          <p:nvPr>
            <p:ph type="title"/>
          </p:nvPr>
        </p:nvSpPr>
        <p:spPr/>
        <p:txBody>
          <a:bodyPr/>
          <a:lstStyle/>
          <a:p>
            <a:pPr lvl="0"/>
            <a:r>
              <a:rPr lang="en-US" dirty="0"/>
              <a:t>Power end-to-end customer experiences</a:t>
            </a:r>
          </a:p>
        </p:txBody>
      </p:sp>
      <p:sp>
        <p:nvSpPr>
          <p:cNvPr id="60" name="Oval 59">
            <a:extLst>
              <a:ext uri="{FF2B5EF4-FFF2-40B4-BE49-F238E27FC236}">
                <a16:creationId xmlns:a16="http://schemas.microsoft.com/office/drawing/2014/main" id="{0C07573D-EBE2-48C6-85EB-6F31E79A6CD8}"/>
              </a:ext>
            </a:extLst>
          </p:cNvPr>
          <p:cNvSpPr/>
          <p:nvPr/>
        </p:nvSpPr>
        <p:spPr>
          <a:xfrm>
            <a:off x="7519416" y="3766967"/>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7" name="Oval 66">
            <a:extLst>
              <a:ext uri="{FF2B5EF4-FFF2-40B4-BE49-F238E27FC236}">
                <a16:creationId xmlns:a16="http://schemas.microsoft.com/office/drawing/2014/main" id="{2561CD68-F7AD-4DC6-8036-69AF13997181}"/>
              </a:ext>
            </a:extLst>
          </p:cNvPr>
          <p:cNvSpPr/>
          <p:nvPr/>
        </p:nvSpPr>
        <p:spPr>
          <a:xfrm>
            <a:off x="6518929" y="4738115"/>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934B1F6A-0D8B-4063-8DB0-74B7C777F61C}"/>
              </a:ext>
            </a:extLst>
          </p:cNvPr>
          <p:cNvSpPr/>
          <p:nvPr/>
        </p:nvSpPr>
        <p:spPr>
          <a:xfrm>
            <a:off x="5062676" y="4905437"/>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2" name="Oval 81">
            <a:extLst>
              <a:ext uri="{FF2B5EF4-FFF2-40B4-BE49-F238E27FC236}">
                <a16:creationId xmlns:a16="http://schemas.microsoft.com/office/drawing/2014/main" id="{C52DA257-E642-40A7-B2C0-6FBF1C6B0C48}"/>
              </a:ext>
            </a:extLst>
          </p:cNvPr>
          <p:cNvSpPr/>
          <p:nvPr/>
        </p:nvSpPr>
        <p:spPr>
          <a:xfrm>
            <a:off x="3246532" y="2733633"/>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8" name="Oval 87">
            <a:extLst>
              <a:ext uri="{FF2B5EF4-FFF2-40B4-BE49-F238E27FC236}">
                <a16:creationId xmlns:a16="http://schemas.microsoft.com/office/drawing/2014/main" id="{C21E73A7-E984-45D0-AAD4-13A699C81FA3}"/>
              </a:ext>
            </a:extLst>
          </p:cNvPr>
          <p:cNvSpPr/>
          <p:nvPr/>
        </p:nvSpPr>
        <p:spPr>
          <a:xfrm>
            <a:off x="8422181" y="2599914"/>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Oval 97">
            <a:extLst>
              <a:ext uri="{FF2B5EF4-FFF2-40B4-BE49-F238E27FC236}">
                <a16:creationId xmlns:a16="http://schemas.microsoft.com/office/drawing/2014/main" id="{D1112F74-FB0C-4582-B416-2D21B0C6C517}"/>
              </a:ext>
            </a:extLst>
          </p:cNvPr>
          <p:cNvSpPr/>
          <p:nvPr/>
        </p:nvSpPr>
        <p:spPr>
          <a:xfrm>
            <a:off x="1634406" y="2203411"/>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1" name="Oval 100">
            <a:extLst>
              <a:ext uri="{FF2B5EF4-FFF2-40B4-BE49-F238E27FC236}">
                <a16:creationId xmlns:a16="http://schemas.microsoft.com/office/drawing/2014/main" id="{013E7949-7EB4-43E8-823A-8E72F7BF1485}"/>
              </a:ext>
            </a:extLst>
          </p:cNvPr>
          <p:cNvSpPr/>
          <p:nvPr/>
        </p:nvSpPr>
        <p:spPr>
          <a:xfrm>
            <a:off x="4062791" y="3981349"/>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2" name="Oval 111">
            <a:extLst>
              <a:ext uri="{FF2B5EF4-FFF2-40B4-BE49-F238E27FC236}">
                <a16:creationId xmlns:a16="http://schemas.microsoft.com/office/drawing/2014/main" id="{A5D4ECFD-E470-42A5-B3FC-26C2382F9034}"/>
              </a:ext>
            </a:extLst>
          </p:cNvPr>
          <p:cNvSpPr/>
          <p:nvPr/>
        </p:nvSpPr>
        <p:spPr>
          <a:xfrm>
            <a:off x="9988770" y="2090116"/>
            <a:ext cx="631793" cy="62749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AutoShape 105">
            <a:extLst>
              <a:ext uri="{FF2B5EF4-FFF2-40B4-BE49-F238E27FC236}">
                <a16:creationId xmlns:a16="http://schemas.microsoft.com/office/drawing/2014/main" id="{3962EA88-B6F4-4ACC-AAB4-021152F0780B}"/>
              </a:ext>
            </a:extLst>
          </p:cNvPr>
          <p:cNvSpPr>
            <a:spLocks noChangeAspect="1" noChangeArrowheads="1" noTextEdit="1"/>
          </p:cNvSpPr>
          <p:nvPr/>
        </p:nvSpPr>
        <p:spPr bwMode="auto">
          <a:xfrm>
            <a:off x="10043739" y="2195226"/>
            <a:ext cx="398411" cy="39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B821E500-4B9A-489B-96D2-C57714DABB81}"/>
              </a:ext>
            </a:extLst>
          </p:cNvPr>
          <p:cNvSpPr txBox="1"/>
          <p:nvPr/>
        </p:nvSpPr>
        <p:spPr>
          <a:xfrm>
            <a:off x="1262756" y="1871075"/>
            <a:ext cx="128721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Lead generation</a:t>
            </a:r>
          </a:p>
        </p:txBody>
      </p:sp>
      <p:sp>
        <p:nvSpPr>
          <p:cNvPr id="124" name="TextBox 123">
            <a:extLst>
              <a:ext uri="{FF2B5EF4-FFF2-40B4-BE49-F238E27FC236}">
                <a16:creationId xmlns:a16="http://schemas.microsoft.com/office/drawing/2014/main" id="{318DA9FE-52BB-40F3-B599-57B54A4C6B01}"/>
              </a:ext>
            </a:extLst>
          </p:cNvPr>
          <p:cNvSpPr txBox="1"/>
          <p:nvPr/>
        </p:nvSpPr>
        <p:spPr>
          <a:xfrm>
            <a:off x="3528961" y="2421162"/>
            <a:ext cx="87767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Campaigns</a:t>
            </a:r>
          </a:p>
        </p:txBody>
      </p:sp>
      <p:sp>
        <p:nvSpPr>
          <p:cNvPr id="125" name="TextBox 124">
            <a:extLst>
              <a:ext uri="{FF2B5EF4-FFF2-40B4-BE49-F238E27FC236}">
                <a16:creationId xmlns:a16="http://schemas.microsoft.com/office/drawing/2014/main" id="{A447979E-C473-4D5E-897B-4F81299EBE4E}"/>
              </a:ext>
            </a:extLst>
          </p:cNvPr>
          <p:cNvSpPr txBox="1"/>
          <p:nvPr/>
        </p:nvSpPr>
        <p:spPr>
          <a:xfrm>
            <a:off x="3929056" y="4736129"/>
            <a:ext cx="63870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Website</a:t>
            </a:r>
          </a:p>
        </p:txBody>
      </p:sp>
      <p:sp>
        <p:nvSpPr>
          <p:cNvPr id="136" name="TextBox 135">
            <a:extLst>
              <a:ext uri="{FF2B5EF4-FFF2-40B4-BE49-F238E27FC236}">
                <a16:creationId xmlns:a16="http://schemas.microsoft.com/office/drawing/2014/main" id="{FC4116EF-AE5A-4797-AEEC-C3565F14AFEE}"/>
              </a:ext>
            </a:extLst>
          </p:cNvPr>
          <p:cNvSpPr txBox="1"/>
          <p:nvPr/>
        </p:nvSpPr>
        <p:spPr>
          <a:xfrm>
            <a:off x="4910762" y="5628695"/>
            <a:ext cx="63337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Content</a:t>
            </a:r>
          </a:p>
        </p:txBody>
      </p:sp>
      <p:sp>
        <p:nvSpPr>
          <p:cNvPr id="137" name="TextBox 136">
            <a:extLst>
              <a:ext uri="{FF2B5EF4-FFF2-40B4-BE49-F238E27FC236}">
                <a16:creationId xmlns:a16="http://schemas.microsoft.com/office/drawing/2014/main" id="{24586525-DDB6-4673-96C9-F618780DF824}"/>
              </a:ext>
            </a:extLst>
          </p:cNvPr>
          <p:cNvSpPr txBox="1"/>
          <p:nvPr/>
        </p:nvSpPr>
        <p:spPr>
          <a:xfrm>
            <a:off x="7641850" y="4576547"/>
            <a:ext cx="879445"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Next best action</a:t>
            </a:r>
          </a:p>
        </p:txBody>
      </p:sp>
      <p:sp>
        <p:nvSpPr>
          <p:cNvPr id="139" name="TextBox 138">
            <a:extLst>
              <a:ext uri="{FF2B5EF4-FFF2-40B4-BE49-F238E27FC236}">
                <a16:creationId xmlns:a16="http://schemas.microsoft.com/office/drawing/2014/main" id="{510E3D2E-3BF3-4396-B363-A97A01A19C53}"/>
              </a:ext>
            </a:extLst>
          </p:cNvPr>
          <p:cNvSpPr txBox="1"/>
          <p:nvPr/>
        </p:nvSpPr>
        <p:spPr>
          <a:xfrm>
            <a:off x="9674386" y="1753480"/>
            <a:ext cx="129606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Cross-sell/upsell</a:t>
            </a:r>
          </a:p>
        </p:txBody>
      </p:sp>
      <p:sp>
        <p:nvSpPr>
          <p:cNvPr id="140" name="TextBox 139">
            <a:extLst>
              <a:ext uri="{FF2B5EF4-FFF2-40B4-BE49-F238E27FC236}">
                <a16:creationId xmlns:a16="http://schemas.microsoft.com/office/drawing/2014/main" id="{385B66A0-D200-49DF-BF1A-74ECB81EC3C6}"/>
              </a:ext>
            </a:extLst>
          </p:cNvPr>
          <p:cNvSpPr txBox="1"/>
          <p:nvPr/>
        </p:nvSpPr>
        <p:spPr>
          <a:xfrm>
            <a:off x="6929361" y="5397601"/>
            <a:ext cx="14745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Recommendations</a:t>
            </a:r>
          </a:p>
        </p:txBody>
      </p:sp>
      <p:grpSp>
        <p:nvGrpSpPr>
          <p:cNvPr id="162" name="Group 161">
            <a:extLst>
              <a:ext uri="{FF2B5EF4-FFF2-40B4-BE49-F238E27FC236}">
                <a16:creationId xmlns:a16="http://schemas.microsoft.com/office/drawing/2014/main" id="{4BD59A0D-951B-4D50-AB1E-751640C717EB}"/>
              </a:ext>
            </a:extLst>
          </p:cNvPr>
          <p:cNvGrpSpPr/>
          <p:nvPr/>
        </p:nvGrpSpPr>
        <p:grpSpPr>
          <a:xfrm>
            <a:off x="1781811" y="2335027"/>
            <a:ext cx="334316" cy="334314"/>
            <a:chOff x="7771998" y="1108703"/>
            <a:chExt cx="536747" cy="536743"/>
          </a:xfrm>
          <a:solidFill>
            <a:schemeClr val="tx2"/>
          </a:solidFill>
        </p:grpSpPr>
        <p:sp>
          <p:nvSpPr>
            <p:cNvPr id="195" name="Freeform 972">
              <a:extLst>
                <a:ext uri="{FF2B5EF4-FFF2-40B4-BE49-F238E27FC236}">
                  <a16:creationId xmlns:a16="http://schemas.microsoft.com/office/drawing/2014/main" id="{8823BE23-9F93-4501-906B-DF7707D0BB4F}"/>
                </a:ext>
              </a:extLst>
            </p:cNvPr>
            <p:cNvSpPr>
              <a:spLocks/>
            </p:cNvSpPr>
            <p:nvPr/>
          </p:nvSpPr>
          <p:spPr bwMode="auto">
            <a:xfrm>
              <a:off x="7771998" y="1524414"/>
              <a:ext cx="184179" cy="121032"/>
            </a:xfrm>
            <a:custGeom>
              <a:avLst/>
              <a:gdLst>
                <a:gd name="T0" fmla="*/ 45 w 45"/>
                <a:gd name="T1" fmla="*/ 6 h 28"/>
                <a:gd name="T2" fmla="*/ 28 w 45"/>
                <a:gd name="T3" fmla="*/ 0 h 28"/>
                <a:gd name="T4" fmla="*/ 0 w 45"/>
                <a:gd name="T5" fmla="*/ 28 h 28"/>
                <a:gd name="T6" fmla="*/ 40 w 45"/>
                <a:gd name="T7" fmla="*/ 28 h 28"/>
                <a:gd name="T8" fmla="*/ 45 w 45"/>
                <a:gd name="T9" fmla="*/ 6 h 28"/>
              </a:gdLst>
              <a:ahLst/>
              <a:cxnLst>
                <a:cxn ang="0">
                  <a:pos x="T0" y="T1"/>
                </a:cxn>
                <a:cxn ang="0">
                  <a:pos x="T2" y="T3"/>
                </a:cxn>
                <a:cxn ang="0">
                  <a:pos x="T4" y="T5"/>
                </a:cxn>
                <a:cxn ang="0">
                  <a:pos x="T6" y="T7"/>
                </a:cxn>
                <a:cxn ang="0">
                  <a:pos x="T8" y="T9"/>
                </a:cxn>
              </a:cxnLst>
              <a:rect l="0" t="0" r="r" b="b"/>
              <a:pathLst>
                <a:path w="45" h="28">
                  <a:moveTo>
                    <a:pt x="45" y="6"/>
                  </a:moveTo>
                  <a:cubicBezTo>
                    <a:pt x="41" y="2"/>
                    <a:pt x="35" y="0"/>
                    <a:pt x="28" y="0"/>
                  </a:cubicBezTo>
                  <a:cubicBezTo>
                    <a:pt x="13" y="0"/>
                    <a:pt x="0" y="13"/>
                    <a:pt x="0" y="28"/>
                  </a:cubicBezTo>
                  <a:cubicBezTo>
                    <a:pt x="40" y="28"/>
                    <a:pt x="40" y="28"/>
                    <a:pt x="40" y="28"/>
                  </a:cubicBezTo>
                  <a:cubicBezTo>
                    <a:pt x="40" y="20"/>
                    <a:pt x="42" y="13"/>
                    <a:pt x="4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6" name="Oval 973">
              <a:extLst>
                <a:ext uri="{FF2B5EF4-FFF2-40B4-BE49-F238E27FC236}">
                  <a16:creationId xmlns:a16="http://schemas.microsoft.com/office/drawing/2014/main" id="{4943D025-C99E-4B03-8BB5-18B031CE1361}"/>
                </a:ext>
              </a:extLst>
            </p:cNvPr>
            <p:cNvSpPr>
              <a:spLocks noChangeArrowheads="1"/>
            </p:cNvSpPr>
            <p:nvPr/>
          </p:nvSpPr>
          <p:spPr bwMode="auto">
            <a:xfrm>
              <a:off x="7835143" y="1392858"/>
              <a:ext cx="105243" cy="999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7" name="Freeform 997">
              <a:extLst>
                <a:ext uri="{FF2B5EF4-FFF2-40B4-BE49-F238E27FC236}">
                  <a16:creationId xmlns:a16="http://schemas.microsoft.com/office/drawing/2014/main" id="{0AE06D5C-54A4-44F4-BA4C-E92E5FC39C68}"/>
                </a:ext>
              </a:extLst>
            </p:cNvPr>
            <p:cNvSpPr>
              <a:spLocks/>
            </p:cNvSpPr>
            <p:nvPr/>
          </p:nvSpPr>
          <p:spPr bwMode="auto">
            <a:xfrm>
              <a:off x="7971965" y="1477051"/>
              <a:ext cx="336780" cy="168390"/>
            </a:xfrm>
            <a:custGeom>
              <a:avLst/>
              <a:gdLst>
                <a:gd name="T0" fmla="*/ 80 w 80"/>
                <a:gd name="T1" fmla="*/ 40 h 40"/>
                <a:gd name="T2" fmla="*/ 40 w 80"/>
                <a:gd name="T3" fmla="*/ 0 h 40"/>
                <a:gd name="T4" fmla="*/ 0 w 80"/>
                <a:gd name="T5" fmla="*/ 40 h 40"/>
                <a:gd name="T6" fmla="*/ 80 w 80"/>
                <a:gd name="T7" fmla="*/ 40 h 40"/>
              </a:gdLst>
              <a:ahLst/>
              <a:cxnLst>
                <a:cxn ang="0">
                  <a:pos x="T0" y="T1"/>
                </a:cxn>
                <a:cxn ang="0">
                  <a:pos x="T2" y="T3"/>
                </a:cxn>
                <a:cxn ang="0">
                  <a:pos x="T4" y="T5"/>
                </a:cxn>
                <a:cxn ang="0">
                  <a:pos x="T6" y="T7"/>
                </a:cxn>
              </a:cxnLst>
              <a:rect l="0" t="0" r="r" b="b"/>
              <a:pathLst>
                <a:path w="80" h="40">
                  <a:moveTo>
                    <a:pt x="80" y="40"/>
                  </a:moveTo>
                  <a:cubicBezTo>
                    <a:pt x="80" y="18"/>
                    <a:pt x="62" y="0"/>
                    <a:pt x="40" y="0"/>
                  </a:cubicBezTo>
                  <a:cubicBezTo>
                    <a:pt x="18" y="0"/>
                    <a:pt x="0" y="18"/>
                    <a:pt x="0" y="40"/>
                  </a:cubicBezTo>
                  <a:lnTo>
                    <a:pt x="8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8" name="Oval 998">
              <a:extLst>
                <a:ext uri="{FF2B5EF4-FFF2-40B4-BE49-F238E27FC236}">
                  <a16:creationId xmlns:a16="http://schemas.microsoft.com/office/drawing/2014/main" id="{3C3CFC44-5C1E-4907-AB4A-4AF380FF98A7}"/>
                </a:ext>
              </a:extLst>
            </p:cNvPr>
            <p:cNvSpPr>
              <a:spLocks noChangeArrowheads="1"/>
            </p:cNvSpPr>
            <p:nvPr/>
          </p:nvSpPr>
          <p:spPr bwMode="auto">
            <a:xfrm>
              <a:off x="8056158" y="1261305"/>
              <a:ext cx="168390" cy="1631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9" name="Freeform 1000">
              <a:extLst>
                <a:ext uri="{FF2B5EF4-FFF2-40B4-BE49-F238E27FC236}">
                  <a16:creationId xmlns:a16="http://schemas.microsoft.com/office/drawing/2014/main" id="{321B9BAB-B5BA-4CB0-ABB8-34881960DF57}"/>
                </a:ext>
              </a:extLst>
            </p:cNvPr>
            <p:cNvSpPr>
              <a:spLocks/>
            </p:cNvSpPr>
            <p:nvPr/>
          </p:nvSpPr>
          <p:spPr bwMode="auto">
            <a:xfrm>
              <a:off x="7803585" y="1108703"/>
              <a:ext cx="168390" cy="168390"/>
            </a:xfrm>
            <a:custGeom>
              <a:avLst/>
              <a:gdLst>
                <a:gd name="T0" fmla="*/ 32 w 32"/>
                <a:gd name="T1" fmla="*/ 13 h 32"/>
                <a:gd name="T2" fmla="*/ 19 w 32"/>
                <a:gd name="T3" fmla="*/ 13 h 32"/>
                <a:gd name="T4" fmla="*/ 19 w 32"/>
                <a:gd name="T5" fmla="*/ 0 h 32"/>
                <a:gd name="T6" fmla="*/ 13 w 32"/>
                <a:gd name="T7" fmla="*/ 0 h 32"/>
                <a:gd name="T8" fmla="*/ 13 w 32"/>
                <a:gd name="T9" fmla="*/ 13 h 32"/>
                <a:gd name="T10" fmla="*/ 0 w 32"/>
                <a:gd name="T11" fmla="*/ 13 h 32"/>
                <a:gd name="T12" fmla="*/ 0 w 32"/>
                <a:gd name="T13" fmla="*/ 19 h 32"/>
                <a:gd name="T14" fmla="*/ 13 w 32"/>
                <a:gd name="T15" fmla="*/ 19 h 32"/>
                <a:gd name="T16" fmla="*/ 13 w 32"/>
                <a:gd name="T17" fmla="*/ 32 h 32"/>
                <a:gd name="T18" fmla="*/ 19 w 32"/>
                <a:gd name="T19" fmla="*/ 32 h 32"/>
                <a:gd name="T20" fmla="*/ 19 w 32"/>
                <a:gd name="T21" fmla="*/ 19 h 32"/>
                <a:gd name="T22" fmla="*/ 32 w 32"/>
                <a:gd name="T23" fmla="*/ 19 h 32"/>
                <a:gd name="T24" fmla="*/ 32 w 32"/>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2">
                  <a:moveTo>
                    <a:pt x="32" y="13"/>
                  </a:moveTo>
                  <a:lnTo>
                    <a:pt x="19" y="13"/>
                  </a:lnTo>
                  <a:lnTo>
                    <a:pt x="19" y="0"/>
                  </a:lnTo>
                  <a:lnTo>
                    <a:pt x="13" y="0"/>
                  </a:lnTo>
                  <a:lnTo>
                    <a:pt x="13" y="13"/>
                  </a:lnTo>
                  <a:lnTo>
                    <a:pt x="0" y="13"/>
                  </a:lnTo>
                  <a:lnTo>
                    <a:pt x="0" y="19"/>
                  </a:lnTo>
                  <a:lnTo>
                    <a:pt x="13" y="19"/>
                  </a:lnTo>
                  <a:lnTo>
                    <a:pt x="13" y="32"/>
                  </a:lnTo>
                  <a:lnTo>
                    <a:pt x="19" y="32"/>
                  </a:lnTo>
                  <a:lnTo>
                    <a:pt x="19" y="19"/>
                  </a:lnTo>
                  <a:lnTo>
                    <a:pt x="32" y="19"/>
                  </a:lnTo>
                  <a:lnTo>
                    <a:pt x="3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64" name="Group 164">
            <a:extLst>
              <a:ext uri="{FF2B5EF4-FFF2-40B4-BE49-F238E27FC236}">
                <a16:creationId xmlns:a16="http://schemas.microsoft.com/office/drawing/2014/main" id="{7ACE374D-6DE5-49EF-A5C1-CA6CAA8B7E45}"/>
              </a:ext>
            </a:extLst>
          </p:cNvPr>
          <p:cNvGrpSpPr>
            <a:grpSpLocks noChangeAspect="1"/>
          </p:cNvGrpSpPr>
          <p:nvPr/>
        </p:nvGrpSpPr>
        <p:grpSpPr bwMode="auto">
          <a:xfrm>
            <a:off x="4222888" y="4146026"/>
            <a:ext cx="312096" cy="313420"/>
            <a:chOff x="2420" y="2096"/>
            <a:chExt cx="236" cy="237"/>
          </a:xfrm>
          <a:solidFill>
            <a:schemeClr val="tx2"/>
          </a:solidFill>
        </p:grpSpPr>
        <p:sp>
          <p:nvSpPr>
            <p:cNvPr id="182" name="Freeform 165">
              <a:extLst>
                <a:ext uri="{FF2B5EF4-FFF2-40B4-BE49-F238E27FC236}">
                  <a16:creationId xmlns:a16="http://schemas.microsoft.com/office/drawing/2014/main" id="{EFC82051-AFF6-410C-9111-B70839431F6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3" name="Freeform 166">
              <a:extLst>
                <a:ext uri="{FF2B5EF4-FFF2-40B4-BE49-F238E27FC236}">
                  <a16:creationId xmlns:a16="http://schemas.microsoft.com/office/drawing/2014/main" id="{44A9FC14-58E7-46AC-9567-43A5B617309F}"/>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4" name="Freeform 167">
              <a:extLst>
                <a:ext uri="{FF2B5EF4-FFF2-40B4-BE49-F238E27FC236}">
                  <a16:creationId xmlns:a16="http://schemas.microsoft.com/office/drawing/2014/main" id="{0A0B1F87-3FE7-4F96-9F07-C5E011DE3605}"/>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5" name="Freeform 168">
              <a:extLst>
                <a:ext uri="{FF2B5EF4-FFF2-40B4-BE49-F238E27FC236}">
                  <a16:creationId xmlns:a16="http://schemas.microsoft.com/office/drawing/2014/main" id="{57913361-1CDE-4534-A25E-4F142CBE8277}"/>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6" name="Freeform 169">
              <a:extLst>
                <a:ext uri="{FF2B5EF4-FFF2-40B4-BE49-F238E27FC236}">
                  <a16:creationId xmlns:a16="http://schemas.microsoft.com/office/drawing/2014/main" id="{5635C4AA-343D-45F2-94E0-2E8ABDAF9C90}"/>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7" name="Freeform 170">
              <a:extLst>
                <a:ext uri="{FF2B5EF4-FFF2-40B4-BE49-F238E27FC236}">
                  <a16:creationId xmlns:a16="http://schemas.microsoft.com/office/drawing/2014/main" id="{A7728F2F-0EE5-4A05-9343-8104A63E83AE}"/>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8" name="Freeform 171">
              <a:extLst>
                <a:ext uri="{FF2B5EF4-FFF2-40B4-BE49-F238E27FC236}">
                  <a16:creationId xmlns:a16="http://schemas.microsoft.com/office/drawing/2014/main" id="{53451F23-D181-4C14-867C-1CB5549B3295}"/>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9" name="Freeform 172">
              <a:extLst>
                <a:ext uri="{FF2B5EF4-FFF2-40B4-BE49-F238E27FC236}">
                  <a16:creationId xmlns:a16="http://schemas.microsoft.com/office/drawing/2014/main" id="{F6A7B062-8254-4DF2-8E8C-5E7D2A27B621}"/>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0" name="Freeform 173">
              <a:extLst>
                <a:ext uri="{FF2B5EF4-FFF2-40B4-BE49-F238E27FC236}">
                  <a16:creationId xmlns:a16="http://schemas.microsoft.com/office/drawing/2014/main" id="{AE734EB3-2F5C-4DEA-A2B0-F1C7C17CB1D7}"/>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EE32030A-95FF-4004-938E-E8F8C601D25C}"/>
              </a:ext>
            </a:extLst>
          </p:cNvPr>
          <p:cNvGrpSpPr/>
          <p:nvPr/>
        </p:nvGrpSpPr>
        <p:grpSpPr>
          <a:xfrm>
            <a:off x="7653769" y="3928789"/>
            <a:ext cx="339632" cy="329645"/>
            <a:chOff x="790282" y="4729555"/>
            <a:chExt cx="541453" cy="525528"/>
          </a:xfrm>
          <a:solidFill>
            <a:schemeClr val="tx2"/>
          </a:solidFill>
        </p:grpSpPr>
        <p:sp>
          <p:nvSpPr>
            <p:cNvPr id="173" name="Freeform 1099">
              <a:extLst>
                <a:ext uri="{FF2B5EF4-FFF2-40B4-BE49-F238E27FC236}">
                  <a16:creationId xmlns:a16="http://schemas.microsoft.com/office/drawing/2014/main" id="{B9090BA0-D609-4FBB-8A02-E0D66BB07CE0}"/>
                </a:ext>
              </a:extLst>
            </p:cNvPr>
            <p:cNvSpPr>
              <a:spLocks noEditPoints="1"/>
            </p:cNvSpPr>
            <p:nvPr/>
          </p:nvSpPr>
          <p:spPr bwMode="auto">
            <a:xfrm>
              <a:off x="790282" y="4734854"/>
              <a:ext cx="525535"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4" name="Freeform 1100">
              <a:extLst>
                <a:ext uri="{FF2B5EF4-FFF2-40B4-BE49-F238E27FC236}">
                  <a16:creationId xmlns:a16="http://schemas.microsoft.com/office/drawing/2014/main" id="{DDF13DFC-B65A-44EC-AFE1-EDCB3EE65BCB}"/>
                </a:ext>
              </a:extLst>
            </p:cNvPr>
            <p:cNvSpPr>
              <a:spLocks/>
            </p:cNvSpPr>
            <p:nvPr/>
          </p:nvSpPr>
          <p:spPr bwMode="auto">
            <a:xfrm>
              <a:off x="965458" y="5138299"/>
              <a:ext cx="122095"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5" name="Freeform 1101">
              <a:extLst>
                <a:ext uri="{FF2B5EF4-FFF2-40B4-BE49-F238E27FC236}">
                  <a16:creationId xmlns:a16="http://schemas.microsoft.com/office/drawing/2014/main" id="{58AD24F9-A12E-4129-96F2-8C996A693360}"/>
                </a:ext>
              </a:extLst>
            </p:cNvPr>
            <p:cNvSpPr>
              <a:spLocks/>
            </p:cNvSpPr>
            <p:nvPr/>
          </p:nvSpPr>
          <p:spPr bwMode="auto">
            <a:xfrm>
              <a:off x="912373" y="5085218"/>
              <a:ext cx="116786" cy="111478"/>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6" name="Freeform 1102">
              <a:extLst>
                <a:ext uri="{FF2B5EF4-FFF2-40B4-BE49-F238E27FC236}">
                  <a16:creationId xmlns:a16="http://schemas.microsoft.com/office/drawing/2014/main" id="{FEB0478A-1E7A-469A-93E4-F6BE27E434DF}"/>
                </a:ext>
              </a:extLst>
            </p:cNvPr>
            <p:cNvSpPr>
              <a:spLocks/>
            </p:cNvSpPr>
            <p:nvPr/>
          </p:nvSpPr>
          <p:spPr bwMode="auto">
            <a:xfrm>
              <a:off x="859289" y="5026830"/>
              <a:ext cx="116786" cy="116783"/>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7" name="Freeform 1103">
              <a:extLst>
                <a:ext uri="{FF2B5EF4-FFF2-40B4-BE49-F238E27FC236}">
                  <a16:creationId xmlns:a16="http://schemas.microsoft.com/office/drawing/2014/main" id="{69998E10-468F-4233-BE0E-2910AD8C6C5B}"/>
                </a:ext>
              </a:extLst>
            </p:cNvPr>
            <p:cNvSpPr>
              <a:spLocks/>
            </p:cNvSpPr>
            <p:nvPr/>
          </p:nvSpPr>
          <p:spPr bwMode="auto">
            <a:xfrm>
              <a:off x="800895" y="4973747"/>
              <a:ext cx="122095"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8" name="Freeform 1104">
              <a:extLst>
                <a:ext uri="{FF2B5EF4-FFF2-40B4-BE49-F238E27FC236}">
                  <a16:creationId xmlns:a16="http://schemas.microsoft.com/office/drawing/2014/main" id="{6815B2D3-D9D3-4AAB-90EA-3706B7D8E1DF}"/>
                </a:ext>
              </a:extLst>
            </p:cNvPr>
            <p:cNvSpPr>
              <a:spLocks/>
            </p:cNvSpPr>
            <p:nvPr/>
          </p:nvSpPr>
          <p:spPr bwMode="auto">
            <a:xfrm>
              <a:off x="933605" y="4729555"/>
              <a:ext cx="398130" cy="260113"/>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208" name="Freeform 263">
            <a:extLst>
              <a:ext uri="{FF2B5EF4-FFF2-40B4-BE49-F238E27FC236}">
                <a16:creationId xmlns:a16="http://schemas.microsoft.com/office/drawing/2014/main" id="{9CE5B59F-90C3-4D50-AB43-D43A8923BE91}"/>
              </a:ext>
            </a:extLst>
          </p:cNvPr>
          <p:cNvSpPr>
            <a:spLocks noChangeArrowheads="1"/>
          </p:cNvSpPr>
          <p:nvPr/>
        </p:nvSpPr>
        <p:spPr bwMode="auto">
          <a:xfrm>
            <a:off x="5267362" y="5106829"/>
            <a:ext cx="222421" cy="224713"/>
          </a:xfrm>
          <a:custGeom>
            <a:avLst/>
            <a:gdLst>
              <a:gd name="T0" fmla="*/ 0 w 426"/>
              <a:gd name="T1" fmla="*/ 0 h 426"/>
              <a:gd name="T2" fmla="*/ 38316 w 426"/>
              <a:gd name="T3" fmla="*/ 0 h 426"/>
              <a:gd name="T4" fmla="*/ 38316 w 426"/>
              <a:gd name="T5" fmla="*/ 38316 h 426"/>
              <a:gd name="T6" fmla="*/ 0 w 426"/>
              <a:gd name="T7" fmla="*/ 38316 h 426"/>
              <a:gd name="T8" fmla="*/ 0 w 426"/>
              <a:gd name="T9" fmla="*/ 0 h 426"/>
              <a:gd name="T10" fmla="*/ 57474 w 426"/>
              <a:gd name="T11" fmla="*/ 9398 h 426"/>
              <a:gd name="T12" fmla="*/ 153627 w 426"/>
              <a:gd name="T13" fmla="*/ 9398 h 426"/>
              <a:gd name="T14" fmla="*/ 153627 w 426"/>
              <a:gd name="T15" fmla="*/ 28556 h 426"/>
              <a:gd name="T16" fmla="*/ 57474 w 426"/>
              <a:gd name="T17" fmla="*/ 28556 h 426"/>
              <a:gd name="T18" fmla="*/ 57474 w 426"/>
              <a:gd name="T19" fmla="*/ 9398 h 426"/>
              <a:gd name="T20" fmla="*/ 0 w 426"/>
              <a:gd name="T21" fmla="*/ 57474 h 426"/>
              <a:gd name="T22" fmla="*/ 38316 w 426"/>
              <a:gd name="T23" fmla="*/ 57474 h 426"/>
              <a:gd name="T24" fmla="*/ 38316 w 426"/>
              <a:gd name="T25" fmla="*/ 95791 h 426"/>
              <a:gd name="T26" fmla="*/ 0 w 426"/>
              <a:gd name="T27" fmla="*/ 95791 h 426"/>
              <a:gd name="T28" fmla="*/ 0 w 426"/>
              <a:gd name="T29" fmla="*/ 57474 h 426"/>
              <a:gd name="T30" fmla="*/ 57474 w 426"/>
              <a:gd name="T31" fmla="*/ 67234 h 426"/>
              <a:gd name="T32" fmla="*/ 153627 w 426"/>
              <a:gd name="T33" fmla="*/ 67234 h 426"/>
              <a:gd name="T34" fmla="*/ 153627 w 426"/>
              <a:gd name="T35" fmla="*/ 86392 h 426"/>
              <a:gd name="T36" fmla="*/ 57474 w 426"/>
              <a:gd name="T37" fmla="*/ 86392 h 426"/>
              <a:gd name="T38" fmla="*/ 57474 w 426"/>
              <a:gd name="T39" fmla="*/ 67234 h 426"/>
              <a:gd name="T40" fmla="*/ 0 w 426"/>
              <a:gd name="T41" fmla="*/ 114949 h 426"/>
              <a:gd name="T42" fmla="*/ 38316 w 426"/>
              <a:gd name="T43" fmla="*/ 114949 h 426"/>
              <a:gd name="T44" fmla="*/ 38316 w 426"/>
              <a:gd name="T45" fmla="*/ 153627 h 426"/>
              <a:gd name="T46" fmla="*/ 0 w 426"/>
              <a:gd name="T47" fmla="*/ 153627 h 426"/>
              <a:gd name="T48" fmla="*/ 0 w 426"/>
              <a:gd name="T49" fmla="*/ 114949 h 426"/>
              <a:gd name="T50" fmla="*/ 57474 w 426"/>
              <a:gd name="T51" fmla="*/ 124709 h 426"/>
              <a:gd name="T52" fmla="*/ 153627 w 426"/>
              <a:gd name="T53" fmla="*/ 124709 h 426"/>
              <a:gd name="T54" fmla="*/ 153627 w 426"/>
              <a:gd name="T55" fmla="*/ 143867 h 426"/>
              <a:gd name="T56" fmla="*/ 57474 w 426"/>
              <a:gd name="T57" fmla="*/ 143867 h 426"/>
              <a:gd name="T58" fmla="*/ 57474 w 426"/>
              <a:gd name="T59" fmla="*/ 124709 h 4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6" h="426">
                <a:moveTo>
                  <a:pt x="0" y="0"/>
                </a:moveTo>
                <a:lnTo>
                  <a:pt x="106" y="0"/>
                </a:lnTo>
                <a:lnTo>
                  <a:pt x="106" y="106"/>
                </a:lnTo>
                <a:lnTo>
                  <a:pt x="0" y="106"/>
                </a:lnTo>
                <a:lnTo>
                  <a:pt x="0" y="0"/>
                </a:lnTo>
                <a:close/>
                <a:moveTo>
                  <a:pt x="159" y="26"/>
                </a:moveTo>
                <a:lnTo>
                  <a:pt x="425" y="26"/>
                </a:lnTo>
                <a:lnTo>
                  <a:pt x="425" y="79"/>
                </a:lnTo>
                <a:lnTo>
                  <a:pt x="159" y="79"/>
                </a:lnTo>
                <a:lnTo>
                  <a:pt x="159" y="26"/>
                </a:lnTo>
                <a:close/>
                <a:moveTo>
                  <a:pt x="0" y="159"/>
                </a:moveTo>
                <a:lnTo>
                  <a:pt x="106" y="159"/>
                </a:lnTo>
                <a:lnTo>
                  <a:pt x="106" y="265"/>
                </a:lnTo>
                <a:lnTo>
                  <a:pt x="0" y="265"/>
                </a:lnTo>
                <a:lnTo>
                  <a:pt x="0" y="159"/>
                </a:lnTo>
                <a:close/>
                <a:moveTo>
                  <a:pt x="159" y="186"/>
                </a:moveTo>
                <a:lnTo>
                  <a:pt x="425" y="186"/>
                </a:lnTo>
                <a:lnTo>
                  <a:pt x="425" y="239"/>
                </a:lnTo>
                <a:lnTo>
                  <a:pt x="159" y="239"/>
                </a:lnTo>
                <a:lnTo>
                  <a:pt x="159" y="186"/>
                </a:lnTo>
                <a:close/>
                <a:moveTo>
                  <a:pt x="0" y="318"/>
                </a:moveTo>
                <a:lnTo>
                  <a:pt x="106" y="318"/>
                </a:lnTo>
                <a:lnTo>
                  <a:pt x="106" y="425"/>
                </a:lnTo>
                <a:lnTo>
                  <a:pt x="0" y="425"/>
                </a:lnTo>
                <a:lnTo>
                  <a:pt x="0" y="318"/>
                </a:lnTo>
                <a:close/>
                <a:moveTo>
                  <a:pt x="159" y="345"/>
                </a:moveTo>
                <a:lnTo>
                  <a:pt x="425" y="345"/>
                </a:lnTo>
                <a:lnTo>
                  <a:pt x="425" y="398"/>
                </a:lnTo>
                <a:lnTo>
                  <a:pt x="159" y="398"/>
                </a:lnTo>
                <a:lnTo>
                  <a:pt x="159" y="345"/>
                </a:lnTo>
                <a:close/>
              </a:path>
            </a:pathLst>
          </a:custGeom>
          <a:solidFill>
            <a:schemeClr val="tx2"/>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panose="020B0502040204020203" pitchFamily="34" charset="0"/>
              <a:ea typeface="+mn-ea"/>
              <a:cs typeface="+mn-cs"/>
            </a:endParaRPr>
          </a:p>
        </p:txBody>
      </p:sp>
      <p:sp>
        <p:nvSpPr>
          <p:cNvPr id="214" name="Freeform 395">
            <a:extLst>
              <a:ext uri="{FF2B5EF4-FFF2-40B4-BE49-F238E27FC236}">
                <a16:creationId xmlns:a16="http://schemas.microsoft.com/office/drawing/2014/main" id="{5041CC8D-9D60-44D0-9F2E-633CF6C9215F}"/>
              </a:ext>
            </a:extLst>
          </p:cNvPr>
          <p:cNvSpPr>
            <a:spLocks noChangeArrowheads="1"/>
          </p:cNvSpPr>
          <p:nvPr/>
        </p:nvSpPr>
        <p:spPr bwMode="auto">
          <a:xfrm>
            <a:off x="6723615" y="4980724"/>
            <a:ext cx="222420" cy="174268"/>
          </a:xfrm>
          <a:custGeom>
            <a:avLst/>
            <a:gdLst>
              <a:gd name="T0" fmla="*/ 129464 w 427"/>
              <a:gd name="T1" fmla="*/ 0 h 334"/>
              <a:gd name="T2" fmla="*/ 57339 w 427"/>
              <a:gd name="T3" fmla="*/ 72246 h 334"/>
              <a:gd name="T4" fmla="*/ 24162 w 427"/>
              <a:gd name="T5" fmla="*/ 38651 h 334"/>
              <a:gd name="T6" fmla="*/ 0 w 427"/>
              <a:gd name="T7" fmla="*/ 62492 h 334"/>
              <a:gd name="T8" fmla="*/ 57700 w 427"/>
              <a:gd name="T9" fmla="*/ 120289 h 334"/>
              <a:gd name="T10" fmla="*/ 153626 w 427"/>
              <a:gd name="T11" fmla="*/ 24202 h 334"/>
              <a:gd name="T12" fmla="*/ 129464 w 427"/>
              <a:gd name="T13" fmla="*/ 0 h 3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7" h="334">
                <a:moveTo>
                  <a:pt x="359" y="0"/>
                </a:moveTo>
                <a:lnTo>
                  <a:pt x="159" y="200"/>
                </a:lnTo>
                <a:lnTo>
                  <a:pt x="67" y="107"/>
                </a:lnTo>
                <a:lnTo>
                  <a:pt x="0" y="173"/>
                </a:lnTo>
                <a:lnTo>
                  <a:pt x="160" y="333"/>
                </a:lnTo>
                <a:lnTo>
                  <a:pt x="426" y="67"/>
                </a:lnTo>
                <a:lnTo>
                  <a:pt x="359" y="0"/>
                </a:lnTo>
              </a:path>
            </a:pathLst>
          </a:custGeom>
          <a:solidFill>
            <a:schemeClr val="accent4"/>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panose="020B0502040204020203" pitchFamily="34" charset="0"/>
              <a:ea typeface="+mn-ea"/>
              <a:cs typeface="+mn-cs"/>
            </a:endParaRPr>
          </a:p>
        </p:txBody>
      </p:sp>
      <p:grpSp>
        <p:nvGrpSpPr>
          <p:cNvPr id="86" name="Group 85">
            <a:extLst>
              <a:ext uri="{FF2B5EF4-FFF2-40B4-BE49-F238E27FC236}">
                <a16:creationId xmlns:a16="http://schemas.microsoft.com/office/drawing/2014/main" id="{F218A07F-3B7D-482D-9230-CAC554ED7CA7}"/>
              </a:ext>
            </a:extLst>
          </p:cNvPr>
          <p:cNvGrpSpPr/>
          <p:nvPr/>
        </p:nvGrpSpPr>
        <p:grpSpPr>
          <a:xfrm>
            <a:off x="10135769" y="2229948"/>
            <a:ext cx="340790" cy="325223"/>
            <a:chOff x="4887323" y="5440218"/>
            <a:chExt cx="499911" cy="520960"/>
          </a:xfrm>
        </p:grpSpPr>
        <p:sp>
          <p:nvSpPr>
            <p:cNvPr id="87" name="Freeform 1051">
              <a:extLst>
                <a:ext uri="{FF2B5EF4-FFF2-40B4-BE49-F238E27FC236}">
                  <a16:creationId xmlns:a16="http://schemas.microsoft.com/office/drawing/2014/main" id="{720A2A14-0C37-4E7D-8713-C0D0ACDEEF7F}"/>
                </a:ext>
              </a:extLst>
            </p:cNvPr>
            <p:cNvSpPr>
              <a:spLocks/>
            </p:cNvSpPr>
            <p:nvPr/>
          </p:nvSpPr>
          <p:spPr bwMode="auto">
            <a:xfrm>
              <a:off x="4887323" y="5440218"/>
              <a:ext cx="499911" cy="520960"/>
            </a:xfrm>
            <a:custGeom>
              <a:avLst/>
              <a:gdLst>
                <a:gd name="T0" fmla="*/ 60 w 120"/>
                <a:gd name="T1" fmla="*/ 4 h 124"/>
                <a:gd name="T2" fmla="*/ 92 w 120"/>
                <a:gd name="T3" fmla="*/ 13 h 124"/>
                <a:gd name="T4" fmla="*/ 94 w 120"/>
                <a:gd name="T5" fmla="*/ 14 h 124"/>
                <a:gd name="T6" fmla="*/ 108 w 120"/>
                <a:gd name="T7" fmla="*/ 0 h 124"/>
                <a:gd name="T8" fmla="*/ 108 w 120"/>
                <a:gd name="T9" fmla="*/ 36 h 124"/>
                <a:gd name="T10" fmla="*/ 72 w 120"/>
                <a:gd name="T11" fmla="*/ 36 h 124"/>
                <a:gd name="T12" fmla="*/ 88 w 120"/>
                <a:gd name="T13" fmla="*/ 20 h 124"/>
                <a:gd name="T14" fmla="*/ 88 w 120"/>
                <a:gd name="T15" fmla="*/ 20 h 124"/>
                <a:gd name="T16" fmla="*/ 60 w 120"/>
                <a:gd name="T17" fmla="*/ 12 h 124"/>
                <a:gd name="T18" fmla="*/ 8 w 120"/>
                <a:gd name="T19" fmla="*/ 64 h 124"/>
                <a:gd name="T20" fmla="*/ 60 w 120"/>
                <a:gd name="T21" fmla="*/ 116 h 124"/>
                <a:gd name="T22" fmla="*/ 112 w 120"/>
                <a:gd name="T23" fmla="*/ 64 h 124"/>
                <a:gd name="T24" fmla="*/ 120 w 120"/>
                <a:gd name="T25" fmla="*/ 64 h 124"/>
                <a:gd name="T26" fmla="*/ 60 w 120"/>
                <a:gd name="T27" fmla="*/ 124 h 124"/>
                <a:gd name="T28" fmla="*/ 0 w 120"/>
                <a:gd name="T29" fmla="*/ 64 h 124"/>
                <a:gd name="T30" fmla="*/ 60 w 120"/>
                <a:gd name="T31"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4">
                  <a:moveTo>
                    <a:pt x="60" y="4"/>
                  </a:moveTo>
                  <a:cubicBezTo>
                    <a:pt x="72" y="4"/>
                    <a:pt x="83" y="7"/>
                    <a:pt x="92" y="13"/>
                  </a:cubicBezTo>
                  <a:cubicBezTo>
                    <a:pt x="94" y="14"/>
                    <a:pt x="94" y="14"/>
                    <a:pt x="94" y="14"/>
                  </a:cubicBezTo>
                  <a:cubicBezTo>
                    <a:pt x="108" y="0"/>
                    <a:pt x="108" y="0"/>
                    <a:pt x="108" y="0"/>
                  </a:cubicBezTo>
                  <a:cubicBezTo>
                    <a:pt x="108" y="36"/>
                    <a:pt x="108" y="36"/>
                    <a:pt x="108" y="36"/>
                  </a:cubicBezTo>
                  <a:cubicBezTo>
                    <a:pt x="72" y="36"/>
                    <a:pt x="72" y="36"/>
                    <a:pt x="72" y="36"/>
                  </a:cubicBezTo>
                  <a:cubicBezTo>
                    <a:pt x="88" y="20"/>
                    <a:pt x="88" y="20"/>
                    <a:pt x="88" y="20"/>
                  </a:cubicBezTo>
                  <a:cubicBezTo>
                    <a:pt x="88" y="20"/>
                    <a:pt x="88" y="20"/>
                    <a:pt x="88" y="20"/>
                  </a:cubicBezTo>
                  <a:cubicBezTo>
                    <a:pt x="80" y="15"/>
                    <a:pt x="70" y="12"/>
                    <a:pt x="60" y="12"/>
                  </a:cubicBezTo>
                  <a:cubicBezTo>
                    <a:pt x="31" y="12"/>
                    <a:pt x="8" y="35"/>
                    <a:pt x="8" y="64"/>
                  </a:cubicBezTo>
                  <a:cubicBezTo>
                    <a:pt x="8" y="93"/>
                    <a:pt x="31" y="116"/>
                    <a:pt x="60" y="116"/>
                  </a:cubicBezTo>
                  <a:cubicBezTo>
                    <a:pt x="89" y="116"/>
                    <a:pt x="112" y="93"/>
                    <a:pt x="112" y="64"/>
                  </a:cubicBezTo>
                  <a:cubicBezTo>
                    <a:pt x="120" y="64"/>
                    <a:pt x="120" y="64"/>
                    <a:pt x="120" y="64"/>
                  </a:cubicBezTo>
                  <a:cubicBezTo>
                    <a:pt x="120" y="97"/>
                    <a:pt x="93" y="124"/>
                    <a:pt x="60" y="124"/>
                  </a:cubicBezTo>
                  <a:cubicBezTo>
                    <a:pt x="27" y="124"/>
                    <a:pt x="0" y="97"/>
                    <a:pt x="0" y="64"/>
                  </a:cubicBezTo>
                  <a:cubicBezTo>
                    <a:pt x="0" y="31"/>
                    <a:pt x="27" y="4"/>
                    <a:pt x="60" y="4"/>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9" name="Money_3" title="Icon of a dollar sign">
              <a:extLst>
                <a:ext uri="{FF2B5EF4-FFF2-40B4-BE49-F238E27FC236}">
                  <a16:creationId xmlns:a16="http://schemas.microsoft.com/office/drawing/2014/main" id="{10BDABFC-4A45-43F8-BF84-F69DCD6A86B6}"/>
                </a:ext>
              </a:extLst>
            </p:cNvPr>
            <p:cNvSpPr>
              <a:spLocks noChangeAspect="1" noEditPoints="1"/>
            </p:cNvSpPr>
            <p:nvPr/>
          </p:nvSpPr>
          <p:spPr bwMode="auto">
            <a:xfrm>
              <a:off x="5038828" y="5561187"/>
              <a:ext cx="166276" cy="300995"/>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28575"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dirty="0">
                <a:ln>
                  <a:noFill/>
                </a:ln>
                <a:solidFill>
                  <a:srgbClr val="50505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7522932D-C7AC-4F49-BBC3-E74E67D36190}"/>
              </a:ext>
            </a:extLst>
          </p:cNvPr>
          <p:cNvGrpSpPr>
            <a:grpSpLocks noChangeAspect="1"/>
          </p:cNvGrpSpPr>
          <p:nvPr/>
        </p:nvGrpSpPr>
        <p:grpSpPr>
          <a:xfrm>
            <a:off x="3411599" y="2831178"/>
            <a:ext cx="357182" cy="371688"/>
            <a:chOff x="-394215" y="2506960"/>
            <a:chExt cx="4674489" cy="4864321"/>
          </a:xfrm>
        </p:grpSpPr>
        <p:sp>
          <p:nvSpPr>
            <p:cNvPr id="104" name="Freeform: Shape 103">
              <a:extLst>
                <a:ext uri="{FF2B5EF4-FFF2-40B4-BE49-F238E27FC236}">
                  <a16:creationId xmlns:a16="http://schemas.microsoft.com/office/drawing/2014/main" id="{FF48FECE-5B9F-444F-8265-37237EF6ACE9}"/>
                </a:ext>
              </a:extLst>
            </p:cNvPr>
            <p:cNvSpPr/>
            <p:nvPr/>
          </p:nvSpPr>
          <p:spPr bwMode="auto">
            <a:xfrm>
              <a:off x="1476463" y="2506960"/>
              <a:ext cx="2803811" cy="2831396"/>
            </a:xfrm>
            <a:custGeom>
              <a:avLst/>
              <a:gdLst>
                <a:gd name="connsiteX0" fmla="*/ 472889 w 685034"/>
                <a:gd name="connsiteY0" fmla="*/ 0 h 683020"/>
                <a:gd name="connsiteX1" fmla="*/ 489053 w 685034"/>
                <a:gd name="connsiteY1" fmla="*/ 6696 h 683020"/>
                <a:gd name="connsiteX2" fmla="*/ 495749 w 685034"/>
                <a:gd name="connsiteY2" fmla="*/ 22860 h 683020"/>
                <a:gd name="connsiteX3" fmla="*/ 493164 w 685034"/>
                <a:gd name="connsiteY3" fmla="*/ 29101 h 683020"/>
                <a:gd name="connsiteX4" fmla="*/ 498323 w 685034"/>
                <a:gd name="connsiteY4" fmla="*/ 24656 h 683020"/>
                <a:gd name="connsiteX5" fmla="*/ 498500 w 685034"/>
                <a:gd name="connsiteY5" fmla="*/ 106841 h 683020"/>
                <a:gd name="connsiteX6" fmla="*/ 498588 w 685034"/>
                <a:gd name="connsiteY6" fmla="*/ 147809 h 683020"/>
                <a:gd name="connsiteX7" fmla="*/ 503216 w 685034"/>
                <a:gd name="connsiteY7" fmla="*/ 145892 h 683020"/>
                <a:gd name="connsiteX8" fmla="*/ 527196 w 685034"/>
                <a:gd name="connsiteY8" fmla="*/ 155825 h 683020"/>
                <a:gd name="connsiteX9" fmla="*/ 537128 w 685034"/>
                <a:gd name="connsiteY9" fmla="*/ 179804 h 683020"/>
                <a:gd name="connsiteX10" fmla="*/ 533309 w 685034"/>
                <a:gd name="connsiteY10" fmla="*/ 189025 h 683020"/>
                <a:gd name="connsiteX11" fmla="*/ 644329 w 685034"/>
                <a:gd name="connsiteY11" fmla="*/ 189026 h 683020"/>
                <a:gd name="connsiteX12" fmla="*/ 678338 w 685034"/>
                <a:gd name="connsiteY12" fmla="*/ 187345 h 683020"/>
                <a:gd name="connsiteX13" fmla="*/ 678338 w 685034"/>
                <a:gd name="connsiteY13" fmla="*/ 219674 h 683020"/>
                <a:gd name="connsiteX14" fmla="*/ 521133 w 685034"/>
                <a:gd name="connsiteY14" fmla="*/ 376878 h 683020"/>
                <a:gd name="connsiteX15" fmla="*/ 504969 w 685034"/>
                <a:gd name="connsiteY15" fmla="*/ 383574 h 683020"/>
                <a:gd name="connsiteX16" fmla="*/ 476934 w 685034"/>
                <a:gd name="connsiteY16" fmla="*/ 394665 h 683020"/>
                <a:gd name="connsiteX17" fmla="*/ 373104 w 685034"/>
                <a:gd name="connsiteY17" fmla="*/ 408809 h 683020"/>
                <a:gd name="connsiteX18" fmla="*/ 325891 w 685034"/>
                <a:gd name="connsiteY18" fmla="*/ 405088 h 683020"/>
                <a:gd name="connsiteX19" fmla="*/ 57891 w 685034"/>
                <a:gd name="connsiteY19" fmla="*/ 673088 h 683020"/>
                <a:gd name="connsiteX20" fmla="*/ 9932 w 685034"/>
                <a:gd name="connsiteY20" fmla="*/ 673088 h 683020"/>
                <a:gd name="connsiteX21" fmla="*/ 9932 w 685034"/>
                <a:gd name="connsiteY21" fmla="*/ 625129 h 683020"/>
                <a:gd name="connsiteX22" fmla="*/ 270287 w 685034"/>
                <a:gd name="connsiteY22" fmla="*/ 364775 h 683020"/>
                <a:gd name="connsiteX23" fmla="*/ 271932 w 685034"/>
                <a:gd name="connsiteY23" fmla="*/ 306508 h 683020"/>
                <a:gd name="connsiteX24" fmla="*/ 283520 w 685034"/>
                <a:gd name="connsiteY24" fmla="*/ 209710 h 683020"/>
                <a:gd name="connsiteX25" fmla="*/ 292825 w 685034"/>
                <a:gd name="connsiteY25" fmla="*/ 180065 h 683020"/>
                <a:gd name="connsiteX26" fmla="*/ 299521 w 685034"/>
                <a:gd name="connsiteY26" fmla="*/ 163900 h 683020"/>
                <a:gd name="connsiteX27" fmla="*/ 456725 w 685034"/>
                <a:gd name="connsiteY27" fmla="*/ 6696 h 683020"/>
                <a:gd name="connsiteX28" fmla="*/ 472889 w 685034"/>
                <a:gd name="connsiteY28" fmla="*/ 0 h 68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034" h="683020">
                  <a:moveTo>
                    <a:pt x="472889" y="0"/>
                  </a:moveTo>
                  <a:cubicBezTo>
                    <a:pt x="478739" y="0"/>
                    <a:pt x="484590" y="2232"/>
                    <a:pt x="489053" y="6696"/>
                  </a:cubicBezTo>
                  <a:cubicBezTo>
                    <a:pt x="493517" y="11159"/>
                    <a:pt x="495749" y="17010"/>
                    <a:pt x="495749" y="22860"/>
                  </a:cubicBezTo>
                  <a:lnTo>
                    <a:pt x="493164" y="29101"/>
                  </a:lnTo>
                  <a:lnTo>
                    <a:pt x="498323" y="24656"/>
                  </a:lnTo>
                  <a:cubicBezTo>
                    <a:pt x="498382" y="53837"/>
                    <a:pt x="498441" y="80339"/>
                    <a:pt x="498500" y="106841"/>
                  </a:cubicBezTo>
                  <a:lnTo>
                    <a:pt x="498588" y="147809"/>
                  </a:lnTo>
                  <a:lnTo>
                    <a:pt x="503216" y="145892"/>
                  </a:lnTo>
                  <a:cubicBezTo>
                    <a:pt x="511895" y="145892"/>
                    <a:pt x="520574" y="149203"/>
                    <a:pt x="527196" y="155825"/>
                  </a:cubicBezTo>
                  <a:cubicBezTo>
                    <a:pt x="533817" y="162447"/>
                    <a:pt x="537128" y="171125"/>
                    <a:pt x="537128" y="179804"/>
                  </a:cubicBezTo>
                  <a:lnTo>
                    <a:pt x="533309" y="189025"/>
                  </a:lnTo>
                  <a:lnTo>
                    <a:pt x="644329" y="189026"/>
                  </a:lnTo>
                  <a:lnTo>
                    <a:pt x="678338" y="187345"/>
                  </a:lnTo>
                  <a:cubicBezTo>
                    <a:pt x="687266" y="196272"/>
                    <a:pt x="687266" y="210747"/>
                    <a:pt x="678338" y="219674"/>
                  </a:cubicBezTo>
                  <a:lnTo>
                    <a:pt x="521133" y="376878"/>
                  </a:lnTo>
                  <a:cubicBezTo>
                    <a:pt x="516669" y="381342"/>
                    <a:pt x="510819" y="383574"/>
                    <a:pt x="504969" y="383574"/>
                  </a:cubicBezTo>
                  <a:lnTo>
                    <a:pt x="476934" y="394665"/>
                  </a:lnTo>
                  <a:cubicBezTo>
                    <a:pt x="442324" y="405779"/>
                    <a:pt x="407714" y="409154"/>
                    <a:pt x="373104" y="408809"/>
                  </a:cubicBezTo>
                  <a:lnTo>
                    <a:pt x="325891" y="405088"/>
                  </a:lnTo>
                  <a:lnTo>
                    <a:pt x="57891" y="673088"/>
                  </a:lnTo>
                  <a:cubicBezTo>
                    <a:pt x="44648" y="686331"/>
                    <a:pt x="23176" y="686331"/>
                    <a:pt x="9932" y="673088"/>
                  </a:cubicBezTo>
                  <a:cubicBezTo>
                    <a:pt x="-3311" y="659844"/>
                    <a:pt x="-3311" y="638372"/>
                    <a:pt x="9932" y="625129"/>
                  </a:cubicBezTo>
                  <a:lnTo>
                    <a:pt x="270287" y="364775"/>
                  </a:lnTo>
                  <a:lnTo>
                    <a:pt x="271932" y="306508"/>
                  </a:lnTo>
                  <a:cubicBezTo>
                    <a:pt x="272818" y="275135"/>
                    <a:pt x="275193" y="243316"/>
                    <a:pt x="283520" y="209710"/>
                  </a:cubicBezTo>
                  <a:lnTo>
                    <a:pt x="292825" y="180065"/>
                  </a:lnTo>
                  <a:cubicBezTo>
                    <a:pt x="292825" y="174214"/>
                    <a:pt x="295057" y="168364"/>
                    <a:pt x="299521" y="163900"/>
                  </a:cubicBezTo>
                  <a:lnTo>
                    <a:pt x="456725" y="6696"/>
                  </a:lnTo>
                  <a:cubicBezTo>
                    <a:pt x="461188" y="2232"/>
                    <a:pt x="467039" y="0"/>
                    <a:pt x="472889"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B38303D0-CB42-438C-9B21-15ED91AD4C1A}"/>
                </a:ext>
              </a:extLst>
            </p:cNvPr>
            <p:cNvSpPr/>
            <p:nvPr/>
          </p:nvSpPr>
          <p:spPr bwMode="auto">
            <a:xfrm>
              <a:off x="-394215" y="3691229"/>
              <a:ext cx="3680052" cy="3680052"/>
            </a:xfrm>
            <a:custGeom>
              <a:avLst/>
              <a:gdLst>
                <a:gd name="connsiteX0" fmla="*/ 1813422 w 3680052"/>
                <a:gd name="connsiteY0" fmla="*/ 785671 h 3680052"/>
                <a:gd name="connsiteX1" fmla="*/ 2126955 w 3680052"/>
                <a:gd name="connsiteY1" fmla="*/ 833073 h 3680052"/>
                <a:gd name="connsiteX2" fmla="*/ 2213421 w 3680052"/>
                <a:gd name="connsiteY2" fmla="*/ 864720 h 3680052"/>
                <a:gd name="connsiteX3" fmla="*/ 1839891 w 3680052"/>
                <a:gd name="connsiteY3" fmla="*/ 1249705 h 3680052"/>
                <a:gd name="connsiteX4" fmla="*/ 1813422 w 3680052"/>
                <a:gd name="connsiteY4" fmla="*/ 1247036 h 3680052"/>
                <a:gd name="connsiteX5" fmla="*/ 1220432 w 3680052"/>
                <a:gd name="connsiteY5" fmla="*/ 1840026 h 3680052"/>
                <a:gd name="connsiteX6" fmla="*/ 1813422 w 3680052"/>
                <a:gd name="connsiteY6" fmla="*/ 2433016 h 3680052"/>
                <a:gd name="connsiteX7" fmla="*/ 2406412 w 3680052"/>
                <a:gd name="connsiteY7" fmla="*/ 1840026 h 3680052"/>
                <a:gd name="connsiteX8" fmla="*/ 2394365 w 3680052"/>
                <a:gd name="connsiteY8" fmla="*/ 1720518 h 3680052"/>
                <a:gd name="connsiteX9" fmla="*/ 2368945 w 3680052"/>
                <a:gd name="connsiteY9" fmla="*/ 1638628 h 3680052"/>
                <a:gd name="connsiteX10" fmla="*/ 2709962 w 3680052"/>
                <a:gd name="connsiteY10" fmla="*/ 1287154 h 3680052"/>
                <a:gd name="connsiteX11" fmla="*/ 2740522 w 3680052"/>
                <a:gd name="connsiteY11" fmla="*/ 1337458 h 3680052"/>
                <a:gd name="connsiteX12" fmla="*/ 2867777 w 3680052"/>
                <a:gd name="connsiteY12" fmla="*/ 1840026 h 3680052"/>
                <a:gd name="connsiteX13" fmla="*/ 1813422 w 3680052"/>
                <a:gd name="connsiteY13" fmla="*/ 2894381 h 3680052"/>
                <a:gd name="connsiteX14" fmla="*/ 759067 w 3680052"/>
                <a:gd name="connsiteY14" fmla="*/ 1840026 h 3680052"/>
                <a:gd name="connsiteX15" fmla="*/ 1813422 w 3680052"/>
                <a:gd name="connsiteY15" fmla="*/ 785671 h 3680052"/>
                <a:gd name="connsiteX16" fmla="*/ 1840026 w 3680052"/>
                <a:gd name="connsiteY16" fmla="*/ 0 h 3680052"/>
                <a:gd name="connsiteX17" fmla="*/ 2717092 w 3680052"/>
                <a:gd name="connsiteY17" fmla="*/ 222081 h 3680052"/>
                <a:gd name="connsiteX18" fmla="*/ 2792494 w 3680052"/>
                <a:gd name="connsiteY18" fmla="*/ 267890 h 3680052"/>
                <a:gd name="connsiteX19" fmla="*/ 2453490 w 3680052"/>
                <a:gd name="connsiteY19" fmla="*/ 617289 h 3680052"/>
                <a:gd name="connsiteX20" fmla="*/ 2372952 w 3680052"/>
                <a:gd name="connsiteY20" fmla="*/ 578492 h 3680052"/>
                <a:gd name="connsiteX21" fmla="*/ 1840026 w 3680052"/>
                <a:gd name="connsiteY21" fmla="*/ 470899 h 3680052"/>
                <a:gd name="connsiteX22" fmla="*/ 470899 w 3680052"/>
                <a:gd name="connsiteY22" fmla="*/ 1840026 h 3680052"/>
                <a:gd name="connsiteX23" fmla="*/ 1840026 w 3680052"/>
                <a:gd name="connsiteY23" fmla="*/ 3209153 h 3680052"/>
                <a:gd name="connsiteX24" fmla="*/ 3209153 w 3680052"/>
                <a:gd name="connsiteY24" fmla="*/ 1840026 h 3680052"/>
                <a:gd name="connsiteX25" fmla="*/ 2975328 w 3680052"/>
                <a:gd name="connsiteY25" fmla="*/ 1074534 h 3680052"/>
                <a:gd name="connsiteX26" fmla="*/ 2949616 w 3680052"/>
                <a:gd name="connsiteY26" fmla="*/ 1040151 h 3680052"/>
                <a:gd name="connsiteX27" fmla="*/ 3281322 w 3680052"/>
                <a:gd name="connsiteY27" fmla="*/ 698273 h 3680052"/>
                <a:gd name="connsiteX28" fmla="*/ 3365804 w 3680052"/>
                <a:gd name="connsiteY28" fmla="*/ 811250 h 3680052"/>
                <a:gd name="connsiteX29" fmla="*/ 3680052 w 3680052"/>
                <a:gd name="connsiteY29" fmla="*/ 1840026 h 3680052"/>
                <a:gd name="connsiteX30" fmla="*/ 1840026 w 3680052"/>
                <a:gd name="connsiteY30" fmla="*/ 3680052 h 3680052"/>
                <a:gd name="connsiteX31" fmla="*/ 0 w 3680052"/>
                <a:gd name="connsiteY31" fmla="*/ 1840026 h 3680052"/>
                <a:gd name="connsiteX32" fmla="*/ 1840026 w 3680052"/>
                <a:gd name="connsiteY32" fmla="*/ 0 h 368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80052" h="3680052">
                  <a:moveTo>
                    <a:pt x="1813422" y="785671"/>
                  </a:moveTo>
                  <a:cubicBezTo>
                    <a:pt x="1922604" y="785671"/>
                    <a:pt x="2027910" y="802267"/>
                    <a:pt x="2126955" y="833073"/>
                  </a:cubicBezTo>
                  <a:lnTo>
                    <a:pt x="2213421" y="864720"/>
                  </a:lnTo>
                  <a:lnTo>
                    <a:pt x="1839891" y="1249705"/>
                  </a:lnTo>
                  <a:lnTo>
                    <a:pt x="1813422" y="1247036"/>
                  </a:lnTo>
                  <a:cubicBezTo>
                    <a:pt x="1485923" y="1247036"/>
                    <a:pt x="1220432" y="1512527"/>
                    <a:pt x="1220432" y="1840026"/>
                  </a:cubicBezTo>
                  <a:cubicBezTo>
                    <a:pt x="1220432" y="2167525"/>
                    <a:pt x="1485923" y="2433016"/>
                    <a:pt x="1813422" y="2433016"/>
                  </a:cubicBezTo>
                  <a:cubicBezTo>
                    <a:pt x="2140921" y="2433016"/>
                    <a:pt x="2406412" y="2167525"/>
                    <a:pt x="2406412" y="1840026"/>
                  </a:cubicBezTo>
                  <a:cubicBezTo>
                    <a:pt x="2406412" y="1799089"/>
                    <a:pt x="2402264" y="1759120"/>
                    <a:pt x="2394365" y="1720518"/>
                  </a:cubicBezTo>
                  <a:lnTo>
                    <a:pt x="2368945" y="1638628"/>
                  </a:lnTo>
                  <a:lnTo>
                    <a:pt x="2709962" y="1287154"/>
                  </a:lnTo>
                  <a:lnTo>
                    <a:pt x="2740522" y="1337458"/>
                  </a:lnTo>
                  <a:cubicBezTo>
                    <a:pt x="2821678" y="1486853"/>
                    <a:pt x="2867777" y="1658056"/>
                    <a:pt x="2867777" y="1840026"/>
                  </a:cubicBezTo>
                  <a:cubicBezTo>
                    <a:pt x="2867777" y="2422330"/>
                    <a:pt x="2395726" y="2894381"/>
                    <a:pt x="1813422" y="2894381"/>
                  </a:cubicBezTo>
                  <a:cubicBezTo>
                    <a:pt x="1231118" y="2894381"/>
                    <a:pt x="759067" y="2422330"/>
                    <a:pt x="759067" y="1840026"/>
                  </a:cubicBezTo>
                  <a:cubicBezTo>
                    <a:pt x="759067" y="1257722"/>
                    <a:pt x="1231118" y="785671"/>
                    <a:pt x="1813422" y="785671"/>
                  </a:cubicBezTo>
                  <a:close/>
                  <a:moveTo>
                    <a:pt x="1840026" y="0"/>
                  </a:moveTo>
                  <a:cubicBezTo>
                    <a:pt x="2157594" y="0"/>
                    <a:pt x="2456372" y="80450"/>
                    <a:pt x="2717092" y="222081"/>
                  </a:cubicBezTo>
                  <a:lnTo>
                    <a:pt x="2792494" y="267890"/>
                  </a:lnTo>
                  <a:lnTo>
                    <a:pt x="2453490" y="617289"/>
                  </a:lnTo>
                  <a:lnTo>
                    <a:pt x="2372952" y="578492"/>
                  </a:lnTo>
                  <a:cubicBezTo>
                    <a:pt x="2209152" y="509210"/>
                    <a:pt x="2029063" y="470899"/>
                    <a:pt x="1840026" y="470899"/>
                  </a:cubicBezTo>
                  <a:cubicBezTo>
                    <a:pt x="1083878" y="470899"/>
                    <a:pt x="470899" y="1083878"/>
                    <a:pt x="470899" y="1840026"/>
                  </a:cubicBezTo>
                  <a:cubicBezTo>
                    <a:pt x="470899" y="2596174"/>
                    <a:pt x="1083878" y="3209153"/>
                    <a:pt x="1840026" y="3209153"/>
                  </a:cubicBezTo>
                  <a:cubicBezTo>
                    <a:pt x="2596174" y="3209153"/>
                    <a:pt x="3209153" y="2596174"/>
                    <a:pt x="3209153" y="1840026"/>
                  </a:cubicBezTo>
                  <a:cubicBezTo>
                    <a:pt x="3209153" y="1556471"/>
                    <a:pt x="3122953" y="1293048"/>
                    <a:pt x="2975328" y="1074534"/>
                  </a:cubicBezTo>
                  <a:lnTo>
                    <a:pt x="2949616" y="1040151"/>
                  </a:lnTo>
                  <a:lnTo>
                    <a:pt x="3281322" y="698273"/>
                  </a:lnTo>
                  <a:lnTo>
                    <a:pt x="3365804" y="811250"/>
                  </a:lnTo>
                  <a:cubicBezTo>
                    <a:pt x="3564204" y="1104920"/>
                    <a:pt x="3680052" y="1458945"/>
                    <a:pt x="3680052" y="1840026"/>
                  </a:cubicBezTo>
                  <a:cubicBezTo>
                    <a:pt x="3680052" y="2856244"/>
                    <a:pt x="2856244" y="3680052"/>
                    <a:pt x="1840026" y="3680052"/>
                  </a:cubicBezTo>
                  <a:cubicBezTo>
                    <a:pt x="823808" y="3680052"/>
                    <a:pt x="0" y="2856244"/>
                    <a:pt x="0" y="1840026"/>
                  </a:cubicBezTo>
                  <a:cubicBezTo>
                    <a:pt x="0" y="823808"/>
                    <a:pt x="823808" y="0"/>
                    <a:pt x="1840026"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1" name="Freeform 71">
            <a:extLst>
              <a:ext uri="{FF2B5EF4-FFF2-40B4-BE49-F238E27FC236}">
                <a16:creationId xmlns:a16="http://schemas.microsoft.com/office/drawing/2014/main" id="{DA3161D5-039E-4E53-BE1B-B08A7D892168}"/>
              </a:ext>
            </a:extLst>
          </p:cNvPr>
          <p:cNvSpPr>
            <a:spLocks/>
          </p:cNvSpPr>
          <p:nvPr/>
        </p:nvSpPr>
        <p:spPr bwMode="auto">
          <a:xfrm>
            <a:off x="8749929" y="2745459"/>
            <a:ext cx="185270" cy="215443"/>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bg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F9933273-12E0-4B96-A238-BC46A9709500}"/>
              </a:ext>
            </a:extLst>
          </p:cNvPr>
          <p:cNvGrpSpPr/>
          <p:nvPr/>
        </p:nvGrpSpPr>
        <p:grpSpPr>
          <a:xfrm>
            <a:off x="8584238" y="2735009"/>
            <a:ext cx="281924" cy="328911"/>
            <a:chOff x="7859642" y="3235034"/>
            <a:chExt cx="281924" cy="328911"/>
          </a:xfrm>
        </p:grpSpPr>
        <p:grpSp>
          <p:nvGrpSpPr>
            <p:cNvPr id="113" name="Group 112">
              <a:extLst>
                <a:ext uri="{FF2B5EF4-FFF2-40B4-BE49-F238E27FC236}">
                  <a16:creationId xmlns:a16="http://schemas.microsoft.com/office/drawing/2014/main" id="{AB08112A-AD0D-4BC9-BCCE-D7EDC69D2DCD}"/>
                </a:ext>
              </a:extLst>
            </p:cNvPr>
            <p:cNvGrpSpPr/>
            <p:nvPr/>
          </p:nvGrpSpPr>
          <p:grpSpPr>
            <a:xfrm>
              <a:off x="7859642" y="3235034"/>
              <a:ext cx="281924" cy="328911"/>
              <a:chOff x="4432847" y="2397583"/>
              <a:chExt cx="219485" cy="256066"/>
            </a:xfrm>
            <a:solidFill>
              <a:schemeClr val="accent4"/>
            </a:solidFill>
          </p:grpSpPr>
          <p:sp>
            <p:nvSpPr>
              <p:cNvPr id="114" name="Freeform 68">
                <a:extLst>
                  <a:ext uri="{FF2B5EF4-FFF2-40B4-BE49-F238E27FC236}">
                    <a16:creationId xmlns:a16="http://schemas.microsoft.com/office/drawing/2014/main" id="{03D0B102-56B9-4C42-8700-F21FEF59F32A}"/>
                  </a:ext>
                </a:extLst>
              </p:cNvPr>
              <p:cNvSpPr>
                <a:spLocks/>
              </p:cNvSpPr>
              <p:nvPr/>
            </p:nvSpPr>
            <p:spPr bwMode="auto">
              <a:xfrm>
                <a:off x="4526685" y="2477107"/>
                <a:ext cx="72367" cy="47714"/>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5" name="Freeform 69">
                <a:extLst>
                  <a:ext uri="{FF2B5EF4-FFF2-40B4-BE49-F238E27FC236}">
                    <a16:creationId xmlns:a16="http://schemas.microsoft.com/office/drawing/2014/main" id="{2B1AC9C4-472F-484F-ABF8-98CFD0C43F32}"/>
                  </a:ext>
                </a:extLst>
              </p:cNvPr>
              <p:cNvSpPr>
                <a:spLocks/>
              </p:cNvSpPr>
              <p:nvPr/>
            </p:nvSpPr>
            <p:spPr bwMode="auto">
              <a:xfrm>
                <a:off x="4471019" y="2397583"/>
                <a:ext cx="159843" cy="151890"/>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6" name="Freeform 70">
                <a:extLst>
                  <a:ext uri="{FF2B5EF4-FFF2-40B4-BE49-F238E27FC236}">
                    <a16:creationId xmlns:a16="http://schemas.microsoft.com/office/drawing/2014/main" id="{6763C198-8BF7-4767-BAD9-AAD9F79A0EB6}"/>
                  </a:ext>
                </a:extLst>
              </p:cNvPr>
              <p:cNvSpPr>
                <a:spLocks/>
              </p:cNvSpPr>
              <p:nvPr/>
            </p:nvSpPr>
            <p:spPr bwMode="auto">
              <a:xfrm>
                <a:off x="4432847" y="2565378"/>
                <a:ext cx="219485" cy="8827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7" name="Freeform 71">
                <a:extLst>
                  <a:ext uri="{FF2B5EF4-FFF2-40B4-BE49-F238E27FC236}">
                    <a16:creationId xmlns:a16="http://schemas.microsoft.com/office/drawing/2014/main" id="{AAF25048-718D-41AD-B826-F73DCFE9C811}"/>
                  </a:ext>
                </a:extLst>
              </p:cNvPr>
              <p:cNvSpPr>
                <a:spLocks/>
              </p:cNvSpPr>
              <p:nvPr/>
            </p:nvSpPr>
            <p:spPr bwMode="auto">
              <a:xfrm>
                <a:off x="4526685" y="2477107"/>
                <a:ext cx="72367" cy="47714"/>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18" name="Freeform 71">
              <a:extLst>
                <a:ext uri="{FF2B5EF4-FFF2-40B4-BE49-F238E27FC236}">
                  <a16:creationId xmlns:a16="http://schemas.microsoft.com/office/drawing/2014/main" id="{363268C7-6D63-4EAB-8A14-883549AD567A}"/>
                </a:ext>
              </a:extLst>
            </p:cNvPr>
            <p:cNvSpPr>
              <a:spLocks/>
            </p:cNvSpPr>
            <p:nvPr/>
          </p:nvSpPr>
          <p:spPr bwMode="auto">
            <a:xfrm>
              <a:off x="7968126" y="3311808"/>
              <a:ext cx="149531" cy="91774"/>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bg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pic>
        <p:nvPicPr>
          <p:cNvPr id="29" name="Picture 28">
            <a:extLst>
              <a:ext uri="{FF2B5EF4-FFF2-40B4-BE49-F238E27FC236}">
                <a16:creationId xmlns:a16="http://schemas.microsoft.com/office/drawing/2014/main" id="{25E41542-077F-4790-BD0D-96D72E6D6B10}"/>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4000"/>
                    </a14:imgEffect>
                  </a14:imgLayer>
                </a14:imgProps>
              </a:ext>
              <a:ext uri="{28A0092B-C50C-407E-A947-70E740481C1C}">
                <a14:useLocalDpi xmlns:a14="http://schemas.microsoft.com/office/drawing/2010/main" val="0"/>
              </a:ext>
            </a:extLst>
          </a:blip>
          <a:srcRect l="23821" t="27998" r="32604" b="9158"/>
          <a:stretch/>
        </p:blipFill>
        <p:spPr>
          <a:xfrm>
            <a:off x="4717486" y="2177844"/>
            <a:ext cx="2560320" cy="2461107"/>
          </a:xfrm>
          <a:prstGeom prst="ellipse">
            <a:avLst/>
          </a:prstGeom>
          <a:effectLst>
            <a:outerShdw blurRad="292100" sx="102000" sy="102000" algn="ctr" rotWithShape="0">
              <a:prstClr val="black">
                <a:alpha val="40000"/>
              </a:prstClr>
            </a:outerShdw>
          </a:effectLst>
        </p:spPr>
      </p:pic>
      <p:pic>
        <p:nvPicPr>
          <p:cNvPr id="34" name="Picture 33">
            <a:extLst>
              <a:ext uri="{FF2B5EF4-FFF2-40B4-BE49-F238E27FC236}">
                <a16:creationId xmlns:a16="http://schemas.microsoft.com/office/drawing/2014/main" id="{3DF26C6E-D23A-4768-B81A-3E1A0C3DFF26}"/>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3000"/>
                    </a14:imgEffect>
                  </a14:imgLayer>
                </a14:imgProps>
              </a:ext>
              <a:ext uri="{28A0092B-C50C-407E-A947-70E740481C1C}">
                <a14:useLocalDpi xmlns:a14="http://schemas.microsoft.com/office/drawing/2010/main" val="0"/>
              </a:ext>
            </a:extLst>
          </a:blip>
          <a:srcRect l="29537" t="7477" r="17789" b="16585"/>
          <a:stretch/>
        </p:blipFill>
        <p:spPr>
          <a:xfrm>
            <a:off x="851830" y="3064693"/>
            <a:ext cx="2560320" cy="2460808"/>
          </a:xfrm>
          <a:prstGeom prst="ellipse">
            <a:avLst/>
          </a:prstGeom>
          <a:effectLst>
            <a:outerShdw blurRad="292100" sx="102000" sy="102000" algn="ctr" rotWithShape="0">
              <a:prstClr val="black">
                <a:alpha val="40000"/>
              </a:prstClr>
            </a:outerShdw>
          </a:effectLst>
        </p:spPr>
      </p:pic>
    </p:spTree>
    <p:extLst>
      <p:ext uri="{BB962C8B-B14F-4D97-AF65-F5344CB8AC3E}">
        <p14:creationId xmlns:p14="http://schemas.microsoft.com/office/powerpoint/2010/main" val="2669047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normAutofit/>
          </a:bodyPr>
          <a:lstStyle/>
          <a:p>
            <a:r>
              <a:rPr lang="en-US" altLang="zh-CN" dirty="0"/>
              <a:t>Field Service – Audit App</a:t>
            </a:r>
            <a:br>
              <a:rPr lang="en-US" altLang="zh-CN" sz="4000" dirty="0"/>
            </a:br>
            <a:r>
              <a:rPr lang="en-US" sz="2000" dirty="0">
                <a:solidFill>
                  <a:prstClr val="white"/>
                </a:solidFill>
              </a:rPr>
              <a:t>Power Platform use cases</a:t>
            </a:r>
            <a:endParaRPr lang="zh-CN" altLang="en-US" sz="4000" dirty="0"/>
          </a:p>
        </p:txBody>
      </p:sp>
      <p:pic>
        <p:nvPicPr>
          <p:cNvPr id="2" name="Picture 1">
            <a:extLst>
              <a:ext uri="{FF2B5EF4-FFF2-40B4-BE49-F238E27FC236}">
                <a16:creationId xmlns:a16="http://schemas.microsoft.com/office/drawing/2014/main" id="{5DDF46A7-86C1-4CD0-8875-4301137BD8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0131" y="1421698"/>
            <a:ext cx="3947412" cy="2227931"/>
          </a:xfrm>
          <a:prstGeom prst="rect">
            <a:avLst/>
          </a:prstGeom>
        </p:spPr>
      </p:pic>
      <p:grpSp>
        <p:nvGrpSpPr>
          <p:cNvPr id="5" name="Group 4">
            <a:extLst>
              <a:ext uri="{FF2B5EF4-FFF2-40B4-BE49-F238E27FC236}">
                <a16:creationId xmlns:a16="http://schemas.microsoft.com/office/drawing/2014/main" id="{BFCC5696-DB7D-4ED6-A69A-2572EF31D436}"/>
              </a:ext>
            </a:extLst>
          </p:cNvPr>
          <p:cNvGrpSpPr/>
          <p:nvPr/>
        </p:nvGrpSpPr>
        <p:grpSpPr>
          <a:xfrm>
            <a:off x="5818687" y="3592101"/>
            <a:ext cx="4769485" cy="2658947"/>
            <a:chOff x="6267100" y="2877202"/>
            <a:chExt cx="5522310" cy="3078640"/>
          </a:xfrm>
        </p:grpSpPr>
        <p:pic>
          <p:nvPicPr>
            <p:cNvPr id="3" name="Picture 2">
              <a:extLst>
                <a:ext uri="{FF2B5EF4-FFF2-40B4-BE49-F238E27FC236}">
                  <a16:creationId xmlns:a16="http://schemas.microsoft.com/office/drawing/2014/main" id="{A07FB3BF-5CAE-43D3-B6EC-60AFC2DD52D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67100" y="2877202"/>
              <a:ext cx="5522310" cy="3078640"/>
            </a:xfrm>
            <a:prstGeom prst="rect">
              <a:avLst/>
            </a:prstGeom>
          </p:spPr>
        </p:pic>
        <p:pic>
          <p:nvPicPr>
            <p:cNvPr id="10" name="Picture 9" descr="A picture containing grass, outdoor, tree, field&#10;&#10;Description generated with very high confidence">
              <a:extLst>
                <a:ext uri="{FF2B5EF4-FFF2-40B4-BE49-F238E27FC236}">
                  <a16:creationId xmlns:a16="http://schemas.microsoft.com/office/drawing/2014/main" id="{2C3DF6D2-B47E-4073-9B35-E60316038093}"/>
                </a:ext>
              </a:extLst>
            </p:cNvPr>
            <p:cNvPicPr>
              <a:picLocks noChangeAspect="1"/>
            </p:cNvPicPr>
            <p:nvPr/>
          </p:nvPicPr>
          <p:blipFill>
            <a:blip r:embed="rId5" cstate="email">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10276360" y="4336463"/>
              <a:ext cx="723547" cy="542660"/>
            </a:xfrm>
            <a:prstGeom prst="rect">
              <a:avLst/>
            </a:prstGeom>
          </p:spPr>
        </p:pic>
      </p:grpSp>
      <p:sp>
        <p:nvSpPr>
          <p:cNvPr id="8" name="Content Placeholder 4">
            <a:extLst>
              <a:ext uri="{FF2B5EF4-FFF2-40B4-BE49-F238E27FC236}">
                <a16:creationId xmlns:a16="http://schemas.microsoft.com/office/drawing/2014/main" id="{30ECDEE4-288C-4C06-9183-43698DA3A8AD}"/>
              </a:ext>
            </a:extLst>
          </p:cNvPr>
          <p:cNvSpPr txBox="1">
            <a:spLocks/>
          </p:cNvSpPr>
          <p:nvPr/>
        </p:nvSpPr>
        <p:spPr>
          <a:xfrm>
            <a:off x="6855821" y="1598144"/>
            <a:ext cx="3494073" cy="15661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000" dirty="0">
                <a:solidFill>
                  <a:schemeClr val="bg1"/>
                </a:solidFill>
              </a:rPr>
              <a:t>Site visits &amp; audits:</a:t>
            </a:r>
          </a:p>
          <a:p>
            <a:r>
              <a:rPr lang="en-AU" sz="2000" dirty="0">
                <a:solidFill>
                  <a:schemeClr val="bg1"/>
                </a:solidFill>
              </a:rPr>
              <a:t>Checklists</a:t>
            </a:r>
          </a:p>
          <a:p>
            <a:r>
              <a:rPr lang="en-AU" sz="2000" dirty="0">
                <a:solidFill>
                  <a:schemeClr val="bg1"/>
                </a:solidFill>
              </a:rPr>
              <a:t>Voice recording</a:t>
            </a:r>
          </a:p>
          <a:p>
            <a:r>
              <a:rPr lang="en-AU" sz="2000" dirty="0">
                <a:solidFill>
                  <a:schemeClr val="bg1"/>
                </a:solidFill>
              </a:rPr>
              <a:t>Image uploads</a:t>
            </a:r>
          </a:p>
        </p:txBody>
      </p:sp>
    </p:spTree>
    <p:extLst>
      <p:ext uri="{BB962C8B-B14F-4D97-AF65-F5344CB8AC3E}">
        <p14:creationId xmlns:p14="http://schemas.microsoft.com/office/powerpoint/2010/main" val="396827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normAutofit/>
          </a:bodyPr>
          <a:lstStyle/>
          <a:p>
            <a:r>
              <a:rPr lang="en-US" altLang="zh-CN" dirty="0">
                <a:solidFill>
                  <a:prstClr val="white"/>
                </a:solidFill>
              </a:rPr>
              <a:t>Field Service – Security Assessment App</a:t>
            </a:r>
            <a:br>
              <a:rPr lang="en-US" altLang="zh-CN" sz="4000" dirty="0">
                <a:solidFill>
                  <a:prstClr val="white"/>
                </a:solidFill>
              </a:rPr>
            </a:br>
            <a:r>
              <a:rPr lang="en-US" sz="2000" dirty="0">
                <a:solidFill>
                  <a:prstClr val="white"/>
                </a:solidFill>
              </a:rPr>
              <a:t>Power Platform use cases</a:t>
            </a:r>
            <a:endParaRPr lang="zh-CN" altLang="en-US" sz="4000" dirty="0"/>
          </a:p>
        </p:txBody>
      </p:sp>
      <p:grpSp>
        <p:nvGrpSpPr>
          <p:cNvPr id="25" name="Group 24">
            <a:extLst>
              <a:ext uri="{FF2B5EF4-FFF2-40B4-BE49-F238E27FC236}">
                <a16:creationId xmlns:a16="http://schemas.microsoft.com/office/drawing/2014/main" id="{D190E9D2-61F8-4E92-AD15-0774B903A059}"/>
              </a:ext>
            </a:extLst>
          </p:cNvPr>
          <p:cNvGrpSpPr/>
          <p:nvPr/>
        </p:nvGrpSpPr>
        <p:grpSpPr>
          <a:xfrm>
            <a:off x="1719283" y="1451428"/>
            <a:ext cx="5653974" cy="4928899"/>
            <a:chOff x="5617691" y="878412"/>
            <a:chExt cx="5968853" cy="5744384"/>
          </a:xfrm>
        </p:grpSpPr>
        <p:grpSp>
          <p:nvGrpSpPr>
            <p:cNvPr id="2" name="Group 1">
              <a:extLst>
                <a:ext uri="{FF2B5EF4-FFF2-40B4-BE49-F238E27FC236}">
                  <a16:creationId xmlns:a16="http://schemas.microsoft.com/office/drawing/2014/main" id="{DC313FC3-45C5-4F2B-8B64-5FF9AADB53EC}"/>
                </a:ext>
              </a:extLst>
            </p:cNvPr>
            <p:cNvGrpSpPr/>
            <p:nvPr/>
          </p:nvGrpSpPr>
          <p:grpSpPr>
            <a:xfrm>
              <a:off x="5617691" y="878412"/>
              <a:ext cx="2184287" cy="3764410"/>
              <a:chOff x="2263366" y="1746188"/>
              <a:chExt cx="2402205" cy="4139970"/>
            </a:xfrm>
          </p:grpSpPr>
          <p:pic>
            <p:nvPicPr>
              <p:cNvPr id="12" name="Picture 11">
                <a:extLst>
                  <a:ext uri="{FF2B5EF4-FFF2-40B4-BE49-F238E27FC236}">
                    <a16:creationId xmlns:a16="http://schemas.microsoft.com/office/drawing/2014/main" id="{1F1A8250-3A85-44DA-BE61-0287463AB8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63367" y="1746188"/>
                <a:ext cx="2402204" cy="413997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94E1063-4F99-483C-8EAF-77D2EF073B84}"/>
                  </a:ext>
                </a:extLst>
              </p:cNvPr>
              <p:cNvSpPr txBox="1"/>
              <p:nvPr/>
            </p:nvSpPr>
            <p:spPr>
              <a:xfrm>
                <a:off x="2263366" y="1755595"/>
                <a:ext cx="1290099" cy="362072"/>
              </a:xfrm>
              <a:prstGeom prst="rect">
                <a:avLst/>
              </a:prstGeom>
              <a:solidFill>
                <a:schemeClr val="bg1"/>
              </a:solidFill>
            </p:spPr>
            <p:txBody>
              <a:bodyPr wrap="square" rtlCol="0">
                <a:spAutoFit/>
              </a:bodyPr>
              <a:lstStyle/>
              <a:p>
                <a:endParaRPr lang="en-US" sz="1765" dirty="0"/>
              </a:p>
            </p:txBody>
          </p:sp>
        </p:grpSp>
        <p:grpSp>
          <p:nvGrpSpPr>
            <p:cNvPr id="5" name="Group 4">
              <a:extLst>
                <a:ext uri="{FF2B5EF4-FFF2-40B4-BE49-F238E27FC236}">
                  <a16:creationId xmlns:a16="http://schemas.microsoft.com/office/drawing/2014/main" id="{B303A43C-1542-4513-9419-12C212669860}"/>
                </a:ext>
              </a:extLst>
            </p:cNvPr>
            <p:cNvGrpSpPr/>
            <p:nvPr/>
          </p:nvGrpSpPr>
          <p:grpSpPr>
            <a:xfrm>
              <a:off x="7416081" y="2940642"/>
              <a:ext cx="2090697" cy="3682154"/>
              <a:chOff x="5649750" y="1746188"/>
              <a:chExt cx="2299278" cy="4049508"/>
            </a:xfrm>
          </p:grpSpPr>
          <p:pic>
            <p:nvPicPr>
              <p:cNvPr id="13" name="Picture 12">
                <a:extLst>
                  <a:ext uri="{FF2B5EF4-FFF2-40B4-BE49-F238E27FC236}">
                    <a16:creationId xmlns:a16="http://schemas.microsoft.com/office/drawing/2014/main" id="{11159987-59AD-4F0F-95BE-3A5CEDDE9A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49750" y="1746188"/>
                <a:ext cx="2299278" cy="4049508"/>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51B3E8ED-96BF-4D6A-87CF-2148C9641EAC}"/>
                  </a:ext>
                </a:extLst>
              </p:cNvPr>
              <p:cNvSpPr txBox="1"/>
              <p:nvPr/>
            </p:nvSpPr>
            <p:spPr>
              <a:xfrm>
                <a:off x="5727862" y="1755595"/>
                <a:ext cx="1290099" cy="362072"/>
              </a:xfrm>
              <a:prstGeom prst="rect">
                <a:avLst/>
              </a:prstGeom>
              <a:solidFill>
                <a:schemeClr val="bg1"/>
              </a:solidFill>
            </p:spPr>
            <p:txBody>
              <a:bodyPr wrap="square" rtlCol="0">
                <a:spAutoFit/>
              </a:bodyPr>
              <a:lstStyle/>
              <a:p>
                <a:endParaRPr lang="en-US" sz="1765" dirty="0"/>
              </a:p>
            </p:txBody>
          </p:sp>
        </p:grpSp>
        <p:grpSp>
          <p:nvGrpSpPr>
            <p:cNvPr id="6" name="Group 5">
              <a:extLst>
                <a:ext uri="{FF2B5EF4-FFF2-40B4-BE49-F238E27FC236}">
                  <a16:creationId xmlns:a16="http://schemas.microsoft.com/office/drawing/2014/main" id="{5FFA9114-0566-4555-B648-BA838BCA20D1}"/>
                </a:ext>
              </a:extLst>
            </p:cNvPr>
            <p:cNvGrpSpPr/>
            <p:nvPr/>
          </p:nvGrpSpPr>
          <p:grpSpPr>
            <a:xfrm>
              <a:off x="9468101" y="1045051"/>
              <a:ext cx="2118443" cy="3673600"/>
              <a:chOff x="9011319" y="1755596"/>
              <a:chExt cx="2329792" cy="4040101"/>
            </a:xfrm>
          </p:grpSpPr>
          <p:pic>
            <p:nvPicPr>
              <p:cNvPr id="14" name="Picture 13">
                <a:extLst>
                  <a:ext uri="{FF2B5EF4-FFF2-40B4-BE49-F238E27FC236}">
                    <a16:creationId xmlns:a16="http://schemas.microsoft.com/office/drawing/2014/main" id="{B59E2D94-7234-476F-A811-62EC689A90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1319" y="1755596"/>
                <a:ext cx="2329792" cy="4040101"/>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6D9F4857-F224-48F5-91C1-305B783946AB}"/>
                  </a:ext>
                </a:extLst>
              </p:cNvPr>
              <p:cNvSpPr txBox="1"/>
              <p:nvPr/>
            </p:nvSpPr>
            <p:spPr>
              <a:xfrm>
                <a:off x="9078087" y="1755596"/>
                <a:ext cx="1290099" cy="362072"/>
              </a:xfrm>
              <a:prstGeom prst="rect">
                <a:avLst/>
              </a:prstGeom>
              <a:solidFill>
                <a:schemeClr val="bg1"/>
              </a:solidFill>
            </p:spPr>
            <p:txBody>
              <a:bodyPr wrap="square" rtlCol="0">
                <a:spAutoFit/>
              </a:bodyPr>
              <a:lstStyle/>
              <a:p>
                <a:endParaRPr lang="en-US" sz="1765" dirty="0"/>
              </a:p>
            </p:txBody>
          </p:sp>
        </p:grpSp>
      </p:grpSp>
      <p:sp>
        <p:nvSpPr>
          <p:cNvPr id="26" name="Content Placeholder 4">
            <a:extLst>
              <a:ext uri="{FF2B5EF4-FFF2-40B4-BE49-F238E27FC236}">
                <a16:creationId xmlns:a16="http://schemas.microsoft.com/office/drawing/2014/main" id="{DBB69315-C906-4276-948E-33F95A288202}"/>
              </a:ext>
            </a:extLst>
          </p:cNvPr>
          <p:cNvSpPr txBox="1">
            <a:spLocks/>
          </p:cNvSpPr>
          <p:nvPr/>
        </p:nvSpPr>
        <p:spPr>
          <a:xfrm>
            <a:off x="7788323" y="2926247"/>
            <a:ext cx="2683989" cy="15661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000" dirty="0">
                <a:solidFill>
                  <a:schemeClr val="bg1"/>
                </a:solidFill>
              </a:rPr>
              <a:t>Site visits &amp; audits:</a:t>
            </a:r>
          </a:p>
          <a:p>
            <a:r>
              <a:rPr lang="en-AU" sz="2000" dirty="0">
                <a:solidFill>
                  <a:schemeClr val="bg1"/>
                </a:solidFill>
              </a:rPr>
              <a:t>Checklists</a:t>
            </a:r>
          </a:p>
          <a:p>
            <a:r>
              <a:rPr lang="en-AU" sz="2000" dirty="0">
                <a:solidFill>
                  <a:schemeClr val="bg1"/>
                </a:solidFill>
              </a:rPr>
              <a:t>Signatures</a:t>
            </a:r>
          </a:p>
          <a:p>
            <a:r>
              <a:rPr lang="en-AU" sz="2000" dirty="0">
                <a:solidFill>
                  <a:schemeClr val="bg1"/>
                </a:solidFill>
              </a:rPr>
              <a:t>Logic &amp; rules</a:t>
            </a:r>
          </a:p>
        </p:txBody>
      </p:sp>
    </p:spTree>
    <p:extLst>
      <p:ext uri="{BB962C8B-B14F-4D97-AF65-F5344CB8AC3E}">
        <p14:creationId xmlns:p14="http://schemas.microsoft.com/office/powerpoint/2010/main" val="241395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lstStyle/>
          <a:p>
            <a:r>
              <a:rPr lang="en-US" altLang="zh-CN" dirty="0">
                <a:solidFill>
                  <a:prstClr val="white"/>
                </a:solidFill>
              </a:rPr>
              <a:t>Field Service – Enhancement App</a:t>
            </a:r>
            <a:br>
              <a:rPr lang="en-US" altLang="zh-CN" sz="4000" dirty="0">
                <a:solidFill>
                  <a:prstClr val="white"/>
                </a:solidFill>
              </a:rPr>
            </a:br>
            <a:r>
              <a:rPr lang="en-US" sz="2000" dirty="0">
                <a:solidFill>
                  <a:prstClr val="white"/>
                </a:solidFill>
              </a:rPr>
              <a:t>Power Platform use cases</a:t>
            </a:r>
            <a:endParaRPr lang="zh-CN" altLang="en-US" sz="4000" dirty="0"/>
          </a:p>
        </p:txBody>
      </p:sp>
      <p:grpSp>
        <p:nvGrpSpPr>
          <p:cNvPr id="3" name="Group 2">
            <a:extLst>
              <a:ext uri="{FF2B5EF4-FFF2-40B4-BE49-F238E27FC236}">
                <a16:creationId xmlns:a16="http://schemas.microsoft.com/office/drawing/2014/main" id="{C9B90E41-C3BD-4793-9620-A54CF0221D9C}"/>
              </a:ext>
            </a:extLst>
          </p:cNvPr>
          <p:cNvGrpSpPr/>
          <p:nvPr/>
        </p:nvGrpSpPr>
        <p:grpSpPr>
          <a:xfrm>
            <a:off x="7864662" y="492079"/>
            <a:ext cx="2136743" cy="3777760"/>
            <a:chOff x="6080643" y="1669888"/>
            <a:chExt cx="2523807" cy="4462092"/>
          </a:xfrm>
        </p:grpSpPr>
        <p:pic>
          <p:nvPicPr>
            <p:cNvPr id="16" name="Picture 15">
              <a:extLst>
                <a:ext uri="{FF2B5EF4-FFF2-40B4-BE49-F238E27FC236}">
                  <a16:creationId xmlns:a16="http://schemas.microsoft.com/office/drawing/2014/main" id="{E0DC4228-4453-4469-9739-90E09EB824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0643" y="1669888"/>
              <a:ext cx="2523807" cy="4462092"/>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42ECF622-A453-43ED-9B2C-E1C8254F52EE}"/>
                </a:ext>
              </a:extLst>
            </p:cNvPr>
            <p:cNvSpPr txBox="1"/>
            <p:nvPr/>
          </p:nvSpPr>
          <p:spPr>
            <a:xfrm>
              <a:off x="6517890" y="1707995"/>
              <a:ext cx="1590365" cy="363946"/>
            </a:xfrm>
            <a:prstGeom prst="rect">
              <a:avLst/>
            </a:prstGeom>
            <a:solidFill>
              <a:schemeClr val="accent1">
                <a:lumMod val="75000"/>
              </a:schemeClr>
            </a:solidFill>
          </p:spPr>
          <p:txBody>
            <a:bodyPr wrap="square" rtlCol="0">
              <a:spAutoFit/>
            </a:bodyPr>
            <a:lstStyle/>
            <a:p>
              <a:endParaRPr lang="en-US" sz="1765" dirty="0"/>
            </a:p>
          </p:txBody>
        </p:sp>
      </p:grpSp>
      <p:grpSp>
        <p:nvGrpSpPr>
          <p:cNvPr id="2" name="Group 1">
            <a:extLst>
              <a:ext uri="{FF2B5EF4-FFF2-40B4-BE49-F238E27FC236}">
                <a16:creationId xmlns:a16="http://schemas.microsoft.com/office/drawing/2014/main" id="{70E821CE-CE35-49EA-9A78-411CE3E0DBE0}"/>
              </a:ext>
            </a:extLst>
          </p:cNvPr>
          <p:cNvGrpSpPr/>
          <p:nvPr/>
        </p:nvGrpSpPr>
        <p:grpSpPr>
          <a:xfrm>
            <a:off x="9735177" y="2588159"/>
            <a:ext cx="2123532" cy="3777762"/>
            <a:chOff x="9082037" y="1679020"/>
            <a:chExt cx="2508203" cy="4462093"/>
          </a:xfrm>
        </p:grpSpPr>
        <p:pic>
          <p:nvPicPr>
            <p:cNvPr id="17" name="Picture 16">
              <a:extLst>
                <a:ext uri="{FF2B5EF4-FFF2-40B4-BE49-F238E27FC236}">
                  <a16:creationId xmlns:a16="http://schemas.microsoft.com/office/drawing/2014/main" id="{E84A0212-89D8-457D-AB25-2D5B2ABBB9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82037" y="1679020"/>
              <a:ext cx="2508203" cy="4462093"/>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E16F4B83-5529-4FCB-9D38-45DB32282984}"/>
                </a:ext>
              </a:extLst>
            </p:cNvPr>
            <p:cNvSpPr txBox="1"/>
            <p:nvPr/>
          </p:nvSpPr>
          <p:spPr>
            <a:xfrm>
              <a:off x="9540956" y="1734932"/>
              <a:ext cx="1590365" cy="363946"/>
            </a:xfrm>
            <a:prstGeom prst="rect">
              <a:avLst/>
            </a:prstGeom>
            <a:solidFill>
              <a:schemeClr val="accent1">
                <a:lumMod val="75000"/>
              </a:schemeClr>
            </a:solidFill>
          </p:spPr>
          <p:txBody>
            <a:bodyPr wrap="square" rtlCol="0">
              <a:spAutoFit/>
            </a:bodyPr>
            <a:lstStyle/>
            <a:p>
              <a:endParaRPr lang="en-US" sz="1765" dirty="0"/>
            </a:p>
          </p:txBody>
        </p:sp>
      </p:grpSp>
      <p:sp>
        <p:nvSpPr>
          <p:cNvPr id="25" name="Content Placeholder 4">
            <a:extLst>
              <a:ext uri="{FF2B5EF4-FFF2-40B4-BE49-F238E27FC236}">
                <a16:creationId xmlns:a16="http://schemas.microsoft.com/office/drawing/2014/main" id="{E6FEAC21-B0A9-44F8-B31D-E183DA54F171}"/>
              </a:ext>
            </a:extLst>
          </p:cNvPr>
          <p:cNvSpPr txBox="1">
            <a:spLocks/>
          </p:cNvSpPr>
          <p:nvPr/>
        </p:nvSpPr>
        <p:spPr>
          <a:xfrm>
            <a:off x="974320" y="2279974"/>
            <a:ext cx="4765423" cy="2357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000" dirty="0">
                <a:solidFill>
                  <a:schemeClr val="bg1"/>
                </a:solidFill>
              </a:rPr>
              <a:t>Manage risks:</a:t>
            </a:r>
          </a:p>
          <a:p>
            <a:r>
              <a:rPr lang="en-AU" sz="2000" dirty="0">
                <a:solidFill>
                  <a:schemeClr val="bg1"/>
                </a:solidFill>
              </a:rPr>
              <a:t>Status updates &amp; incident reports</a:t>
            </a:r>
          </a:p>
          <a:p>
            <a:r>
              <a:rPr lang="en-AU" sz="2000" dirty="0">
                <a:solidFill>
                  <a:schemeClr val="bg1"/>
                </a:solidFill>
              </a:rPr>
              <a:t>Enriched location mapping</a:t>
            </a:r>
          </a:p>
          <a:p>
            <a:r>
              <a:rPr lang="en-AU" sz="2000" dirty="0">
                <a:solidFill>
                  <a:schemeClr val="bg1"/>
                </a:solidFill>
              </a:rPr>
              <a:t>Image analysis </a:t>
            </a:r>
          </a:p>
          <a:p>
            <a:r>
              <a:rPr lang="en-US" sz="2000" dirty="0">
                <a:solidFill>
                  <a:schemeClr val="bg1"/>
                </a:solidFill>
              </a:rPr>
              <a:t>Uses Dynamics Field Services, Bing Maps services &amp; Computer Vision API</a:t>
            </a:r>
          </a:p>
          <a:p>
            <a:endParaRPr lang="en-AU" sz="2000" dirty="0">
              <a:solidFill>
                <a:schemeClr val="bg1"/>
              </a:solidFill>
            </a:endParaRPr>
          </a:p>
        </p:txBody>
      </p:sp>
      <p:grpSp>
        <p:nvGrpSpPr>
          <p:cNvPr id="6" name="Group 5">
            <a:extLst>
              <a:ext uri="{FF2B5EF4-FFF2-40B4-BE49-F238E27FC236}">
                <a16:creationId xmlns:a16="http://schemas.microsoft.com/office/drawing/2014/main" id="{BAA2E476-562C-467E-A2FE-69AC14CBB3A3}"/>
              </a:ext>
            </a:extLst>
          </p:cNvPr>
          <p:cNvGrpSpPr/>
          <p:nvPr/>
        </p:nvGrpSpPr>
        <p:grpSpPr>
          <a:xfrm>
            <a:off x="5738653" y="1824973"/>
            <a:ext cx="2136743" cy="3814244"/>
            <a:chOff x="2955339" y="1657475"/>
            <a:chExt cx="2523807" cy="4505183"/>
          </a:xfrm>
        </p:grpSpPr>
        <p:pic>
          <p:nvPicPr>
            <p:cNvPr id="15" name="Picture 14">
              <a:extLst>
                <a:ext uri="{FF2B5EF4-FFF2-40B4-BE49-F238E27FC236}">
                  <a16:creationId xmlns:a16="http://schemas.microsoft.com/office/drawing/2014/main" id="{9F9797D7-316E-4835-8466-799E161D2F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55339" y="1657475"/>
              <a:ext cx="2523807" cy="450518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C4D0BED2-14A4-4641-B090-FFFD3256B1E1}"/>
                </a:ext>
              </a:extLst>
            </p:cNvPr>
            <p:cNvSpPr txBox="1"/>
            <p:nvPr/>
          </p:nvSpPr>
          <p:spPr>
            <a:xfrm>
              <a:off x="3401794" y="1727985"/>
              <a:ext cx="1590365" cy="363946"/>
            </a:xfrm>
            <a:prstGeom prst="rect">
              <a:avLst/>
            </a:prstGeom>
            <a:solidFill>
              <a:schemeClr val="accent1">
                <a:lumMod val="75000"/>
              </a:schemeClr>
            </a:solidFill>
          </p:spPr>
          <p:txBody>
            <a:bodyPr wrap="square" rtlCol="0">
              <a:spAutoFit/>
            </a:bodyPr>
            <a:lstStyle/>
            <a:p>
              <a:endParaRPr lang="en-US" sz="1765" dirty="0"/>
            </a:p>
          </p:txBody>
        </p:sp>
      </p:grpSp>
    </p:spTree>
    <p:extLst>
      <p:ext uri="{BB962C8B-B14F-4D97-AF65-F5344CB8AC3E}">
        <p14:creationId xmlns:p14="http://schemas.microsoft.com/office/powerpoint/2010/main" val="264951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lstStyle/>
          <a:p>
            <a:r>
              <a:rPr lang="en-US" altLang="zh-CN" dirty="0">
                <a:solidFill>
                  <a:prstClr val="white"/>
                </a:solidFill>
              </a:rPr>
              <a:t>Retail – Store Visit App</a:t>
            </a:r>
            <a:br>
              <a:rPr lang="en-US" altLang="zh-CN" sz="4000" dirty="0">
                <a:solidFill>
                  <a:prstClr val="white"/>
                </a:solidFill>
              </a:rPr>
            </a:br>
            <a:r>
              <a:rPr lang="en-US" sz="2000" dirty="0">
                <a:solidFill>
                  <a:prstClr val="white"/>
                </a:solidFill>
              </a:rPr>
              <a:t>Power Platform use cases</a:t>
            </a:r>
            <a:endParaRPr lang="zh-CN" altLang="en-US" sz="4000" dirty="0"/>
          </a:p>
        </p:txBody>
      </p:sp>
      <p:grpSp>
        <p:nvGrpSpPr>
          <p:cNvPr id="25" name="Group 24">
            <a:extLst>
              <a:ext uri="{FF2B5EF4-FFF2-40B4-BE49-F238E27FC236}">
                <a16:creationId xmlns:a16="http://schemas.microsoft.com/office/drawing/2014/main" id="{D9B47B3E-4750-4DBD-B18D-948BBB09DB50}"/>
              </a:ext>
            </a:extLst>
          </p:cNvPr>
          <p:cNvGrpSpPr/>
          <p:nvPr/>
        </p:nvGrpSpPr>
        <p:grpSpPr>
          <a:xfrm>
            <a:off x="632050" y="1868668"/>
            <a:ext cx="11363248" cy="3633279"/>
            <a:chOff x="152399" y="1952785"/>
            <a:chExt cx="11869809" cy="4130428"/>
          </a:xfrm>
        </p:grpSpPr>
        <p:pic>
          <p:nvPicPr>
            <p:cNvPr id="14" name="Picture 13">
              <a:extLst>
                <a:ext uri="{FF2B5EF4-FFF2-40B4-BE49-F238E27FC236}">
                  <a16:creationId xmlns:a16="http://schemas.microsoft.com/office/drawing/2014/main" id="{8D7E2072-F6C7-4BD6-942D-0311B76A90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58336" y="1952785"/>
              <a:ext cx="1896975" cy="3779456"/>
            </a:xfrm>
            <a:prstGeom prst="rect">
              <a:avLst/>
            </a:prstGeom>
          </p:spPr>
        </p:pic>
        <p:pic>
          <p:nvPicPr>
            <p:cNvPr id="15" name="Picture 14">
              <a:extLst>
                <a:ext uri="{FF2B5EF4-FFF2-40B4-BE49-F238E27FC236}">
                  <a16:creationId xmlns:a16="http://schemas.microsoft.com/office/drawing/2014/main" id="{044B862C-431C-450A-91DE-93E96BB798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2779" y="1992803"/>
              <a:ext cx="1961570" cy="372946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91BC607E-D1C1-4C43-8CA3-DF073F5223B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2399" y="2077844"/>
              <a:ext cx="1896975" cy="3603403"/>
            </a:xfrm>
            <a:prstGeom prst="rect">
              <a:avLst/>
            </a:prstGeom>
            <a:ln>
              <a:solidFill>
                <a:schemeClr val="tx1">
                  <a:lumMod val="65000"/>
                  <a:lumOff val="35000"/>
                </a:schemeClr>
              </a:solidFill>
            </a:ln>
          </p:spPr>
        </p:pic>
        <p:pic>
          <p:nvPicPr>
            <p:cNvPr id="11" name="Picture 10" descr="A screenshot of a cell phone&#10;&#10;Description generated with very high confidence">
              <a:extLst>
                <a:ext uri="{FF2B5EF4-FFF2-40B4-BE49-F238E27FC236}">
                  <a16:creationId xmlns:a16="http://schemas.microsoft.com/office/drawing/2014/main" id="{9B82F257-D48E-4008-AEB5-2C86ACDA8E3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52765" y="2074340"/>
              <a:ext cx="1879583" cy="3636205"/>
            </a:xfrm>
            <a:prstGeom prst="rect">
              <a:avLst/>
            </a:prstGeom>
            <a:ln>
              <a:solidFill>
                <a:schemeClr val="tx1">
                  <a:lumMod val="65000"/>
                  <a:lumOff val="35000"/>
                </a:schemeClr>
              </a:solidFill>
            </a:ln>
          </p:spPr>
        </p:pic>
        <p:pic>
          <p:nvPicPr>
            <p:cNvPr id="2" name="Picture 1">
              <a:extLst>
                <a:ext uri="{FF2B5EF4-FFF2-40B4-BE49-F238E27FC236}">
                  <a16:creationId xmlns:a16="http://schemas.microsoft.com/office/drawing/2014/main" id="{429B337C-FA32-4176-83AF-3AFB4640485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071815" y="2016355"/>
              <a:ext cx="1789365" cy="3705908"/>
            </a:xfrm>
            <a:prstGeom prst="roundRect">
              <a:avLst/>
            </a:prstGeom>
            <a:noFill/>
            <a:ln w="38100">
              <a:solidFill>
                <a:schemeClr val="bg1"/>
              </a:solidFill>
            </a:ln>
          </p:spPr>
        </p:pic>
        <p:grpSp>
          <p:nvGrpSpPr>
            <p:cNvPr id="23" name="Group 22">
              <a:extLst>
                <a:ext uri="{FF2B5EF4-FFF2-40B4-BE49-F238E27FC236}">
                  <a16:creationId xmlns:a16="http://schemas.microsoft.com/office/drawing/2014/main" id="{33AAC359-D7EC-4878-B7E7-6F6B43988E83}"/>
                </a:ext>
              </a:extLst>
            </p:cNvPr>
            <p:cNvGrpSpPr/>
            <p:nvPr/>
          </p:nvGrpSpPr>
          <p:grpSpPr>
            <a:xfrm>
              <a:off x="4096854" y="2084576"/>
              <a:ext cx="1896975" cy="3647665"/>
              <a:chOff x="4186064" y="2295128"/>
              <a:chExt cx="1896975" cy="3647665"/>
            </a:xfrm>
          </p:grpSpPr>
          <p:pic>
            <p:nvPicPr>
              <p:cNvPr id="21" name="Picture 20">
                <a:extLst>
                  <a:ext uri="{FF2B5EF4-FFF2-40B4-BE49-F238E27FC236}">
                    <a16:creationId xmlns:a16="http://schemas.microsoft.com/office/drawing/2014/main" id="{DCBAEF2D-E43B-43F9-ACB1-42842CCAD0D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86064" y="2295128"/>
                <a:ext cx="1896975" cy="3647665"/>
              </a:xfrm>
              <a:prstGeom prst="rect">
                <a:avLst/>
              </a:prstGeom>
            </p:spPr>
          </p:pic>
          <p:cxnSp>
            <p:nvCxnSpPr>
              <p:cNvPr id="22" name="Straight Connector 21">
                <a:extLst>
                  <a:ext uri="{FF2B5EF4-FFF2-40B4-BE49-F238E27FC236}">
                    <a16:creationId xmlns:a16="http://schemas.microsoft.com/office/drawing/2014/main" id="{BCE01914-71A2-4047-AF6F-D97A5401F755}"/>
                  </a:ext>
                </a:extLst>
              </p:cNvPr>
              <p:cNvCxnSpPr/>
              <p:nvPr/>
            </p:nvCxnSpPr>
            <p:spPr>
              <a:xfrm>
                <a:off x="4186064" y="5476875"/>
                <a:ext cx="187958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1A0CBA7E-C791-4FC8-8D04-1C27B8512035}"/>
                </a:ext>
              </a:extLst>
            </p:cNvPr>
            <p:cNvSpPr txBox="1"/>
            <p:nvPr/>
          </p:nvSpPr>
          <p:spPr>
            <a:xfrm>
              <a:off x="169792"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Phone App</a:t>
              </a:r>
              <a:endParaRPr lang="en-GB" sz="1600" dirty="0" err="1">
                <a:solidFill>
                  <a:schemeClr val="bg1"/>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98E04AE5-17E3-4D23-B47A-2248D1AD01F3}"/>
                </a:ext>
              </a:extLst>
            </p:cNvPr>
            <p:cNvSpPr txBox="1"/>
            <p:nvPr/>
          </p:nvSpPr>
          <p:spPr>
            <a:xfrm>
              <a:off x="2152766"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All Visits</a:t>
              </a:r>
              <a:endParaRPr lang="en-GB" sz="1600" dirty="0" err="1">
                <a:solidFill>
                  <a:schemeClr val="bg1"/>
                </a:solidFill>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9E4C19F2-F179-4420-AF13-9A2139819B81}"/>
                </a:ext>
              </a:extLst>
            </p:cNvPr>
            <p:cNvSpPr txBox="1"/>
            <p:nvPr/>
          </p:nvSpPr>
          <p:spPr>
            <a:xfrm>
              <a:off x="4114247"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Store Location</a:t>
              </a:r>
              <a:endParaRPr lang="en-GB" sz="1600" dirty="0" err="1">
                <a:solidFill>
                  <a:schemeClr val="bg1"/>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7B86F83A-E59C-4B84-BF5A-AA33A6C23CC0}"/>
                </a:ext>
              </a:extLst>
            </p:cNvPr>
            <p:cNvSpPr txBox="1"/>
            <p:nvPr/>
          </p:nvSpPr>
          <p:spPr>
            <a:xfrm>
              <a:off x="6058336"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Resourcing</a:t>
              </a:r>
              <a:endParaRPr lang="en-GB" sz="1600" dirty="0" err="1">
                <a:solidFill>
                  <a:schemeClr val="bg1"/>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149EAD04-71C0-422A-8D4C-596F98FC9E26}"/>
                </a:ext>
              </a:extLst>
            </p:cNvPr>
            <p:cNvSpPr txBox="1"/>
            <p:nvPr/>
          </p:nvSpPr>
          <p:spPr>
            <a:xfrm>
              <a:off x="8002425"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Actions</a:t>
              </a:r>
              <a:endParaRPr lang="en-GB" sz="1600" dirty="0" err="1">
                <a:solidFill>
                  <a:schemeClr val="bg1"/>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CFB56982-F18E-414B-9B37-0D2615382CBF}"/>
                </a:ext>
              </a:extLst>
            </p:cNvPr>
            <p:cNvSpPr txBox="1"/>
            <p:nvPr/>
          </p:nvSpPr>
          <p:spPr>
            <a:xfrm>
              <a:off x="10142626" y="5744659"/>
              <a:ext cx="1879582" cy="338554"/>
            </a:xfrm>
            <a:prstGeom prst="rect">
              <a:avLst/>
            </a:prstGeom>
            <a:noFill/>
          </p:spPr>
          <p:txBody>
            <a:bodyPr wrap="square" rtlCol="0">
              <a:spAutoFit/>
            </a:bodyPr>
            <a:lstStyle/>
            <a:p>
              <a:pPr algn="ctr"/>
              <a:r>
                <a:rPr lang="en-US" sz="1600" dirty="0">
                  <a:solidFill>
                    <a:schemeClr val="bg1"/>
                  </a:solidFill>
                  <a:latin typeface="Segoe UI" panose="020B0502040204020203" pitchFamily="34" charset="0"/>
                  <a:cs typeface="Segoe UI" panose="020B0502040204020203" pitchFamily="34" charset="0"/>
                </a:rPr>
                <a:t>Rep Location</a:t>
              </a:r>
              <a:endParaRPr lang="en-GB" sz="1600" dirty="0" err="1">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59884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lstStyle/>
          <a:p>
            <a:r>
              <a:rPr lang="en-US" altLang="zh-CN" dirty="0">
                <a:solidFill>
                  <a:prstClr val="white"/>
                </a:solidFill>
              </a:rPr>
              <a:t>Manufacturing – Car Maker</a:t>
            </a:r>
            <a:br>
              <a:rPr lang="en-US" altLang="zh-CN" sz="4000" dirty="0">
                <a:solidFill>
                  <a:prstClr val="white"/>
                </a:solidFill>
              </a:rPr>
            </a:br>
            <a:r>
              <a:rPr lang="en-US" sz="2000" dirty="0">
                <a:solidFill>
                  <a:prstClr val="white"/>
                </a:solidFill>
              </a:rPr>
              <a:t>Power Platform use cases</a:t>
            </a:r>
            <a:endParaRPr lang="zh-CN" altLang="en-US" sz="4000" dirty="0"/>
          </a:p>
        </p:txBody>
      </p:sp>
      <p:grpSp>
        <p:nvGrpSpPr>
          <p:cNvPr id="21" name="Group 20">
            <a:extLst>
              <a:ext uri="{FF2B5EF4-FFF2-40B4-BE49-F238E27FC236}">
                <a16:creationId xmlns:a16="http://schemas.microsoft.com/office/drawing/2014/main" id="{25517CA2-F01D-46B0-BA98-72B3C0CCE34A}"/>
              </a:ext>
            </a:extLst>
          </p:cNvPr>
          <p:cNvGrpSpPr/>
          <p:nvPr/>
        </p:nvGrpSpPr>
        <p:grpSpPr>
          <a:xfrm>
            <a:off x="3086609" y="1813554"/>
            <a:ext cx="8732874" cy="3743506"/>
            <a:chOff x="1472019" y="1577945"/>
            <a:chExt cx="10229310" cy="4071710"/>
          </a:xfrm>
        </p:grpSpPr>
        <p:pic>
          <p:nvPicPr>
            <p:cNvPr id="6" name="Picture 5">
              <a:extLst>
                <a:ext uri="{FF2B5EF4-FFF2-40B4-BE49-F238E27FC236}">
                  <a16:creationId xmlns:a16="http://schemas.microsoft.com/office/drawing/2014/main" id="{63C296C7-E6D9-4DA5-AD67-A64AC4A2B8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2019" y="3723681"/>
              <a:ext cx="3227092" cy="1925973"/>
            </a:xfrm>
            <a:prstGeom prst="rect">
              <a:avLst/>
            </a:prstGeom>
          </p:spPr>
        </p:pic>
        <p:pic>
          <p:nvPicPr>
            <p:cNvPr id="7" name="Picture 6">
              <a:extLst>
                <a:ext uri="{FF2B5EF4-FFF2-40B4-BE49-F238E27FC236}">
                  <a16:creationId xmlns:a16="http://schemas.microsoft.com/office/drawing/2014/main" id="{96718424-74E4-4729-B55A-D5AE7E8187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65905" y="3723681"/>
              <a:ext cx="3225575" cy="1925974"/>
            </a:xfrm>
            <a:prstGeom prst="rect">
              <a:avLst/>
            </a:prstGeom>
          </p:spPr>
        </p:pic>
        <p:pic>
          <p:nvPicPr>
            <p:cNvPr id="8" name="Picture 7">
              <a:extLst>
                <a:ext uri="{FF2B5EF4-FFF2-40B4-BE49-F238E27FC236}">
                  <a16:creationId xmlns:a16="http://schemas.microsoft.com/office/drawing/2014/main" id="{45ACD755-E95D-4608-BC23-C420C0393BF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5754" y="3723681"/>
              <a:ext cx="3225575" cy="1923628"/>
            </a:xfrm>
            <a:prstGeom prst="rect">
              <a:avLst/>
            </a:prstGeom>
          </p:spPr>
        </p:pic>
        <p:pic>
          <p:nvPicPr>
            <p:cNvPr id="9" name="Picture 8">
              <a:extLst>
                <a:ext uri="{FF2B5EF4-FFF2-40B4-BE49-F238E27FC236}">
                  <a16:creationId xmlns:a16="http://schemas.microsoft.com/office/drawing/2014/main" id="{6E61EBE9-6F89-4D1F-B593-861EB4D2DE7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02794" y="1577945"/>
              <a:ext cx="3225576" cy="1925704"/>
            </a:xfrm>
            <a:prstGeom prst="rect">
              <a:avLst/>
            </a:prstGeom>
          </p:spPr>
        </p:pic>
        <p:pic>
          <p:nvPicPr>
            <p:cNvPr id="10" name="Picture 9">
              <a:extLst>
                <a:ext uri="{FF2B5EF4-FFF2-40B4-BE49-F238E27FC236}">
                  <a16:creationId xmlns:a16="http://schemas.microsoft.com/office/drawing/2014/main" id="{3697F95B-AA78-4AC9-B5E5-F3519CCD1C9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65905" y="1582053"/>
              <a:ext cx="3233018" cy="1920904"/>
            </a:xfrm>
            <a:prstGeom prst="rect">
              <a:avLst/>
            </a:prstGeom>
          </p:spPr>
        </p:pic>
        <p:pic>
          <p:nvPicPr>
            <p:cNvPr id="11" name="Picture 10">
              <a:extLst>
                <a:ext uri="{FF2B5EF4-FFF2-40B4-BE49-F238E27FC236}">
                  <a16:creationId xmlns:a16="http://schemas.microsoft.com/office/drawing/2014/main" id="{18690FEB-FBD5-449E-944B-C304FD9D2AE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77256" y="1577945"/>
              <a:ext cx="3225576" cy="1920904"/>
            </a:xfrm>
            <a:prstGeom prst="rect">
              <a:avLst/>
            </a:prstGeom>
          </p:spPr>
        </p:pic>
      </p:grpSp>
      <p:sp>
        <p:nvSpPr>
          <p:cNvPr id="24" name="Content Placeholder 4">
            <a:extLst>
              <a:ext uri="{FF2B5EF4-FFF2-40B4-BE49-F238E27FC236}">
                <a16:creationId xmlns:a16="http://schemas.microsoft.com/office/drawing/2014/main" id="{624D9A3F-4F3A-417A-AE15-EF07EF677973}"/>
              </a:ext>
            </a:extLst>
          </p:cNvPr>
          <p:cNvSpPr txBox="1">
            <a:spLocks/>
          </p:cNvSpPr>
          <p:nvPr/>
        </p:nvSpPr>
        <p:spPr>
          <a:xfrm>
            <a:off x="532932" y="2788122"/>
            <a:ext cx="2432333" cy="22517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Personalized Selling</a:t>
            </a:r>
            <a:endParaRPr lang="en-GB" sz="2000" dirty="0">
              <a:solidFill>
                <a:schemeClr val="bg1"/>
              </a:solidFill>
            </a:endParaRPr>
          </a:p>
          <a:p>
            <a:r>
              <a:rPr lang="en-AU" sz="2000" dirty="0">
                <a:solidFill>
                  <a:schemeClr val="bg1"/>
                </a:solidFill>
              </a:rPr>
              <a:t>Recognize</a:t>
            </a:r>
          </a:p>
          <a:p>
            <a:r>
              <a:rPr lang="en-AU" sz="2000" dirty="0">
                <a:solidFill>
                  <a:schemeClr val="bg1"/>
                </a:solidFill>
              </a:rPr>
              <a:t>Profile</a:t>
            </a:r>
          </a:p>
          <a:p>
            <a:r>
              <a:rPr lang="en-AU" sz="2000" dirty="0">
                <a:solidFill>
                  <a:schemeClr val="bg1"/>
                </a:solidFill>
              </a:rPr>
              <a:t>Recommend</a:t>
            </a:r>
          </a:p>
        </p:txBody>
      </p:sp>
    </p:spTree>
    <p:extLst>
      <p:ext uri="{BB962C8B-B14F-4D97-AF65-F5344CB8AC3E}">
        <p14:creationId xmlns:p14="http://schemas.microsoft.com/office/powerpoint/2010/main" val="151733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4C08A-063C-4C1C-89D2-2D8B0BD7EAAB}"/>
              </a:ext>
            </a:extLst>
          </p:cNvPr>
          <p:cNvSpPr>
            <a:spLocks noGrp="1"/>
          </p:cNvSpPr>
          <p:nvPr>
            <p:ph type="title"/>
          </p:nvPr>
        </p:nvSpPr>
        <p:spPr/>
        <p:txBody>
          <a:bodyPr/>
          <a:lstStyle/>
          <a:p>
            <a:r>
              <a:rPr lang="en-US" altLang="zh-CN" dirty="0">
                <a:solidFill>
                  <a:prstClr val="white"/>
                </a:solidFill>
              </a:rPr>
              <a:t>Hotel – Personalized Services</a:t>
            </a:r>
            <a:br>
              <a:rPr lang="en-US" altLang="zh-CN" sz="4000" dirty="0">
                <a:solidFill>
                  <a:prstClr val="white"/>
                </a:solidFill>
              </a:rPr>
            </a:br>
            <a:r>
              <a:rPr lang="en-US" sz="2000" dirty="0">
                <a:solidFill>
                  <a:prstClr val="white"/>
                </a:solidFill>
              </a:rPr>
              <a:t>Power Platform use cases</a:t>
            </a:r>
            <a:endParaRPr lang="en-US" dirty="0"/>
          </a:p>
        </p:txBody>
      </p:sp>
      <p:sp>
        <p:nvSpPr>
          <p:cNvPr id="9" name="Arrow: Striped Right 8">
            <a:extLst>
              <a:ext uri="{FF2B5EF4-FFF2-40B4-BE49-F238E27FC236}">
                <a16:creationId xmlns:a16="http://schemas.microsoft.com/office/drawing/2014/main" id="{6C688A63-951B-4B9A-BCB4-C5168D2C9C50}"/>
              </a:ext>
            </a:extLst>
          </p:cNvPr>
          <p:cNvSpPr/>
          <p:nvPr/>
        </p:nvSpPr>
        <p:spPr bwMode="auto">
          <a:xfrm>
            <a:off x="4153095" y="2710358"/>
            <a:ext cx="883277" cy="718642"/>
          </a:xfrm>
          <a:prstGeom prst="striped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4E112A7C-509F-45D4-90E9-BE8D01E44F04}"/>
              </a:ext>
            </a:extLst>
          </p:cNvPr>
          <p:cNvGrpSpPr/>
          <p:nvPr/>
        </p:nvGrpSpPr>
        <p:grpSpPr>
          <a:xfrm>
            <a:off x="816514" y="1703494"/>
            <a:ext cx="2740923" cy="3022238"/>
            <a:chOff x="469923" y="1190661"/>
            <a:chExt cx="3309550" cy="3649226"/>
          </a:xfrm>
        </p:grpSpPr>
        <p:pic>
          <p:nvPicPr>
            <p:cNvPr id="8" name="Picture 7">
              <a:extLst>
                <a:ext uri="{FF2B5EF4-FFF2-40B4-BE49-F238E27FC236}">
                  <a16:creationId xmlns:a16="http://schemas.microsoft.com/office/drawing/2014/main" id="{CFC30F18-D004-4FBF-A85A-DD6AA0F205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855505">
              <a:off x="469923" y="1190661"/>
              <a:ext cx="1474800" cy="1908565"/>
            </a:xfrm>
            <a:prstGeom prst="rect">
              <a:avLst/>
            </a:prstGeom>
            <a:ln w="38100">
              <a:solidFill>
                <a:schemeClr val="bg1">
                  <a:lumMod val="75000"/>
                </a:schemeClr>
              </a:solidFill>
            </a:ln>
          </p:spPr>
        </p:pic>
        <p:pic>
          <p:nvPicPr>
            <p:cNvPr id="17" name="Picture 16">
              <a:extLst>
                <a:ext uri="{FF2B5EF4-FFF2-40B4-BE49-F238E27FC236}">
                  <a16:creationId xmlns:a16="http://schemas.microsoft.com/office/drawing/2014/main" id="{012ED0B7-39C9-401C-B81D-0E383F5974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3870" y="1644578"/>
              <a:ext cx="1474800" cy="1908565"/>
            </a:xfrm>
            <a:prstGeom prst="rect">
              <a:avLst/>
            </a:prstGeom>
            <a:ln w="38100">
              <a:solidFill>
                <a:schemeClr val="bg1">
                  <a:lumMod val="75000"/>
                </a:schemeClr>
              </a:solidFill>
            </a:ln>
          </p:spPr>
        </p:pic>
        <p:pic>
          <p:nvPicPr>
            <p:cNvPr id="19" name="Picture 18">
              <a:extLst>
                <a:ext uri="{FF2B5EF4-FFF2-40B4-BE49-F238E27FC236}">
                  <a16:creationId xmlns:a16="http://schemas.microsoft.com/office/drawing/2014/main" id="{C1F3C621-5E54-429F-B1F2-09C6C77239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600738">
              <a:off x="2304673" y="1417619"/>
              <a:ext cx="1474800" cy="1908565"/>
            </a:xfrm>
            <a:prstGeom prst="rect">
              <a:avLst/>
            </a:prstGeom>
            <a:ln w="38100">
              <a:solidFill>
                <a:schemeClr val="bg1">
                  <a:lumMod val="75000"/>
                </a:schemeClr>
              </a:solidFill>
            </a:ln>
          </p:spPr>
        </p:pic>
        <p:pic>
          <p:nvPicPr>
            <p:cNvPr id="20" name="Picture 19">
              <a:extLst>
                <a:ext uri="{FF2B5EF4-FFF2-40B4-BE49-F238E27FC236}">
                  <a16:creationId xmlns:a16="http://schemas.microsoft.com/office/drawing/2014/main" id="{C7C30CBD-2F56-414F-A726-B30D1AA597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119315">
              <a:off x="549350" y="2931322"/>
              <a:ext cx="1474800" cy="1908565"/>
            </a:xfrm>
            <a:prstGeom prst="rect">
              <a:avLst/>
            </a:prstGeom>
            <a:ln w="38100">
              <a:solidFill>
                <a:schemeClr val="bg1">
                  <a:lumMod val="75000"/>
                </a:schemeClr>
              </a:solidFill>
            </a:ln>
          </p:spPr>
        </p:pic>
        <p:pic>
          <p:nvPicPr>
            <p:cNvPr id="18" name="Picture 17">
              <a:extLst>
                <a:ext uri="{FF2B5EF4-FFF2-40B4-BE49-F238E27FC236}">
                  <a16:creationId xmlns:a16="http://schemas.microsoft.com/office/drawing/2014/main" id="{77CDA5DB-504C-44C7-AF3F-F9956F74BA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1205787">
              <a:off x="1648782" y="2373807"/>
              <a:ext cx="1474800" cy="1908565"/>
            </a:xfrm>
            <a:prstGeom prst="rect">
              <a:avLst/>
            </a:prstGeom>
            <a:ln w="38100">
              <a:solidFill>
                <a:schemeClr val="bg1">
                  <a:lumMod val="75000"/>
                </a:schemeClr>
              </a:solidFill>
            </a:ln>
          </p:spPr>
        </p:pic>
      </p:grpSp>
      <p:sp>
        <p:nvSpPr>
          <p:cNvPr id="22" name="Content Placeholder 4">
            <a:extLst>
              <a:ext uri="{FF2B5EF4-FFF2-40B4-BE49-F238E27FC236}">
                <a16:creationId xmlns:a16="http://schemas.microsoft.com/office/drawing/2014/main" id="{CA15AF42-DB9E-49EF-A034-43117D6ED1E9}"/>
              </a:ext>
            </a:extLst>
          </p:cNvPr>
          <p:cNvSpPr txBox="1">
            <a:spLocks/>
          </p:cNvSpPr>
          <p:nvPr/>
        </p:nvSpPr>
        <p:spPr>
          <a:xfrm>
            <a:off x="3685542" y="4178963"/>
            <a:ext cx="2184591" cy="12570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Personalized customer experiences</a:t>
            </a:r>
          </a:p>
          <a:p>
            <a:r>
              <a:rPr lang="en-AU" sz="2000" dirty="0">
                <a:solidFill>
                  <a:schemeClr val="bg1"/>
                </a:solidFill>
              </a:rPr>
              <a:t>Digitized</a:t>
            </a:r>
          </a:p>
          <a:p>
            <a:r>
              <a:rPr lang="en-AU" sz="2000" dirty="0">
                <a:solidFill>
                  <a:schemeClr val="bg1"/>
                </a:solidFill>
              </a:rPr>
              <a:t>Modern</a:t>
            </a:r>
          </a:p>
          <a:p>
            <a:r>
              <a:rPr lang="en-AU" sz="2000" dirty="0">
                <a:solidFill>
                  <a:schemeClr val="bg1"/>
                </a:solidFill>
              </a:rPr>
              <a:t>Personalized</a:t>
            </a:r>
          </a:p>
          <a:p>
            <a:endParaRPr lang="en-AU" sz="2000" dirty="0">
              <a:solidFill>
                <a:schemeClr val="bg1"/>
              </a:solidFill>
            </a:endParaRPr>
          </a:p>
        </p:txBody>
      </p:sp>
      <p:grpSp>
        <p:nvGrpSpPr>
          <p:cNvPr id="31" name="Group 30">
            <a:extLst>
              <a:ext uri="{FF2B5EF4-FFF2-40B4-BE49-F238E27FC236}">
                <a16:creationId xmlns:a16="http://schemas.microsoft.com/office/drawing/2014/main" id="{DBBFB66C-5CFC-41C0-959C-52E1942AC021}"/>
              </a:ext>
            </a:extLst>
          </p:cNvPr>
          <p:cNvGrpSpPr/>
          <p:nvPr/>
        </p:nvGrpSpPr>
        <p:grpSpPr>
          <a:xfrm>
            <a:off x="5380816" y="1331858"/>
            <a:ext cx="6476644" cy="3785292"/>
            <a:chOff x="5477231" y="1917642"/>
            <a:chExt cx="6476644" cy="3785292"/>
          </a:xfrm>
        </p:grpSpPr>
        <p:pic>
          <p:nvPicPr>
            <p:cNvPr id="6" name="Picture 5">
              <a:extLst>
                <a:ext uri="{FF2B5EF4-FFF2-40B4-BE49-F238E27FC236}">
                  <a16:creationId xmlns:a16="http://schemas.microsoft.com/office/drawing/2014/main" id="{DB437E49-4D7D-4CBD-BB04-3D779A5D59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75466" y="1934702"/>
              <a:ext cx="2133244" cy="3761985"/>
            </a:xfrm>
            <a:prstGeom prst="rect">
              <a:avLst/>
            </a:prstGeom>
          </p:spPr>
        </p:pic>
        <p:pic>
          <p:nvPicPr>
            <p:cNvPr id="7" name="Picture 6">
              <a:extLst>
                <a:ext uri="{FF2B5EF4-FFF2-40B4-BE49-F238E27FC236}">
                  <a16:creationId xmlns:a16="http://schemas.microsoft.com/office/drawing/2014/main" id="{D7D04D17-2BFB-4A26-92DB-241A42890E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20631" y="1927350"/>
              <a:ext cx="2133244" cy="3775584"/>
            </a:xfrm>
            <a:prstGeom prst="rect">
              <a:avLst/>
            </a:prstGeom>
          </p:spPr>
        </p:pic>
        <p:grpSp>
          <p:nvGrpSpPr>
            <p:cNvPr id="24" name="Group 23">
              <a:extLst>
                <a:ext uri="{FF2B5EF4-FFF2-40B4-BE49-F238E27FC236}">
                  <a16:creationId xmlns:a16="http://schemas.microsoft.com/office/drawing/2014/main" id="{92BBCE47-EE54-4D09-98A5-334F87308BE8}"/>
                </a:ext>
              </a:extLst>
            </p:cNvPr>
            <p:cNvGrpSpPr/>
            <p:nvPr/>
          </p:nvGrpSpPr>
          <p:grpSpPr>
            <a:xfrm>
              <a:off x="5486512" y="1929161"/>
              <a:ext cx="2137969" cy="3752378"/>
              <a:chOff x="5613851" y="984102"/>
              <a:chExt cx="2137969" cy="3752378"/>
            </a:xfrm>
          </p:grpSpPr>
          <p:pic>
            <p:nvPicPr>
              <p:cNvPr id="5" name="Picture 4">
                <a:extLst>
                  <a:ext uri="{FF2B5EF4-FFF2-40B4-BE49-F238E27FC236}">
                    <a16:creationId xmlns:a16="http://schemas.microsoft.com/office/drawing/2014/main" id="{B4BF054B-165F-4A79-9CC5-9755F1568FC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613851" y="2044666"/>
                <a:ext cx="2137969" cy="2691814"/>
              </a:xfrm>
              <a:prstGeom prst="rect">
                <a:avLst/>
              </a:prstGeom>
              <a:ln>
                <a:solidFill>
                  <a:srgbClr val="47451B"/>
                </a:solidFill>
              </a:ln>
            </p:spPr>
          </p:pic>
          <p:pic>
            <p:nvPicPr>
              <p:cNvPr id="23" name="Picture 22">
                <a:extLst>
                  <a:ext uri="{FF2B5EF4-FFF2-40B4-BE49-F238E27FC236}">
                    <a16:creationId xmlns:a16="http://schemas.microsoft.com/office/drawing/2014/main" id="{0CB54444-7519-447C-A7C1-195091208C8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621358" y="984102"/>
                <a:ext cx="2116456" cy="1521268"/>
              </a:xfrm>
              <a:prstGeom prst="rect">
                <a:avLst/>
              </a:prstGeom>
            </p:spPr>
          </p:pic>
        </p:grpSp>
        <p:pic>
          <p:nvPicPr>
            <p:cNvPr id="25" name="Picture Placeholder 5" descr="Microsoft Edge">
              <a:extLst>
                <a:ext uri="{FF2B5EF4-FFF2-40B4-BE49-F238E27FC236}">
                  <a16:creationId xmlns:a16="http://schemas.microsoft.com/office/drawing/2014/main" id="{3CE8D937-03CC-4A92-9B1E-73A65AA70726}"/>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6341155" y="2379328"/>
              <a:ext cx="422183" cy="607352"/>
            </a:xfrm>
            <a:prstGeom prst="rect">
              <a:avLst/>
            </a:prstGeom>
          </p:spPr>
        </p:pic>
        <p:pic>
          <p:nvPicPr>
            <p:cNvPr id="26" name="Picture 25">
              <a:extLst>
                <a:ext uri="{FF2B5EF4-FFF2-40B4-BE49-F238E27FC236}">
                  <a16:creationId xmlns:a16="http://schemas.microsoft.com/office/drawing/2014/main" id="{BDD5D350-CAE7-4E48-BA18-3585D39FD8B1}"/>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477231" y="1917642"/>
              <a:ext cx="2133244" cy="282994"/>
            </a:xfrm>
            <a:prstGeom prst="rect">
              <a:avLst/>
            </a:prstGeom>
          </p:spPr>
        </p:pic>
        <p:pic>
          <p:nvPicPr>
            <p:cNvPr id="27" name="Picture 26">
              <a:extLst>
                <a:ext uri="{FF2B5EF4-FFF2-40B4-BE49-F238E27FC236}">
                  <a16:creationId xmlns:a16="http://schemas.microsoft.com/office/drawing/2014/main" id="{DAEA4296-E6EF-4EE8-AECD-B8D5022D2F3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39568" y="1939465"/>
              <a:ext cx="1431857" cy="203661"/>
            </a:xfrm>
            <a:prstGeom prst="rect">
              <a:avLst/>
            </a:prstGeom>
          </p:spPr>
        </p:pic>
        <p:sp>
          <p:nvSpPr>
            <p:cNvPr id="28" name="TextBox 27">
              <a:extLst>
                <a:ext uri="{FF2B5EF4-FFF2-40B4-BE49-F238E27FC236}">
                  <a16:creationId xmlns:a16="http://schemas.microsoft.com/office/drawing/2014/main" id="{8A5C400C-6DC9-4AE9-B5AF-DCFE0D0A8320}"/>
                </a:ext>
              </a:extLst>
            </p:cNvPr>
            <p:cNvSpPr txBox="1"/>
            <p:nvPr/>
          </p:nvSpPr>
          <p:spPr>
            <a:xfrm>
              <a:off x="6107404" y="3003635"/>
              <a:ext cx="873957" cy="400110"/>
            </a:xfrm>
            <a:prstGeom prst="rect">
              <a:avLst/>
            </a:prstGeom>
            <a:noFill/>
          </p:spPr>
          <p:txBody>
            <a:bodyPr wrap="none" rtlCol="0">
              <a:spAutoFit/>
            </a:bodyPr>
            <a:lstStyle/>
            <a:p>
              <a:pPr algn="ctr"/>
              <a:r>
                <a:rPr lang="en-US" sz="700" dirty="0">
                  <a:solidFill>
                    <a:schemeClr val="bg2">
                      <a:lumMod val="50000"/>
                    </a:schemeClr>
                  </a:solidFill>
                  <a:latin typeface="Segoe UI" panose="020B0502040204020203" pitchFamily="34" charset="0"/>
                  <a:cs typeface="Segoe UI" panose="020B0502040204020203" pitchFamily="34" charset="0"/>
                </a:rPr>
                <a:t>Lindsay Gill</a:t>
              </a:r>
            </a:p>
            <a:p>
              <a:pPr algn="ctr"/>
              <a:r>
                <a:rPr lang="en-US" sz="700" dirty="0">
                  <a:solidFill>
                    <a:schemeClr val="bg2">
                      <a:lumMod val="50000"/>
                    </a:schemeClr>
                  </a:solidFill>
                  <a:latin typeface="Segoe UI" panose="020B0502040204020203" pitchFamily="34" charset="0"/>
                  <a:cs typeface="Segoe UI" panose="020B0502040204020203" pitchFamily="34" charset="0"/>
                </a:rPr>
                <a:t>Attendant</a:t>
              </a:r>
            </a:p>
            <a:p>
              <a:pPr algn="ctr"/>
              <a:r>
                <a:rPr lang="en-US" sz="600" dirty="0">
                  <a:solidFill>
                    <a:schemeClr val="bg2">
                      <a:lumMod val="50000"/>
                    </a:schemeClr>
                  </a:solidFill>
                  <a:latin typeface="Segoe UI" panose="020B0502040204020203" pitchFamily="34" charset="0"/>
                  <a:cs typeface="Segoe UI" panose="020B0502040204020203" pitchFamily="34" charset="0"/>
                </a:rPr>
                <a:t>5/30/2018  10:50PM</a:t>
              </a:r>
              <a:endParaRPr lang="en-GB" sz="600" dirty="0" err="1">
                <a:solidFill>
                  <a:schemeClr val="bg2">
                    <a:lumMod val="50000"/>
                  </a:schemeClr>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7A5387CF-0D24-4DC8-BB80-B7838DF674E8}"/>
                </a:ext>
              </a:extLst>
            </p:cNvPr>
            <p:cNvSpPr txBox="1"/>
            <p:nvPr/>
          </p:nvSpPr>
          <p:spPr>
            <a:xfrm>
              <a:off x="6335302" y="1928334"/>
              <a:ext cx="396262" cy="246221"/>
            </a:xfrm>
            <a:prstGeom prst="rect">
              <a:avLst/>
            </a:prstGeom>
            <a:noFill/>
          </p:spPr>
          <p:txBody>
            <a:bodyPr wrap="none" rtlCol="0">
              <a:spAutoFit/>
            </a:bodyPr>
            <a:lstStyle/>
            <a:p>
              <a:pPr algn="l"/>
              <a:r>
                <a:rPr lang="en-US" sz="1000" dirty="0">
                  <a:solidFill>
                    <a:schemeClr val="bg1"/>
                  </a:solidFill>
                  <a:latin typeface="Segoe UI" panose="020B0502040204020203" pitchFamily="34" charset="0"/>
                  <a:cs typeface="Segoe UI" panose="020B0502040204020203" pitchFamily="34" charset="0"/>
                </a:rPr>
                <a:t>Log</a:t>
              </a:r>
              <a:endParaRPr lang="en-GB" sz="1000" dirty="0" err="1">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1815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4A1E99-E646-4E03-81CB-7AB935224908}"/>
              </a:ext>
            </a:extLst>
          </p:cNvPr>
          <p:cNvSpPr>
            <a:spLocks noGrp="1"/>
          </p:cNvSpPr>
          <p:nvPr>
            <p:ph type="title"/>
          </p:nvPr>
        </p:nvSpPr>
        <p:spPr/>
        <p:txBody>
          <a:bodyPr/>
          <a:lstStyle/>
          <a:p>
            <a:r>
              <a:rPr lang="en-US" altLang="zh-CN" dirty="0">
                <a:solidFill>
                  <a:prstClr val="white"/>
                </a:solidFill>
              </a:rPr>
              <a:t>Insurance – Agent Assistant App</a:t>
            </a:r>
            <a:br>
              <a:rPr lang="en-US" altLang="zh-CN" sz="4000" dirty="0">
                <a:solidFill>
                  <a:prstClr val="white"/>
                </a:solidFill>
              </a:rPr>
            </a:br>
            <a:r>
              <a:rPr lang="en-US" sz="2000" dirty="0">
                <a:solidFill>
                  <a:prstClr val="white"/>
                </a:solidFill>
              </a:rPr>
              <a:t>Power Platform use cases</a:t>
            </a:r>
            <a:endParaRPr lang="zh-CN" altLang="en-US" sz="4000" dirty="0"/>
          </a:p>
        </p:txBody>
      </p:sp>
      <p:grpSp>
        <p:nvGrpSpPr>
          <p:cNvPr id="3" name="Group 2">
            <a:extLst>
              <a:ext uri="{FF2B5EF4-FFF2-40B4-BE49-F238E27FC236}">
                <a16:creationId xmlns:a16="http://schemas.microsoft.com/office/drawing/2014/main" id="{35F4E19F-A2F1-4B3F-8B9E-43621A8213A1}"/>
              </a:ext>
            </a:extLst>
          </p:cNvPr>
          <p:cNvGrpSpPr/>
          <p:nvPr/>
        </p:nvGrpSpPr>
        <p:grpSpPr>
          <a:xfrm>
            <a:off x="852137" y="1310471"/>
            <a:ext cx="10901248" cy="3512431"/>
            <a:chOff x="495299" y="1316047"/>
            <a:chExt cx="11356748" cy="3732209"/>
          </a:xfrm>
        </p:grpSpPr>
        <p:pic>
          <p:nvPicPr>
            <p:cNvPr id="11" name="Picture 10">
              <a:extLst>
                <a:ext uri="{FF2B5EF4-FFF2-40B4-BE49-F238E27FC236}">
                  <a16:creationId xmlns:a16="http://schemas.microsoft.com/office/drawing/2014/main" id="{78FCE1DB-3DCF-4050-98E2-861413CC44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299" y="1338487"/>
              <a:ext cx="2160176" cy="3709769"/>
            </a:xfrm>
            <a:prstGeom prst="rect">
              <a:avLst/>
            </a:prstGeom>
            <a:ln w="28575">
              <a:solidFill>
                <a:schemeClr val="bg1">
                  <a:lumMod val="75000"/>
                </a:schemeClr>
              </a:solidFill>
            </a:ln>
          </p:spPr>
        </p:pic>
        <p:pic>
          <p:nvPicPr>
            <p:cNvPr id="12" name="Picture 11">
              <a:extLst>
                <a:ext uri="{FF2B5EF4-FFF2-40B4-BE49-F238E27FC236}">
                  <a16:creationId xmlns:a16="http://schemas.microsoft.com/office/drawing/2014/main" id="{AE9AC3A8-90B1-443D-9D92-8629C1BBB8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94936" y="1338487"/>
              <a:ext cx="2160176" cy="3709769"/>
            </a:xfrm>
            <a:prstGeom prst="rect">
              <a:avLst/>
            </a:prstGeom>
            <a:ln w="28575">
              <a:solidFill>
                <a:schemeClr val="bg1">
                  <a:lumMod val="75000"/>
                </a:schemeClr>
              </a:solidFill>
            </a:ln>
          </p:spPr>
        </p:pic>
        <p:pic>
          <p:nvPicPr>
            <p:cNvPr id="13" name="Picture 12">
              <a:extLst>
                <a:ext uri="{FF2B5EF4-FFF2-40B4-BE49-F238E27FC236}">
                  <a16:creationId xmlns:a16="http://schemas.microsoft.com/office/drawing/2014/main" id="{C2FE4932-245F-484D-A052-BB2FEE06F8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62310" y="1325079"/>
              <a:ext cx="2160176" cy="3722364"/>
            </a:xfrm>
            <a:prstGeom prst="rect">
              <a:avLst/>
            </a:prstGeom>
            <a:ln w="28575">
              <a:solidFill>
                <a:schemeClr val="bg1">
                  <a:lumMod val="75000"/>
                </a:schemeClr>
              </a:solidFill>
            </a:ln>
          </p:spPr>
        </p:pic>
        <p:pic>
          <p:nvPicPr>
            <p:cNvPr id="14" name="Picture 13">
              <a:extLst>
                <a:ext uri="{FF2B5EF4-FFF2-40B4-BE49-F238E27FC236}">
                  <a16:creationId xmlns:a16="http://schemas.microsoft.com/office/drawing/2014/main" id="{5C41CC97-596C-4395-82CF-B79D4A3D390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61947" y="1316047"/>
              <a:ext cx="2167481" cy="3722364"/>
            </a:xfrm>
            <a:prstGeom prst="rect">
              <a:avLst/>
            </a:prstGeom>
            <a:ln w="28575">
              <a:solidFill>
                <a:schemeClr val="bg1">
                  <a:lumMod val="75000"/>
                </a:schemeClr>
              </a:solidFill>
            </a:ln>
          </p:spPr>
        </p:pic>
        <p:pic>
          <p:nvPicPr>
            <p:cNvPr id="15" name="Picture 14">
              <a:extLst>
                <a:ext uri="{FF2B5EF4-FFF2-40B4-BE49-F238E27FC236}">
                  <a16:creationId xmlns:a16="http://schemas.microsoft.com/office/drawing/2014/main" id="{A7B90029-46FA-47EA-AC30-44DFD6738AE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54716" y="1316047"/>
              <a:ext cx="2197331" cy="3730848"/>
            </a:xfrm>
            <a:prstGeom prst="rect">
              <a:avLst/>
            </a:prstGeom>
            <a:ln w="28575">
              <a:solidFill>
                <a:schemeClr val="bg1">
                  <a:lumMod val="75000"/>
                </a:schemeClr>
              </a:solidFill>
            </a:ln>
          </p:spPr>
        </p:pic>
      </p:grpSp>
      <p:pic>
        <p:nvPicPr>
          <p:cNvPr id="9" name="Picture 8">
            <a:extLst>
              <a:ext uri="{FF2B5EF4-FFF2-40B4-BE49-F238E27FC236}">
                <a16:creationId xmlns:a16="http://schemas.microsoft.com/office/drawing/2014/main" id="{BA0AD163-4DBF-4196-8E56-9417ED2AB8B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002440" y="245782"/>
            <a:ext cx="1126595" cy="1070265"/>
          </a:xfrm>
          <a:prstGeom prst="rect">
            <a:avLst/>
          </a:prstGeom>
        </p:spPr>
      </p:pic>
      <p:sp>
        <p:nvSpPr>
          <p:cNvPr id="17" name="Content Placeholder 4">
            <a:extLst>
              <a:ext uri="{FF2B5EF4-FFF2-40B4-BE49-F238E27FC236}">
                <a16:creationId xmlns:a16="http://schemas.microsoft.com/office/drawing/2014/main" id="{81F56F81-A33E-4790-8D6B-0772C515417A}"/>
              </a:ext>
            </a:extLst>
          </p:cNvPr>
          <p:cNvSpPr txBox="1">
            <a:spLocks/>
          </p:cNvSpPr>
          <p:nvPr/>
        </p:nvSpPr>
        <p:spPr>
          <a:xfrm>
            <a:off x="1003554" y="5033612"/>
            <a:ext cx="3844236"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Smarter sellers</a:t>
            </a:r>
          </a:p>
          <a:p>
            <a:r>
              <a:rPr lang="en-AU" sz="2000" dirty="0">
                <a:solidFill>
                  <a:schemeClr val="bg1"/>
                </a:solidFill>
              </a:rPr>
              <a:t>Intimate</a:t>
            </a:r>
          </a:p>
          <a:p>
            <a:r>
              <a:rPr lang="en-AU" sz="2000" dirty="0">
                <a:solidFill>
                  <a:schemeClr val="bg1"/>
                </a:solidFill>
              </a:rPr>
              <a:t>Personalized</a:t>
            </a:r>
          </a:p>
          <a:p>
            <a:r>
              <a:rPr lang="en-AU" sz="2000" dirty="0">
                <a:solidFill>
                  <a:schemeClr val="bg1"/>
                </a:solidFill>
              </a:rPr>
              <a:t>Intelligent</a:t>
            </a:r>
          </a:p>
        </p:txBody>
      </p:sp>
    </p:spTree>
    <p:extLst>
      <p:ext uri="{BB962C8B-B14F-4D97-AF65-F5344CB8AC3E}">
        <p14:creationId xmlns:p14="http://schemas.microsoft.com/office/powerpoint/2010/main" val="427823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6231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F016ED-2CFA-4C45-B651-475DA849A727}"/>
              </a:ext>
            </a:extLst>
          </p:cNvPr>
          <p:cNvSpPr>
            <a:spLocks noGrp="1"/>
          </p:cNvSpPr>
          <p:nvPr>
            <p:ph type="title"/>
          </p:nvPr>
        </p:nvSpPr>
        <p:spPr/>
        <p:txBody>
          <a:bodyPr/>
          <a:lstStyle/>
          <a:p>
            <a:r>
              <a:rPr lang="en-US" altLang="zh-CN" dirty="0">
                <a:solidFill>
                  <a:prstClr val="white"/>
                </a:solidFill>
              </a:rPr>
              <a:t>Telco – Facilities Booking Platform</a:t>
            </a:r>
            <a:br>
              <a:rPr lang="en-US" altLang="zh-CN" sz="4000" dirty="0">
                <a:solidFill>
                  <a:prstClr val="white"/>
                </a:solidFill>
              </a:rPr>
            </a:br>
            <a:r>
              <a:rPr lang="en-US" sz="2000" dirty="0">
                <a:solidFill>
                  <a:prstClr val="white"/>
                </a:solidFill>
              </a:rPr>
              <a:t>Power Platform use cases</a:t>
            </a:r>
            <a:endParaRPr lang="en-US" dirty="0"/>
          </a:p>
        </p:txBody>
      </p:sp>
      <p:pic>
        <p:nvPicPr>
          <p:cNvPr id="4" name="Picture 3">
            <a:extLst>
              <a:ext uri="{FF2B5EF4-FFF2-40B4-BE49-F238E27FC236}">
                <a16:creationId xmlns:a16="http://schemas.microsoft.com/office/drawing/2014/main" id="{322DB37E-FC85-43A2-9920-BD6194891C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91441" y="1485943"/>
            <a:ext cx="8151154" cy="4577494"/>
          </a:xfrm>
          <a:prstGeom prst="rect">
            <a:avLst/>
          </a:prstGeom>
        </p:spPr>
      </p:pic>
      <p:sp>
        <p:nvSpPr>
          <p:cNvPr id="6" name="Content Placeholder 4">
            <a:extLst>
              <a:ext uri="{FF2B5EF4-FFF2-40B4-BE49-F238E27FC236}">
                <a16:creationId xmlns:a16="http://schemas.microsoft.com/office/drawing/2014/main" id="{AE6AFA50-A53B-4A3F-9891-4C0C50D5A1E0}"/>
              </a:ext>
            </a:extLst>
          </p:cNvPr>
          <p:cNvSpPr txBox="1">
            <a:spLocks/>
          </p:cNvSpPr>
          <p:nvPr/>
        </p:nvSpPr>
        <p:spPr>
          <a:xfrm>
            <a:off x="619000" y="3089744"/>
            <a:ext cx="2950428"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Optimizing resources</a:t>
            </a:r>
          </a:p>
          <a:p>
            <a:r>
              <a:rPr lang="en-AU" sz="2000" dirty="0">
                <a:solidFill>
                  <a:schemeClr val="bg1"/>
                </a:solidFill>
              </a:rPr>
              <a:t>Easy</a:t>
            </a:r>
          </a:p>
          <a:p>
            <a:r>
              <a:rPr lang="en-AU" sz="2000" dirty="0">
                <a:solidFill>
                  <a:schemeClr val="bg1"/>
                </a:solidFill>
              </a:rPr>
              <a:t>Workflow</a:t>
            </a:r>
          </a:p>
          <a:p>
            <a:r>
              <a:rPr lang="en-AU" sz="2000" dirty="0">
                <a:solidFill>
                  <a:schemeClr val="bg1"/>
                </a:solidFill>
              </a:rPr>
              <a:t>Intelligent</a:t>
            </a:r>
          </a:p>
        </p:txBody>
      </p:sp>
    </p:spTree>
    <p:extLst>
      <p:ext uri="{BB962C8B-B14F-4D97-AF65-F5344CB8AC3E}">
        <p14:creationId xmlns:p14="http://schemas.microsoft.com/office/powerpoint/2010/main" val="93632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A778F2B-1C7C-4F95-A63F-560CA83D4F52}"/>
              </a:ext>
            </a:extLst>
          </p:cNvPr>
          <p:cNvGrpSpPr/>
          <p:nvPr/>
        </p:nvGrpSpPr>
        <p:grpSpPr>
          <a:xfrm>
            <a:off x="5256318" y="876910"/>
            <a:ext cx="5209271" cy="4888134"/>
            <a:chOff x="5280231" y="848757"/>
            <a:chExt cx="5209271" cy="4888134"/>
          </a:xfrm>
        </p:grpSpPr>
        <p:pic>
          <p:nvPicPr>
            <p:cNvPr id="7" name="Picture 6">
              <a:extLst>
                <a:ext uri="{FF2B5EF4-FFF2-40B4-BE49-F238E27FC236}">
                  <a16:creationId xmlns:a16="http://schemas.microsoft.com/office/drawing/2014/main" id="{8643DB22-6C0E-4363-961C-B6DE3798C2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33349" y="1249507"/>
              <a:ext cx="4956153" cy="3287088"/>
            </a:xfrm>
            <a:prstGeom prst="rect">
              <a:avLst/>
            </a:prstGeom>
          </p:spPr>
        </p:pic>
        <p:pic>
          <p:nvPicPr>
            <p:cNvPr id="20" name="Picture 19" descr="A picture containing electronics, display, monitor, screenshot&#10;&#10;Description generated with high confidence">
              <a:extLst>
                <a:ext uri="{FF2B5EF4-FFF2-40B4-BE49-F238E27FC236}">
                  <a16:creationId xmlns:a16="http://schemas.microsoft.com/office/drawing/2014/main" id="{D6A0ED07-DF09-4356-AE9E-564246AC45A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80231" y="848757"/>
              <a:ext cx="5209271" cy="4888134"/>
            </a:xfrm>
            <a:prstGeom prst="rect">
              <a:avLst/>
            </a:prstGeom>
          </p:spPr>
        </p:pic>
      </p:grpSp>
      <p:pic>
        <p:nvPicPr>
          <p:cNvPr id="19" name="Picture 14" descr="Image result for national trust logo">
            <a:extLst>
              <a:ext uri="{FF2B5EF4-FFF2-40B4-BE49-F238E27FC236}">
                <a16:creationId xmlns:a16="http://schemas.microsoft.com/office/drawing/2014/main" id="{E1865223-C97C-43DD-BFAA-41E605896E45}"/>
              </a:ext>
            </a:extLst>
          </p:cNvPr>
          <p:cNvPicPr>
            <a:picLocks noChangeAspect="1" noChangeArrowheads="1"/>
          </p:cNvPicPr>
          <p:nvPr/>
        </p:nvPicPr>
        <p:blipFill>
          <a:blip r:embed="rId5" cstate="email">
            <a:clrChange>
              <a:clrFrom>
                <a:srgbClr val="FEFEFE"/>
              </a:clrFrom>
              <a:clrTo>
                <a:srgbClr val="FEFEFE">
                  <a:alpha val="0"/>
                </a:srgbClr>
              </a:clrTo>
            </a:clrChange>
            <a:biLevel thresh="25000"/>
            <a:extLst>
              <a:ext uri="{28A0092B-C50C-407E-A947-70E740481C1C}">
                <a14:useLocalDpi xmlns:a14="http://schemas.microsoft.com/office/drawing/2010/main"/>
              </a:ext>
            </a:extLst>
          </a:blip>
          <a:srcRect/>
          <a:stretch>
            <a:fillRect/>
          </a:stretch>
        </p:blipFill>
        <p:spPr bwMode="auto">
          <a:xfrm>
            <a:off x="3720696" y="2491985"/>
            <a:ext cx="1414289" cy="141428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27FAD7FD-6493-4CA9-8A77-3F32082B7C31}"/>
              </a:ext>
            </a:extLst>
          </p:cNvPr>
          <p:cNvGrpSpPr/>
          <p:nvPr/>
        </p:nvGrpSpPr>
        <p:grpSpPr>
          <a:xfrm>
            <a:off x="2856521" y="3790443"/>
            <a:ext cx="4907024" cy="3067557"/>
            <a:chOff x="2108257" y="3267756"/>
            <a:chExt cx="4907024" cy="3067557"/>
          </a:xfrm>
        </p:grpSpPr>
        <p:grpSp>
          <p:nvGrpSpPr>
            <p:cNvPr id="9" name="Group 8">
              <a:extLst>
                <a:ext uri="{FF2B5EF4-FFF2-40B4-BE49-F238E27FC236}">
                  <a16:creationId xmlns:a16="http://schemas.microsoft.com/office/drawing/2014/main" id="{51FAD246-8669-476E-96B5-0971CF9ECB11}"/>
                </a:ext>
              </a:extLst>
            </p:cNvPr>
            <p:cNvGrpSpPr/>
            <p:nvPr/>
          </p:nvGrpSpPr>
          <p:grpSpPr>
            <a:xfrm>
              <a:off x="2917113" y="3725592"/>
              <a:ext cx="3300492" cy="2109939"/>
              <a:chOff x="2917113" y="3725592"/>
              <a:chExt cx="3300492" cy="2109939"/>
            </a:xfrm>
          </p:grpSpPr>
          <p:sp>
            <p:nvSpPr>
              <p:cNvPr id="2" name="Rectangle 1">
                <a:extLst>
                  <a:ext uri="{FF2B5EF4-FFF2-40B4-BE49-F238E27FC236}">
                    <a16:creationId xmlns:a16="http://schemas.microsoft.com/office/drawing/2014/main" id="{689E0025-AB2B-4F60-9BD8-BDE0A3DE4237}"/>
                  </a:ext>
                </a:extLst>
              </p:cNvPr>
              <p:cNvSpPr/>
              <p:nvPr/>
            </p:nvSpPr>
            <p:spPr bwMode="auto">
              <a:xfrm>
                <a:off x="2917113" y="5579740"/>
                <a:ext cx="3300492" cy="255791"/>
              </a:xfrm>
              <a:prstGeom prst="rect">
                <a:avLst/>
              </a:prstGeom>
              <a:solidFill>
                <a:srgbClr val="E2E6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Picture 4">
                <a:extLst>
                  <a:ext uri="{FF2B5EF4-FFF2-40B4-BE49-F238E27FC236}">
                    <a16:creationId xmlns:a16="http://schemas.microsoft.com/office/drawing/2014/main" id="{AB99404B-CA74-4E94-B6C6-07ADF87C6BE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113" y="3725592"/>
                <a:ext cx="3300492" cy="1854148"/>
              </a:xfrm>
              <a:prstGeom prst="rect">
                <a:avLst/>
              </a:prstGeom>
            </p:spPr>
          </p:pic>
        </p:grpSp>
        <p:pic>
          <p:nvPicPr>
            <p:cNvPr id="21" name="Picture 20">
              <a:extLst>
                <a:ext uri="{FF2B5EF4-FFF2-40B4-BE49-F238E27FC236}">
                  <a16:creationId xmlns:a16="http://schemas.microsoft.com/office/drawing/2014/main" id="{67513973-ECF6-4360-AFA0-6CF4C3FA7D1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108257" y="3267756"/>
              <a:ext cx="4907024" cy="3067557"/>
            </a:xfrm>
            <a:prstGeom prst="rect">
              <a:avLst/>
            </a:prstGeom>
          </p:spPr>
        </p:pic>
      </p:grpSp>
      <p:grpSp>
        <p:nvGrpSpPr>
          <p:cNvPr id="8" name="Group 7">
            <a:extLst>
              <a:ext uri="{FF2B5EF4-FFF2-40B4-BE49-F238E27FC236}">
                <a16:creationId xmlns:a16="http://schemas.microsoft.com/office/drawing/2014/main" id="{3E6AD02D-5727-48C6-AF85-19039A0F4E67}"/>
              </a:ext>
            </a:extLst>
          </p:cNvPr>
          <p:cNvGrpSpPr/>
          <p:nvPr/>
        </p:nvGrpSpPr>
        <p:grpSpPr>
          <a:xfrm>
            <a:off x="10083743" y="3570911"/>
            <a:ext cx="1917468" cy="3287089"/>
            <a:chOff x="9978660" y="2854648"/>
            <a:chExt cx="1917468" cy="3287089"/>
          </a:xfrm>
        </p:grpSpPr>
        <p:pic>
          <p:nvPicPr>
            <p:cNvPr id="6" name="Picture 5">
              <a:extLst>
                <a:ext uri="{FF2B5EF4-FFF2-40B4-BE49-F238E27FC236}">
                  <a16:creationId xmlns:a16="http://schemas.microsoft.com/office/drawing/2014/main" id="{0A5BED07-B652-49CE-A6CE-C451651610C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177210" y="3121791"/>
              <a:ext cx="1524101" cy="2568765"/>
            </a:xfrm>
            <a:prstGeom prst="rect">
              <a:avLst/>
            </a:prstGeom>
          </p:spPr>
        </p:pic>
        <p:pic>
          <p:nvPicPr>
            <p:cNvPr id="27" name="Picture 26" descr="A screen shot of a computer&#10;&#10;Description generated with very high confidence">
              <a:extLst>
                <a:ext uri="{FF2B5EF4-FFF2-40B4-BE49-F238E27FC236}">
                  <a16:creationId xmlns:a16="http://schemas.microsoft.com/office/drawing/2014/main" id="{6DDC756E-863B-4D20-A489-FAD75E48B70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78660" y="2854648"/>
              <a:ext cx="1917468" cy="3287089"/>
            </a:xfrm>
            <a:prstGeom prst="rect">
              <a:avLst/>
            </a:prstGeom>
          </p:spPr>
        </p:pic>
      </p:grpSp>
      <p:sp>
        <p:nvSpPr>
          <p:cNvPr id="3" name="Title 2">
            <a:extLst>
              <a:ext uri="{FF2B5EF4-FFF2-40B4-BE49-F238E27FC236}">
                <a16:creationId xmlns:a16="http://schemas.microsoft.com/office/drawing/2014/main" id="{BAE17095-B36A-4215-B9FB-0F9D8D66E474}"/>
              </a:ext>
            </a:extLst>
          </p:cNvPr>
          <p:cNvSpPr>
            <a:spLocks noGrp="1"/>
          </p:cNvSpPr>
          <p:nvPr>
            <p:ph type="title"/>
          </p:nvPr>
        </p:nvSpPr>
        <p:spPr/>
        <p:txBody>
          <a:bodyPr/>
          <a:lstStyle/>
          <a:p>
            <a:r>
              <a:rPr lang="en-US" altLang="zh-CN" dirty="0">
                <a:solidFill>
                  <a:prstClr val="white"/>
                </a:solidFill>
              </a:rPr>
              <a:t>Professional Services – Property Management</a:t>
            </a:r>
            <a:br>
              <a:rPr lang="en-US" altLang="zh-CN" sz="4000" dirty="0">
                <a:solidFill>
                  <a:prstClr val="white"/>
                </a:solidFill>
              </a:rPr>
            </a:br>
            <a:r>
              <a:rPr lang="en-US" sz="2000" dirty="0">
                <a:solidFill>
                  <a:prstClr val="white"/>
                </a:solidFill>
              </a:rPr>
              <a:t>Power Platform use cases</a:t>
            </a:r>
            <a:endParaRPr lang="en-US" dirty="0"/>
          </a:p>
        </p:txBody>
      </p:sp>
      <p:sp>
        <p:nvSpPr>
          <p:cNvPr id="14" name="Content Placeholder 4">
            <a:extLst>
              <a:ext uri="{FF2B5EF4-FFF2-40B4-BE49-F238E27FC236}">
                <a16:creationId xmlns:a16="http://schemas.microsoft.com/office/drawing/2014/main" id="{5BDF93F2-6F7D-43AC-8CF8-A754B6944010}"/>
              </a:ext>
            </a:extLst>
          </p:cNvPr>
          <p:cNvSpPr txBox="1">
            <a:spLocks/>
          </p:cNvSpPr>
          <p:nvPr/>
        </p:nvSpPr>
        <p:spPr>
          <a:xfrm>
            <a:off x="643709" y="2063352"/>
            <a:ext cx="2950428"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360° Management:</a:t>
            </a:r>
          </a:p>
          <a:p>
            <a:r>
              <a:rPr lang="en-AU" sz="2000" dirty="0">
                <a:solidFill>
                  <a:schemeClr val="bg1"/>
                </a:solidFill>
              </a:rPr>
              <a:t>Trends</a:t>
            </a:r>
          </a:p>
          <a:p>
            <a:r>
              <a:rPr lang="en-AU" sz="2000" dirty="0">
                <a:solidFill>
                  <a:schemeClr val="bg1"/>
                </a:solidFill>
              </a:rPr>
              <a:t>Intelligent</a:t>
            </a:r>
          </a:p>
          <a:p>
            <a:r>
              <a:rPr lang="en-AU" sz="2000" dirty="0">
                <a:solidFill>
                  <a:schemeClr val="bg1"/>
                </a:solidFill>
              </a:rPr>
              <a:t>Prevention</a:t>
            </a:r>
          </a:p>
        </p:txBody>
      </p:sp>
    </p:spTree>
    <p:extLst>
      <p:ext uri="{BB962C8B-B14F-4D97-AF65-F5344CB8AC3E}">
        <p14:creationId xmlns:p14="http://schemas.microsoft.com/office/powerpoint/2010/main" val="2202986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F3BE69-3140-4CC3-8B90-36813EA29B76}"/>
              </a:ext>
            </a:extLst>
          </p:cNvPr>
          <p:cNvGrpSpPr/>
          <p:nvPr/>
        </p:nvGrpSpPr>
        <p:grpSpPr>
          <a:xfrm>
            <a:off x="4622469" y="693838"/>
            <a:ext cx="5214831" cy="4888133"/>
            <a:chOff x="4609393" y="891165"/>
            <a:chExt cx="5214831" cy="4888133"/>
          </a:xfrm>
        </p:grpSpPr>
        <p:pic>
          <p:nvPicPr>
            <p:cNvPr id="2050" name="Picture 2" descr="Machine generated alternative text:&#10;7/26/2017 1:59 PM &#10;BIG 95 115 120 &#10;Dashboard &#10;BIGHORN &#10;AC: 120 &#10;Energy &#10;AESO &#10;AC: 287 &#10;Energy &#10;AESO &#10;48 &#10;AC: 190 &#10;Energy &#10;AESO &#10;17 &#10;AESO &#10;IP21 &#10;Trans&quot; ta &#10;Realtime Status &#10;sup &#10;sup &#10;0/28 &#10;Hydro Monitoring Tool &#10;BOWI 108 155 156 &#10;AESO Dispatch &#10;0 $27.77 10607 MW &#10;BRA 13 28 30 &#10;00:00f2S ">
              <a:extLst>
                <a:ext uri="{FF2B5EF4-FFF2-40B4-BE49-F238E27FC236}">
                  <a16:creationId xmlns:a16="http://schemas.microsoft.com/office/drawing/2014/main" id="{4EFE7E61-2B7C-41E9-8F55-E8B710D25C3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805676" y="1283309"/>
              <a:ext cx="4872625" cy="321234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icture containing electronics, display, monitor, screenshot&#10;&#10;Description generated with high confidence">
              <a:extLst>
                <a:ext uri="{FF2B5EF4-FFF2-40B4-BE49-F238E27FC236}">
                  <a16:creationId xmlns:a16="http://schemas.microsoft.com/office/drawing/2014/main" id="{558852AB-A76B-492B-8833-3F1853F975B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09393" y="891165"/>
              <a:ext cx="5214831" cy="4888133"/>
            </a:xfrm>
            <a:prstGeom prst="rect">
              <a:avLst/>
            </a:prstGeom>
          </p:spPr>
        </p:pic>
      </p:grpSp>
      <p:grpSp>
        <p:nvGrpSpPr>
          <p:cNvPr id="3" name="Group 2">
            <a:extLst>
              <a:ext uri="{FF2B5EF4-FFF2-40B4-BE49-F238E27FC236}">
                <a16:creationId xmlns:a16="http://schemas.microsoft.com/office/drawing/2014/main" id="{D5A8FAF8-6C53-4278-A994-F777ABBEB2F0}"/>
              </a:ext>
            </a:extLst>
          </p:cNvPr>
          <p:cNvGrpSpPr/>
          <p:nvPr/>
        </p:nvGrpSpPr>
        <p:grpSpPr>
          <a:xfrm>
            <a:off x="7580071" y="3429000"/>
            <a:ext cx="4907024" cy="3067557"/>
            <a:chOff x="1432585" y="3310165"/>
            <a:chExt cx="4907024" cy="3067557"/>
          </a:xfrm>
        </p:grpSpPr>
        <p:pic>
          <p:nvPicPr>
            <p:cNvPr id="45" name="Picture 44">
              <a:extLst>
                <a:ext uri="{FF2B5EF4-FFF2-40B4-BE49-F238E27FC236}">
                  <a16:creationId xmlns:a16="http://schemas.microsoft.com/office/drawing/2014/main" id="{1E443772-58DF-4065-A9A4-5C2B72D74DB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182124" y="3748592"/>
              <a:ext cx="3391437" cy="2107577"/>
            </a:xfrm>
            <a:prstGeom prst="rect">
              <a:avLst/>
            </a:prstGeom>
          </p:spPr>
        </p:pic>
        <p:pic>
          <p:nvPicPr>
            <p:cNvPr id="48" name="Picture 47">
              <a:extLst>
                <a:ext uri="{FF2B5EF4-FFF2-40B4-BE49-F238E27FC236}">
                  <a16:creationId xmlns:a16="http://schemas.microsoft.com/office/drawing/2014/main" id="{1A1578BE-29E8-4B1E-A508-C62381D39B8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32585" y="3310165"/>
              <a:ext cx="4907024" cy="3067557"/>
            </a:xfrm>
            <a:prstGeom prst="rect">
              <a:avLst/>
            </a:prstGeom>
          </p:spPr>
        </p:pic>
      </p:grpSp>
      <p:sp>
        <p:nvSpPr>
          <p:cNvPr id="2" name="Title 1">
            <a:extLst>
              <a:ext uri="{FF2B5EF4-FFF2-40B4-BE49-F238E27FC236}">
                <a16:creationId xmlns:a16="http://schemas.microsoft.com/office/drawing/2014/main" id="{FB27EE79-C30F-4C16-89AD-7936707E2B7F}"/>
              </a:ext>
            </a:extLst>
          </p:cNvPr>
          <p:cNvSpPr>
            <a:spLocks noGrp="1"/>
          </p:cNvSpPr>
          <p:nvPr>
            <p:ph type="title"/>
          </p:nvPr>
        </p:nvSpPr>
        <p:spPr/>
        <p:txBody>
          <a:bodyPr/>
          <a:lstStyle/>
          <a:p>
            <a:r>
              <a:rPr lang="en-US" altLang="zh-CN" dirty="0">
                <a:solidFill>
                  <a:prstClr val="white"/>
                </a:solidFill>
              </a:rPr>
              <a:t>Utilities – Power Grid Management</a:t>
            </a:r>
            <a:br>
              <a:rPr lang="en-US" altLang="zh-CN" sz="4000" dirty="0">
                <a:solidFill>
                  <a:prstClr val="white"/>
                </a:solidFill>
              </a:rPr>
            </a:br>
            <a:r>
              <a:rPr lang="en-US" sz="2000" dirty="0">
                <a:solidFill>
                  <a:prstClr val="white"/>
                </a:solidFill>
              </a:rPr>
              <a:t>Power Platform use cases</a:t>
            </a:r>
            <a:endParaRPr lang="en-US" dirty="0"/>
          </a:p>
        </p:txBody>
      </p:sp>
      <p:grpSp>
        <p:nvGrpSpPr>
          <p:cNvPr id="5" name="Group 4">
            <a:extLst>
              <a:ext uri="{FF2B5EF4-FFF2-40B4-BE49-F238E27FC236}">
                <a16:creationId xmlns:a16="http://schemas.microsoft.com/office/drawing/2014/main" id="{7AB1B211-AE1A-4D4D-9EDF-3375CE0D7CEE}"/>
              </a:ext>
            </a:extLst>
          </p:cNvPr>
          <p:cNvGrpSpPr/>
          <p:nvPr/>
        </p:nvGrpSpPr>
        <p:grpSpPr>
          <a:xfrm>
            <a:off x="2337560" y="2258306"/>
            <a:ext cx="2275695" cy="3941128"/>
            <a:chOff x="3125431" y="3310163"/>
            <a:chExt cx="1850566" cy="3026284"/>
          </a:xfrm>
        </p:grpSpPr>
        <p:grpSp>
          <p:nvGrpSpPr>
            <p:cNvPr id="42" name="Group 41">
              <a:extLst>
                <a:ext uri="{FF2B5EF4-FFF2-40B4-BE49-F238E27FC236}">
                  <a16:creationId xmlns:a16="http://schemas.microsoft.com/office/drawing/2014/main" id="{1A4047FF-10E7-46EB-A4D5-E242B8B4884F}"/>
                </a:ext>
              </a:extLst>
            </p:cNvPr>
            <p:cNvGrpSpPr/>
            <p:nvPr/>
          </p:nvGrpSpPr>
          <p:grpSpPr>
            <a:xfrm>
              <a:off x="3125431" y="3310163"/>
              <a:ext cx="1850566" cy="3026284"/>
              <a:chOff x="8604754" y="3296407"/>
              <a:chExt cx="1917740" cy="3287555"/>
            </a:xfrm>
          </p:grpSpPr>
          <p:pic>
            <p:nvPicPr>
              <p:cNvPr id="43" name="Picture 3" descr="Machine generated alternative text:&#10;TA Current ">
                <a:extLst>
                  <a:ext uri="{FF2B5EF4-FFF2-40B4-BE49-F238E27FC236}">
                    <a16:creationId xmlns:a16="http://schemas.microsoft.com/office/drawing/2014/main" id="{FB5EF814-FA8C-4E9C-979F-90CAC82E1D1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773740" y="3530229"/>
                <a:ext cx="1587533" cy="282337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A screen shot of a computer&#10;&#10;Description generated with very high confidence">
                <a:extLst>
                  <a:ext uri="{FF2B5EF4-FFF2-40B4-BE49-F238E27FC236}">
                    <a16:creationId xmlns:a16="http://schemas.microsoft.com/office/drawing/2014/main" id="{1DFC1010-6AA7-45AB-ACDE-075477FCD15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04754" y="3296407"/>
                <a:ext cx="1917740" cy="3287555"/>
              </a:xfrm>
              <a:prstGeom prst="rect">
                <a:avLst/>
              </a:prstGeom>
            </p:spPr>
          </p:pic>
        </p:grpSp>
        <p:pic>
          <p:nvPicPr>
            <p:cNvPr id="25" name="Picture 24" descr="Image result for transalta logo">
              <a:extLst>
                <a:ext uri="{FF2B5EF4-FFF2-40B4-BE49-F238E27FC236}">
                  <a16:creationId xmlns:a16="http://schemas.microsoft.com/office/drawing/2014/main" id="{E53A3B44-D72F-451E-962B-37CE1EF03242}"/>
                </a:ext>
              </a:extLst>
            </p:cNvPr>
            <p:cNvPicPr>
              <a:picLocks noChangeAspect="1" noChangeArrowheads="1"/>
            </p:cNvPicPr>
            <p:nvPr/>
          </p:nvPicPr>
          <p:blipFill>
            <a:blip r:embed="rId9" cstate="email">
              <a:biLevel thresh="50000"/>
              <a:extLst>
                <a:ext uri="{28A0092B-C50C-407E-A947-70E740481C1C}">
                  <a14:useLocalDpi xmlns:a14="http://schemas.microsoft.com/office/drawing/2010/main"/>
                </a:ext>
              </a:extLst>
            </a:blip>
            <a:srcRect/>
            <a:stretch>
              <a:fillRect/>
            </a:stretch>
          </p:blipFill>
          <p:spPr bwMode="auto">
            <a:xfrm>
              <a:off x="3399912" y="3790443"/>
              <a:ext cx="1301603" cy="390281"/>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ontent Placeholder 4">
            <a:extLst>
              <a:ext uri="{FF2B5EF4-FFF2-40B4-BE49-F238E27FC236}">
                <a16:creationId xmlns:a16="http://schemas.microsoft.com/office/drawing/2014/main" id="{B7CB3D87-F7E5-411D-8741-F519D689D444}"/>
              </a:ext>
            </a:extLst>
          </p:cNvPr>
          <p:cNvSpPr txBox="1">
            <a:spLocks/>
          </p:cNvSpPr>
          <p:nvPr/>
        </p:nvSpPr>
        <p:spPr>
          <a:xfrm>
            <a:off x="602659" y="1708485"/>
            <a:ext cx="2950428"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360° Management:</a:t>
            </a:r>
          </a:p>
          <a:p>
            <a:r>
              <a:rPr lang="en-AU" sz="2000" dirty="0">
                <a:solidFill>
                  <a:schemeClr val="bg1"/>
                </a:solidFill>
              </a:rPr>
              <a:t>Trends</a:t>
            </a:r>
          </a:p>
          <a:p>
            <a:r>
              <a:rPr lang="en-AU" sz="2000" dirty="0">
                <a:solidFill>
                  <a:schemeClr val="bg1"/>
                </a:solidFill>
              </a:rPr>
              <a:t>Intelligent</a:t>
            </a:r>
          </a:p>
          <a:p>
            <a:r>
              <a:rPr lang="en-AU" sz="2000" dirty="0">
                <a:solidFill>
                  <a:schemeClr val="bg1"/>
                </a:solidFill>
              </a:rPr>
              <a:t>Prevention</a:t>
            </a:r>
          </a:p>
        </p:txBody>
      </p:sp>
    </p:spTree>
    <p:extLst>
      <p:ext uri="{BB962C8B-B14F-4D97-AF65-F5344CB8AC3E}">
        <p14:creationId xmlns:p14="http://schemas.microsoft.com/office/powerpoint/2010/main" val="242451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3B41E0E-495F-4FBC-B284-A3FBB8D512EA}"/>
              </a:ext>
            </a:extLst>
          </p:cNvPr>
          <p:cNvGrpSpPr/>
          <p:nvPr/>
        </p:nvGrpSpPr>
        <p:grpSpPr>
          <a:xfrm>
            <a:off x="5153953" y="557081"/>
            <a:ext cx="5082104" cy="4662945"/>
            <a:chOff x="4609394" y="891166"/>
            <a:chExt cx="5216777" cy="4888134"/>
          </a:xfrm>
        </p:grpSpPr>
        <p:pic>
          <p:nvPicPr>
            <p:cNvPr id="1038" name="Picture 14" descr="Machine generated alternative text:&#10;Decommissioning View &#10;o &#10;a &#10;Scenario Builder &#10;Oracle Siebel CRM Gateway Name Server &#10;Enabler &#10;Active &#10;unclassi..v= R 654 625.8 &#10;R 271 011.88 &#10;R 110152.43 &#10;R 273461.49 &#10;racle Siebel CRM Server &#10;Business Area &#10;Investment Status &#10;Entry Classification &#10;Decom Year &#10;Search by App Name &#10;App Name &#10;Achitecture View &#10;Business Area &#10;BHS &#10;Capability &#10;Shaun Anderson &#10;Strategic &#10;phations &#10;Other &#10;Active &#10;Buy &#10;Siebel - CRM Client &#10;Other &#10;Decommission Sell &#10;R 654 625.8 &#10;T R 654 625.8 &#10;OR 110 Rkh73461A9 &#10;R 271 011.88 &#10;Scenario Name &#10;Add &#10;O Oracle Siebel CRM Gateway Name Server &#10;C) Oracle Siebel CRM Server &#10;ntinue ">
              <a:extLst>
                <a:ext uri="{FF2B5EF4-FFF2-40B4-BE49-F238E27FC236}">
                  <a16:creationId xmlns:a16="http://schemas.microsoft.com/office/drawing/2014/main" id="{308972B9-2F32-4631-80E8-0D767620881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867407" y="1294948"/>
              <a:ext cx="4838789" cy="32870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electronics, display, monitor, screenshot&#10;&#10;Description generated with high confidence">
              <a:extLst>
                <a:ext uri="{FF2B5EF4-FFF2-40B4-BE49-F238E27FC236}">
                  <a16:creationId xmlns:a16="http://schemas.microsoft.com/office/drawing/2014/main" id="{BB066CEB-6C23-4139-BC2A-11AC9B857A7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09394" y="891166"/>
              <a:ext cx="5216777" cy="4888134"/>
            </a:xfrm>
            <a:prstGeom prst="rect">
              <a:avLst/>
            </a:prstGeom>
          </p:spPr>
        </p:pic>
      </p:grpSp>
      <p:graphicFrame>
        <p:nvGraphicFramePr>
          <p:cNvPr id="6" name="Table 5">
            <a:extLst>
              <a:ext uri="{FF2B5EF4-FFF2-40B4-BE49-F238E27FC236}">
                <a16:creationId xmlns:a16="http://schemas.microsoft.com/office/drawing/2014/main" id="{0FF701F8-CBFD-4535-8127-DDBDFED6BD6F}"/>
              </a:ext>
            </a:extLst>
          </p:cNvPr>
          <p:cNvGraphicFramePr>
            <a:graphicFrameLocks noGrp="1"/>
          </p:cNvGraphicFramePr>
          <p:nvPr/>
        </p:nvGraphicFramePr>
        <p:xfrm>
          <a:off x="1085727" y="-2600989"/>
          <a:ext cx="2743646" cy="626028"/>
        </p:xfrm>
        <a:graphic>
          <a:graphicData uri="http://schemas.openxmlformats.org/drawingml/2006/table">
            <a:tbl>
              <a:tblPr/>
              <a:tblGrid>
                <a:gridCol w="1410063">
                  <a:extLst>
                    <a:ext uri="{9D8B030D-6E8A-4147-A177-3AD203B41FA5}">
                      <a16:colId xmlns:a16="http://schemas.microsoft.com/office/drawing/2014/main" val="657462587"/>
                    </a:ext>
                  </a:extLst>
                </a:gridCol>
                <a:gridCol w="1333583">
                  <a:extLst>
                    <a:ext uri="{9D8B030D-6E8A-4147-A177-3AD203B41FA5}">
                      <a16:colId xmlns:a16="http://schemas.microsoft.com/office/drawing/2014/main" val="376440140"/>
                    </a:ext>
                  </a:extLst>
                </a:gridCol>
              </a:tblGrid>
              <a:tr h="208654">
                <a:tc>
                  <a:txBody>
                    <a:bodyPr/>
                    <a:lstStyle/>
                    <a:p>
                      <a:pPr marL="0" marR="0" fontAlgn="t">
                        <a:spcBef>
                          <a:spcPts val="0"/>
                        </a:spcBef>
                        <a:spcAft>
                          <a:spcPts val="0"/>
                        </a:spcAft>
                      </a:pPr>
                      <a:endParaRPr lang="en-US" sz="1000">
                        <a:effectLst/>
                      </a:endParaRP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a:effectLst/>
                      </a:endParaRP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234160377"/>
                  </a:ext>
                </a:extLst>
              </a:tr>
              <a:tr h="208654">
                <a:tc>
                  <a:txBody>
                    <a:bodyPr/>
                    <a:lstStyle/>
                    <a:p>
                      <a:pPr marL="0" marR="0" fontAlgn="t">
                        <a:spcBef>
                          <a:spcPts val="0"/>
                        </a:spcBef>
                        <a:spcAft>
                          <a:spcPts val="0"/>
                        </a:spcAft>
                      </a:pPr>
                      <a:endParaRPr lang="en-US" sz="1000">
                        <a:effectLst/>
                      </a:endParaRP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a:effectLst/>
                      </a:endParaRP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124486766"/>
                  </a:ext>
                </a:extLst>
              </a:tr>
              <a:tr h="208654">
                <a:tc>
                  <a:txBody>
                    <a:bodyPr/>
                    <a:lstStyle/>
                    <a:p>
                      <a:pPr marL="0" marR="0" fontAlgn="t">
                        <a:spcBef>
                          <a:spcPts val="0"/>
                        </a:spcBef>
                        <a:spcAft>
                          <a:spcPts val="0"/>
                        </a:spcAft>
                      </a:pPr>
                      <a:endParaRPr lang="en-US" sz="1000">
                        <a:effectLst/>
                      </a:endParaRP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600">
                          <a:effectLst/>
                          <a:latin typeface="Calibri" panose="020F0502020204030204" pitchFamily="34" charset="0"/>
                        </a:rPr>
                        <a:t> </a:t>
                      </a:r>
                    </a:p>
                  </a:txBody>
                  <a:tcPr marL="28138" marR="28138" marT="28138" marB="2813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20547272"/>
                  </a:ext>
                </a:extLst>
              </a:tr>
            </a:tbl>
          </a:graphicData>
        </a:graphic>
      </p:graphicFrame>
      <p:pic>
        <p:nvPicPr>
          <p:cNvPr id="17" name="Picture 2" descr="Image result for standard bank">
            <a:extLst>
              <a:ext uri="{FF2B5EF4-FFF2-40B4-BE49-F238E27FC236}">
                <a16:creationId xmlns:a16="http://schemas.microsoft.com/office/drawing/2014/main" id="{DDB08044-CFD6-46FF-B584-B1356F20496B}"/>
              </a:ext>
            </a:extLst>
          </p:cNvPr>
          <p:cNvPicPr>
            <a:picLocks noChangeAspect="1" noChangeArrowheads="1"/>
          </p:cNvPicPr>
          <p:nvPr/>
        </p:nvPicPr>
        <p:blipFill>
          <a:blip r:embed="rId5" cstate="email">
            <a:duotone>
              <a:schemeClr val="bg2">
                <a:shade val="45000"/>
                <a:satMod val="135000"/>
              </a:schemeClr>
              <a:prstClr val="white"/>
            </a:duotone>
            <a:extLst>
              <a:ext uri="{BEBA8EAE-BF5A-486C-A8C5-ECC9F3942E4B}">
                <a14:imgProps xmlns:a14="http://schemas.microsoft.com/office/drawing/2010/main">
                  <a14:imgLayer r:embed="rId6">
                    <a14:imgEffect>
                      <a14:brightnessContrast bright="100000" contrast="29000"/>
                    </a14:imgEffect>
                  </a14:imgLayer>
                </a14:imgProps>
              </a:ext>
              <a:ext uri="{28A0092B-C50C-407E-A947-70E740481C1C}">
                <a14:useLocalDpi xmlns:a14="http://schemas.microsoft.com/office/drawing/2010/main"/>
              </a:ext>
            </a:extLst>
          </a:blip>
          <a:srcRect/>
          <a:stretch>
            <a:fillRect/>
          </a:stretch>
        </p:blipFill>
        <p:spPr bwMode="auto">
          <a:xfrm>
            <a:off x="2949383" y="1762983"/>
            <a:ext cx="1999544" cy="60568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3B72F67-7FFB-4E2F-A00B-556AE7189C3A}"/>
              </a:ext>
            </a:extLst>
          </p:cNvPr>
          <p:cNvGrpSpPr/>
          <p:nvPr/>
        </p:nvGrpSpPr>
        <p:grpSpPr>
          <a:xfrm>
            <a:off x="3358702" y="2845791"/>
            <a:ext cx="1917468" cy="3287089"/>
            <a:chOff x="9307823" y="2897057"/>
            <a:chExt cx="1917468" cy="3287089"/>
          </a:xfrm>
        </p:grpSpPr>
        <p:pic>
          <p:nvPicPr>
            <p:cNvPr id="1036" name="Picture 12" descr="Machine generated alternative text:&#10;Add ATM issue &#10;Issue type &#10;Vandalism &#10;Description of issue &#10;Explain what the issue is... &#10;Images &#10;ADD ISSUE &#10;ATM &#10;Calendar &#10;Alerts &#10;More ">
              <a:extLst>
                <a:ext uri="{FF2B5EF4-FFF2-40B4-BE49-F238E27FC236}">
                  <a16:creationId xmlns:a16="http://schemas.microsoft.com/office/drawing/2014/main" id="{D67C5714-45F2-40C8-9DFF-C155AE2B905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488903" y="3192791"/>
              <a:ext cx="1553968" cy="2763998"/>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Machine generated alternative text:&#10;ATM 7451 details &#10;ATM ISSUES &#10;OVERVIEW &#10;Vandalism &#10;Saturday, March 4, 2017 &#10;Vandalism on side of machine &#10;Alarm &#10;Monday, May 1, 2017 &#10;Not working, failed functionality test &#10;Locks &#10;Tuesday, March 14, 2017 &#10;Apparent scratches around lock and door &#10;panel &#10;Locks &#10;Wednesday, March 22, 2017 &#10;Rust around keyhole, needs replacement &#10;immediately &#10;Locks &#10;Monday, January 2, 2017 &#10;Apparent break in, scratches around keyhole &#10;INSPECT ATM &#10;ATM &#10;Calendar &#10;Alerts &#10;More ">
              <a:extLst>
                <a:ext uri="{FF2B5EF4-FFF2-40B4-BE49-F238E27FC236}">
                  <a16:creationId xmlns:a16="http://schemas.microsoft.com/office/drawing/2014/main" id="{D06668D1-44EF-48A0-B4AE-171C3837BF8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488903" y="3202838"/>
              <a:ext cx="1553968" cy="27639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screen shot of a computer&#10;&#10;Description generated with very high confidence">
              <a:extLst>
                <a:ext uri="{FF2B5EF4-FFF2-40B4-BE49-F238E27FC236}">
                  <a16:creationId xmlns:a16="http://schemas.microsoft.com/office/drawing/2014/main" id="{F69ECC5A-D0BD-42DB-A097-4621BF2E104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07823" y="2897057"/>
              <a:ext cx="1917468" cy="3287089"/>
            </a:xfrm>
            <a:prstGeom prst="rect">
              <a:avLst/>
            </a:prstGeom>
          </p:spPr>
        </p:pic>
      </p:grpSp>
      <p:grpSp>
        <p:nvGrpSpPr>
          <p:cNvPr id="3" name="Group 2">
            <a:extLst>
              <a:ext uri="{FF2B5EF4-FFF2-40B4-BE49-F238E27FC236}">
                <a16:creationId xmlns:a16="http://schemas.microsoft.com/office/drawing/2014/main" id="{D503AF2D-BBCA-4A1D-B023-400919F6B2AA}"/>
              </a:ext>
            </a:extLst>
          </p:cNvPr>
          <p:cNvGrpSpPr/>
          <p:nvPr/>
        </p:nvGrpSpPr>
        <p:grpSpPr>
          <a:xfrm>
            <a:off x="7186178" y="3264777"/>
            <a:ext cx="5132451" cy="3287089"/>
            <a:chOff x="1437420" y="3310165"/>
            <a:chExt cx="4907024" cy="3067557"/>
          </a:xfrm>
        </p:grpSpPr>
        <p:pic>
          <p:nvPicPr>
            <p:cNvPr id="1040" name="Picture 16" descr="Machine generated alternative text:&#10;of IT •rop (fm of &#10;a &#10;4980 &#10;9.72bn &#10;3.99bn &#10;1.05bn &#10;2.89bn &#10;1.79bn &#10;Tape - IT SOLJtion, Total Cost &amp; Confidence Level &#10;104 0 60 &#10;IE Nightwatchman O A &#10;33 &#10;3270 &#10;CAGE &#10;42.07K ">
              <a:extLst>
                <a:ext uri="{FF2B5EF4-FFF2-40B4-BE49-F238E27FC236}">
                  <a16:creationId xmlns:a16="http://schemas.microsoft.com/office/drawing/2014/main" id="{7C63525D-12C8-43E2-AFC7-25441B29673E}"/>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239622" y="3716502"/>
              <a:ext cx="3337287" cy="21413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F8975AB-B1F2-46E5-A85A-308CB654C4E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37420" y="3310165"/>
              <a:ext cx="4907024" cy="3067557"/>
            </a:xfrm>
            <a:prstGeom prst="rect">
              <a:avLst/>
            </a:prstGeom>
          </p:spPr>
        </p:pic>
      </p:grpSp>
      <p:sp>
        <p:nvSpPr>
          <p:cNvPr id="2" name="Title 1">
            <a:extLst>
              <a:ext uri="{FF2B5EF4-FFF2-40B4-BE49-F238E27FC236}">
                <a16:creationId xmlns:a16="http://schemas.microsoft.com/office/drawing/2014/main" id="{0F1081C7-2ABF-4401-9A1B-3ED9BA6C4D35}"/>
              </a:ext>
            </a:extLst>
          </p:cNvPr>
          <p:cNvSpPr>
            <a:spLocks noGrp="1"/>
          </p:cNvSpPr>
          <p:nvPr>
            <p:ph type="title"/>
          </p:nvPr>
        </p:nvSpPr>
        <p:spPr/>
        <p:txBody>
          <a:bodyPr/>
          <a:lstStyle/>
          <a:p>
            <a:r>
              <a:rPr lang="en-US" altLang="zh-CN" dirty="0">
                <a:solidFill>
                  <a:prstClr val="white"/>
                </a:solidFill>
              </a:rPr>
              <a:t>Utilities – Power Grid Management</a:t>
            </a:r>
            <a:br>
              <a:rPr lang="en-US" altLang="zh-CN" sz="4000" dirty="0">
                <a:solidFill>
                  <a:prstClr val="white"/>
                </a:solidFill>
              </a:rPr>
            </a:br>
            <a:r>
              <a:rPr lang="en-US" sz="2000" dirty="0">
                <a:solidFill>
                  <a:prstClr val="white"/>
                </a:solidFill>
              </a:rPr>
              <a:t>Power Platform use cases</a:t>
            </a:r>
            <a:endParaRPr lang="en-US" dirty="0"/>
          </a:p>
        </p:txBody>
      </p:sp>
      <p:sp>
        <p:nvSpPr>
          <p:cNvPr id="19" name="Content Placeholder 4">
            <a:extLst>
              <a:ext uri="{FF2B5EF4-FFF2-40B4-BE49-F238E27FC236}">
                <a16:creationId xmlns:a16="http://schemas.microsoft.com/office/drawing/2014/main" id="{DB45683E-4E48-4857-80AA-D6AC82C05CD3}"/>
              </a:ext>
            </a:extLst>
          </p:cNvPr>
          <p:cNvSpPr txBox="1">
            <a:spLocks/>
          </p:cNvSpPr>
          <p:nvPr/>
        </p:nvSpPr>
        <p:spPr>
          <a:xfrm>
            <a:off x="548267" y="3075853"/>
            <a:ext cx="2950428"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Risk Management:</a:t>
            </a:r>
          </a:p>
          <a:p>
            <a:r>
              <a:rPr lang="en-AU" sz="2000" dirty="0">
                <a:solidFill>
                  <a:schemeClr val="bg1"/>
                </a:solidFill>
              </a:rPr>
              <a:t>Paper to apps</a:t>
            </a:r>
          </a:p>
          <a:p>
            <a:r>
              <a:rPr lang="en-AU" sz="2000" dirty="0">
                <a:solidFill>
                  <a:schemeClr val="bg1"/>
                </a:solidFill>
              </a:rPr>
              <a:t>Business process management</a:t>
            </a:r>
          </a:p>
        </p:txBody>
      </p:sp>
    </p:spTree>
    <p:extLst>
      <p:ext uri="{BB962C8B-B14F-4D97-AF65-F5344CB8AC3E}">
        <p14:creationId xmlns:p14="http://schemas.microsoft.com/office/powerpoint/2010/main" val="11226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DF730A-F988-4095-95B1-B578195F3E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52664" y="1302212"/>
            <a:ext cx="5302798" cy="3331790"/>
          </a:xfrm>
          <a:prstGeom prst="rect">
            <a:avLst/>
          </a:prstGeom>
        </p:spPr>
      </p:pic>
      <p:pic>
        <p:nvPicPr>
          <p:cNvPr id="9" name="Picture 8">
            <a:extLst>
              <a:ext uri="{FF2B5EF4-FFF2-40B4-BE49-F238E27FC236}">
                <a16:creationId xmlns:a16="http://schemas.microsoft.com/office/drawing/2014/main" id="{95F3212A-1BD5-4B54-8A3D-B913E5AC205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30500" y="3821885"/>
            <a:ext cx="3711399" cy="2331901"/>
          </a:xfrm>
          <a:prstGeom prst="rect">
            <a:avLst/>
          </a:prstGeom>
        </p:spPr>
      </p:pic>
      <p:grpSp>
        <p:nvGrpSpPr>
          <p:cNvPr id="5" name="Group 4">
            <a:extLst>
              <a:ext uri="{FF2B5EF4-FFF2-40B4-BE49-F238E27FC236}">
                <a16:creationId xmlns:a16="http://schemas.microsoft.com/office/drawing/2014/main" id="{A45ED2BA-0D32-4D29-8DC6-B5870B05E623}"/>
              </a:ext>
            </a:extLst>
          </p:cNvPr>
          <p:cNvGrpSpPr/>
          <p:nvPr/>
        </p:nvGrpSpPr>
        <p:grpSpPr>
          <a:xfrm>
            <a:off x="9898838" y="3565418"/>
            <a:ext cx="1917468" cy="3287089"/>
            <a:chOff x="9307823" y="2897057"/>
            <a:chExt cx="1917468" cy="3287089"/>
          </a:xfrm>
        </p:grpSpPr>
        <p:pic>
          <p:nvPicPr>
            <p:cNvPr id="8" name="Picture 7" descr="Machine generated alternative text:&#10;25 September 2017 02:47 PM &#10;London &#10;Add Customer &#10;Search Existing Customer &#10;Search dy Name: &#10;Aaron Bruce &#10;(9711.998-595B &#10;- Keith Brian &#10;(9711-996-5958 &#10;Kevin Bruce &#10;(9711-996-5958 &#10;Add New Customer &#10;2 Minutes &#10;Customer Service Type: &#10;Open New Account &#10;Expected Duration: &#10;30 mins &#10;4 Minutes &#10;SIGN OUT &#10;10 Minutes &#10;Add Custorner &#10;Other Stores &#10;Walk Out ">
              <a:extLst>
                <a:ext uri="{FF2B5EF4-FFF2-40B4-BE49-F238E27FC236}">
                  <a16:creationId xmlns:a16="http://schemas.microsoft.com/office/drawing/2014/main" id="{05E19323-B0E9-42DC-9C0A-BADA3B44989F}"/>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1" b="-1"/>
            <a:stretch/>
          </p:blipFill>
          <p:spPr bwMode="auto">
            <a:xfrm>
              <a:off x="9499340" y="3194878"/>
              <a:ext cx="1534435" cy="25844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screen shot of a computer&#10;&#10;Description generated with very high confidence">
              <a:extLst>
                <a:ext uri="{FF2B5EF4-FFF2-40B4-BE49-F238E27FC236}">
                  <a16:creationId xmlns:a16="http://schemas.microsoft.com/office/drawing/2014/main" id="{E008EEE4-F757-47BF-A2FD-267D059DFD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07823" y="2897057"/>
              <a:ext cx="1917468" cy="3287089"/>
            </a:xfrm>
            <a:prstGeom prst="rect">
              <a:avLst/>
            </a:prstGeom>
          </p:spPr>
        </p:pic>
      </p:grpSp>
      <p:sp>
        <p:nvSpPr>
          <p:cNvPr id="2" name="Title 1">
            <a:extLst>
              <a:ext uri="{FF2B5EF4-FFF2-40B4-BE49-F238E27FC236}">
                <a16:creationId xmlns:a16="http://schemas.microsoft.com/office/drawing/2014/main" id="{322369B4-326F-4B79-AEDF-FB6329F481BB}"/>
              </a:ext>
            </a:extLst>
          </p:cNvPr>
          <p:cNvSpPr>
            <a:spLocks noGrp="1"/>
          </p:cNvSpPr>
          <p:nvPr>
            <p:ph type="title"/>
          </p:nvPr>
        </p:nvSpPr>
        <p:spPr/>
        <p:txBody>
          <a:bodyPr>
            <a:normAutofit/>
          </a:bodyPr>
          <a:lstStyle/>
          <a:p>
            <a:r>
              <a:rPr lang="en-US" altLang="zh-CN" dirty="0">
                <a:solidFill>
                  <a:prstClr val="white"/>
                </a:solidFill>
              </a:rPr>
              <a:t>Bank – VIP Relationship Management</a:t>
            </a:r>
            <a:br>
              <a:rPr lang="en-US" altLang="zh-CN" sz="4000" dirty="0">
                <a:solidFill>
                  <a:prstClr val="white"/>
                </a:solidFill>
              </a:rPr>
            </a:br>
            <a:r>
              <a:rPr lang="en-US" sz="2000" dirty="0">
                <a:solidFill>
                  <a:prstClr val="white"/>
                </a:solidFill>
              </a:rPr>
              <a:t>Power Platform use cases</a:t>
            </a:r>
            <a:endParaRPr lang="en-US" dirty="0"/>
          </a:p>
        </p:txBody>
      </p:sp>
      <p:pic>
        <p:nvPicPr>
          <p:cNvPr id="4" name="Picture 3" descr="A close up of a logo&#10;&#10;Description automatically generated">
            <a:extLst>
              <a:ext uri="{FF2B5EF4-FFF2-40B4-BE49-F238E27FC236}">
                <a16:creationId xmlns:a16="http://schemas.microsoft.com/office/drawing/2014/main" id="{C79AB0C4-9A80-4CD6-8322-1017F61166DB}"/>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bright="100000" contrast="51000"/>
                    </a14:imgEffect>
                  </a14:imgLayer>
                </a14:imgProps>
              </a:ext>
              <a:ext uri="{28A0092B-C50C-407E-A947-70E740481C1C}">
                <a14:useLocalDpi xmlns:a14="http://schemas.microsoft.com/office/drawing/2010/main"/>
              </a:ext>
            </a:extLst>
          </a:blip>
          <a:srcRect/>
          <a:stretch/>
        </p:blipFill>
        <p:spPr>
          <a:xfrm>
            <a:off x="3887658" y="2152345"/>
            <a:ext cx="1391356" cy="595063"/>
          </a:xfrm>
          <a:prstGeom prst="rect">
            <a:avLst/>
          </a:prstGeom>
        </p:spPr>
      </p:pic>
      <p:sp>
        <p:nvSpPr>
          <p:cNvPr id="15" name="Content Placeholder 4">
            <a:extLst>
              <a:ext uri="{FF2B5EF4-FFF2-40B4-BE49-F238E27FC236}">
                <a16:creationId xmlns:a16="http://schemas.microsoft.com/office/drawing/2014/main" id="{621D8448-AB00-4500-8386-2256BFE2AE82}"/>
              </a:ext>
            </a:extLst>
          </p:cNvPr>
          <p:cNvSpPr txBox="1">
            <a:spLocks/>
          </p:cNvSpPr>
          <p:nvPr/>
        </p:nvSpPr>
        <p:spPr>
          <a:xfrm>
            <a:off x="651780" y="4408123"/>
            <a:ext cx="3635201" cy="1601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solidFill>
                  <a:schemeClr val="bg1"/>
                </a:solidFill>
              </a:rPr>
              <a:t>Personalized relationships</a:t>
            </a:r>
          </a:p>
          <a:p>
            <a:r>
              <a:rPr lang="en-AU" sz="2000" dirty="0">
                <a:solidFill>
                  <a:schemeClr val="bg1"/>
                </a:solidFill>
              </a:rPr>
              <a:t>Predictive</a:t>
            </a:r>
          </a:p>
          <a:p>
            <a:r>
              <a:rPr lang="en-AU" sz="2000" dirty="0">
                <a:solidFill>
                  <a:schemeClr val="bg1"/>
                </a:solidFill>
              </a:rPr>
              <a:t>360°</a:t>
            </a:r>
          </a:p>
        </p:txBody>
      </p:sp>
    </p:spTree>
    <p:extLst>
      <p:ext uri="{BB962C8B-B14F-4D97-AF65-F5344CB8AC3E}">
        <p14:creationId xmlns:p14="http://schemas.microsoft.com/office/powerpoint/2010/main" val="205549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459924" y="3741872"/>
            <a:ext cx="3061709"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3200" b="1" cap="all" spc="100" dirty="0">
                <a:ln>
                  <a:noFill/>
                </a:ln>
                <a:solidFill>
                  <a:srgbClr val="008272"/>
                </a:solidFill>
                <a:latin typeface="Segoe UI"/>
              </a:rPr>
              <a:t>Intelligent Sales &amp; Marketing</a:t>
            </a:r>
          </a:p>
        </p:txBody>
      </p:sp>
      <p:sp>
        <p:nvSpPr>
          <p:cNvPr id="188" name="Rectangle 187">
            <a:extLst>
              <a:ext uri="{FF2B5EF4-FFF2-40B4-BE49-F238E27FC236}">
                <a16:creationId xmlns:a16="http://schemas.microsoft.com/office/drawing/2014/main" id="{A4EE1988-B2B9-46EA-A7DA-681479AC344C}"/>
              </a:ext>
            </a:extLst>
          </p:cNvPr>
          <p:cNvSpPr/>
          <p:nvPr/>
        </p:nvSpPr>
        <p:spPr bwMode="auto">
          <a:xfrm>
            <a:off x="5832111" y="2500056"/>
            <a:ext cx="1715382" cy="1203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Personalized, account-based content</a:t>
            </a:r>
          </a:p>
          <a:p>
            <a:pPr marL="171450" indent="-114300">
              <a:spcAft>
                <a:spcPts val="300"/>
              </a:spcAft>
              <a:buFont typeface="Arial" panose="020B0604020202020204" pitchFamily="34" charset="0"/>
              <a:buChar char="•"/>
              <a:defRPr/>
            </a:pPr>
            <a:r>
              <a:rPr lang="en-US" sz="900" dirty="0">
                <a:solidFill>
                  <a:srgbClr val="505050"/>
                </a:solidFill>
              </a:rPr>
              <a:t>Customer journey designer</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A/B testing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Dynamic segmentation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interaction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Surveys</a:t>
            </a:r>
          </a:p>
        </p:txBody>
      </p:sp>
      <p:sp>
        <p:nvSpPr>
          <p:cNvPr id="190" name="Rectangle 189">
            <a:extLst>
              <a:ext uri="{FF2B5EF4-FFF2-40B4-BE49-F238E27FC236}">
                <a16:creationId xmlns:a16="http://schemas.microsoft.com/office/drawing/2014/main" id="{1532BA8E-13E3-4C21-A16A-C1A51DA1303B}"/>
              </a:ext>
            </a:extLst>
          </p:cNvPr>
          <p:cNvSpPr/>
          <p:nvPr/>
        </p:nvSpPr>
        <p:spPr>
          <a:xfrm>
            <a:off x="7298158" y="518446"/>
            <a:ext cx="1656973"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Track and prioritize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Multiple lead-scoring models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Sales readiness grades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Smart scheduling</a:t>
            </a:r>
          </a:p>
        </p:txBody>
      </p:sp>
      <p:sp>
        <p:nvSpPr>
          <p:cNvPr id="193" name="Rectangle 192">
            <a:extLst>
              <a:ext uri="{FF2B5EF4-FFF2-40B4-BE49-F238E27FC236}">
                <a16:creationId xmlns:a16="http://schemas.microsoft.com/office/drawing/2014/main" id="{E6C9DDDE-5B96-4F46-8ABD-C6364F6F6BB6}"/>
              </a:ext>
            </a:extLst>
          </p:cNvPr>
          <p:cNvSpPr/>
          <p:nvPr/>
        </p:nvSpPr>
        <p:spPr>
          <a:xfrm>
            <a:off x="8117570" y="1853307"/>
            <a:ext cx="824935"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Dismiss lead</a:t>
            </a:r>
          </a:p>
        </p:txBody>
      </p:sp>
      <p:sp>
        <p:nvSpPr>
          <p:cNvPr id="195" name="Rectangle 194">
            <a:extLst>
              <a:ext uri="{FF2B5EF4-FFF2-40B4-BE49-F238E27FC236}">
                <a16:creationId xmlns:a16="http://schemas.microsoft.com/office/drawing/2014/main" id="{0118AEBB-A6C9-4485-BB4E-617BC19DEC81}"/>
              </a:ext>
            </a:extLst>
          </p:cNvPr>
          <p:cNvSpPr/>
          <p:nvPr/>
        </p:nvSpPr>
        <p:spPr>
          <a:xfrm>
            <a:off x="10713882" y="468251"/>
            <a:ext cx="1094950" cy="107721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Handoff to sales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Pre-made workflows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Unified data across contacts, leads, and customers</a:t>
            </a:r>
          </a:p>
        </p:txBody>
      </p:sp>
      <p:cxnSp>
        <p:nvCxnSpPr>
          <p:cNvPr id="203" name="Straight Connector 52">
            <a:extLst>
              <a:ext uri="{FF2B5EF4-FFF2-40B4-BE49-F238E27FC236}">
                <a16:creationId xmlns:a16="http://schemas.microsoft.com/office/drawing/2014/main" id="{5C0B9E48-1039-410D-AB04-D0B19F080A20}"/>
              </a:ext>
            </a:extLst>
          </p:cNvPr>
          <p:cNvCxnSpPr>
            <a:cxnSpLocks/>
            <a:stCxn id="187" idx="0"/>
            <a:endCxn id="341" idx="6"/>
          </p:cNvCxnSpPr>
          <p:nvPr/>
        </p:nvCxnSpPr>
        <p:spPr>
          <a:xfrm rot="16200000" flipV="1">
            <a:off x="4579061" y="1218700"/>
            <a:ext cx="784220" cy="930991"/>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4" name="Straight Connector 52">
            <a:extLst>
              <a:ext uri="{FF2B5EF4-FFF2-40B4-BE49-F238E27FC236}">
                <a16:creationId xmlns:a16="http://schemas.microsoft.com/office/drawing/2014/main" id="{02BA98AF-EF0B-4FD6-B527-4AF2930C475A}"/>
              </a:ext>
            </a:extLst>
          </p:cNvPr>
          <p:cNvCxnSpPr>
            <a:cxnSpLocks/>
            <a:stCxn id="189" idx="4"/>
            <a:endCxn id="187" idx="6"/>
          </p:cNvCxnSpPr>
          <p:nvPr/>
        </p:nvCxnSpPr>
        <p:spPr>
          <a:xfrm rot="5400000">
            <a:off x="5984370" y="1416849"/>
            <a:ext cx="784220" cy="1207516"/>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a:stCxn id="191" idx="2"/>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10" name="Straight Connector 52">
            <a:extLst>
              <a:ext uri="{FF2B5EF4-FFF2-40B4-BE49-F238E27FC236}">
                <a16:creationId xmlns:a16="http://schemas.microsoft.com/office/drawing/2014/main" id="{0532E219-3205-4635-B256-E2981C4984C3}"/>
              </a:ext>
            </a:extLst>
          </p:cNvPr>
          <p:cNvCxnSpPr>
            <a:cxnSpLocks/>
            <a:stCxn id="196" idx="0"/>
            <a:endCxn id="191" idx="6"/>
          </p:cNvCxnSpPr>
          <p:nvPr/>
        </p:nvCxnSpPr>
        <p:spPr>
          <a:xfrm rot="16200000" flipV="1">
            <a:off x="9527525" y="1218333"/>
            <a:ext cx="1848189" cy="34802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22" name="Straight Connector 52">
            <a:extLst>
              <a:ext uri="{FF2B5EF4-FFF2-40B4-BE49-F238E27FC236}">
                <a16:creationId xmlns:a16="http://schemas.microsoft.com/office/drawing/2014/main" id="{644AF0AB-A916-41A5-84E6-565578CB5C5C}"/>
              </a:ext>
            </a:extLst>
          </p:cNvPr>
          <p:cNvCxnSpPr>
            <a:cxnSpLocks/>
            <a:stCxn id="199" idx="0"/>
            <a:endCxn id="198" idx="4"/>
          </p:cNvCxnSpPr>
          <p:nvPr/>
        </p:nvCxnSpPr>
        <p:spPr>
          <a:xfrm flipV="1">
            <a:off x="10625632" y="4727247"/>
            <a:ext cx="0" cy="889317"/>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28" name="Rectangle 227">
            <a:extLst>
              <a:ext uri="{FF2B5EF4-FFF2-40B4-BE49-F238E27FC236}">
                <a16:creationId xmlns:a16="http://schemas.microsoft.com/office/drawing/2014/main" id="{F8227846-1FD8-4DB2-9F83-3D65BA4FB673}"/>
              </a:ext>
            </a:extLst>
          </p:cNvPr>
          <p:cNvSpPr/>
          <p:nvPr/>
        </p:nvSpPr>
        <p:spPr>
          <a:xfrm>
            <a:off x="10972928" y="2271978"/>
            <a:ext cx="923797" cy="76174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Lead scoring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Predictive lead scoring and prioritization models</a:t>
            </a:r>
          </a:p>
        </p:txBody>
      </p:sp>
      <p:sp>
        <p:nvSpPr>
          <p:cNvPr id="232" name="Rectangle 231">
            <a:extLst>
              <a:ext uri="{FF2B5EF4-FFF2-40B4-BE49-F238E27FC236}">
                <a16:creationId xmlns:a16="http://schemas.microsoft.com/office/drawing/2014/main" id="{9E7BAE60-8492-446E-978D-3D6CA5133DA1}"/>
              </a:ext>
            </a:extLst>
          </p:cNvPr>
          <p:cNvSpPr/>
          <p:nvPr/>
        </p:nvSpPr>
        <p:spPr>
          <a:xfrm>
            <a:off x="10972928" y="3748353"/>
            <a:ext cx="923795" cy="128496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Manage relationships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assistant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Health and risk scores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Interactive org charts</a:t>
            </a:r>
          </a:p>
        </p:txBody>
      </p:sp>
      <p:sp>
        <p:nvSpPr>
          <p:cNvPr id="237" name="Rectangle 236">
            <a:extLst>
              <a:ext uri="{FF2B5EF4-FFF2-40B4-BE49-F238E27FC236}">
                <a16:creationId xmlns:a16="http://schemas.microsoft.com/office/drawing/2014/main" id="{57651077-F614-4612-95D1-9DACB7310E84}"/>
              </a:ext>
            </a:extLst>
          </p:cNvPr>
          <p:cNvSpPr/>
          <p:nvPr/>
        </p:nvSpPr>
        <p:spPr>
          <a:xfrm>
            <a:off x="10972928" y="5496730"/>
            <a:ext cx="922440" cy="93871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Win deal</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Document sharing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Leveraging winning sales techniques</a:t>
            </a:r>
          </a:p>
        </p:txBody>
      </p:sp>
      <p:sp>
        <p:nvSpPr>
          <p:cNvPr id="238" name="Rectangle 237">
            <a:extLst>
              <a:ext uri="{FF2B5EF4-FFF2-40B4-BE49-F238E27FC236}">
                <a16:creationId xmlns:a16="http://schemas.microsoft.com/office/drawing/2014/main" id="{8DA731AB-4035-48D6-B021-156F8F62E0E4}"/>
              </a:ext>
            </a:extLst>
          </p:cNvPr>
          <p:cNvSpPr/>
          <p:nvPr/>
        </p:nvSpPr>
        <p:spPr>
          <a:xfrm>
            <a:off x="8085341" y="2557551"/>
            <a:ext cx="1247938" cy="191590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Customer interactions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Warm introductions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Recommended, personalized talking points and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AI-driven next best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Personalized sales documents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Showcase product with mixed reality</a:t>
            </a:r>
          </a:p>
        </p:txBody>
      </p:sp>
      <p:sp>
        <p:nvSpPr>
          <p:cNvPr id="253" name="Rectangle 252">
            <a:extLst>
              <a:ext uri="{FF2B5EF4-FFF2-40B4-BE49-F238E27FC236}">
                <a16:creationId xmlns:a16="http://schemas.microsoft.com/office/drawing/2014/main" id="{C78C150A-68F9-443F-83C1-2AC20D9A11C8}"/>
              </a:ext>
            </a:extLst>
          </p:cNvPr>
          <p:cNvSpPr/>
          <p:nvPr/>
        </p:nvSpPr>
        <p:spPr>
          <a:xfrm>
            <a:off x="3811014" y="5584803"/>
            <a:ext cx="1668690" cy="977191"/>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Supervisor review</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Pipeline analysis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and conversational intelligence</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Coaching and training opportunities</a:t>
            </a:r>
          </a:p>
        </p:txBody>
      </p:sp>
      <p:sp>
        <p:nvSpPr>
          <p:cNvPr id="254" name="Rectangle 253">
            <a:extLst>
              <a:ext uri="{FF2B5EF4-FFF2-40B4-BE49-F238E27FC236}">
                <a16:creationId xmlns:a16="http://schemas.microsoft.com/office/drawing/2014/main" id="{4E096128-BE91-4E33-B329-76856BEA8396}"/>
              </a:ext>
            </a:extLst>
          </p:cNvPr>
          <p:cNvSpPr/>
          <p:nvPr/>
        </p:nvSpPr>
        <p:spPr>
          <a:xfrm>
            <a:off x="8801797" y="6338395"/>
            <a:ext cx="2010066" cy="346249"/>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Survey distribution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Automated, personalized surveys</a:t>
            </a:r>
          </a:p>
        </p:txBody>
      </p:sp>
      <p:sp>
        <p:nvSpPr>
          <p:cNvPr id="255" name="Rectangle 254">
            <a:extLst>
              <a:ext uri="{FF2B5EF4-FFF2-40B4-BE49-F238E27FC236}">
                <a16:creationId xmlns:a16="http://schemas.microsoft.com/office/drawing/2014/main" id="{B18B7529-AA0B-41FC-9ABD-C0F85A871493}"/>
              </a:ext>
            </a:extLst>
          </p:cNvPr>
          <p:cNvSpPr/>
          <p:nvPr/>
        </p:nvSpPr>
        <p:spPr>
          <a:xfrm>
            <a:off x="7731075" y="5599838"/>
            <a:ext cx="925309"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Data capture</a:t>
            </a:r>
          </a:p>
        </p:txBody>
      </p:sp>
      <p:cxnSp>
        <p:nvCxnSpPr>
          <p:cNvPr id="256" name="Straight Connector 52">
            <a:extLst>
              <a:ext uri="{FF2B5EF4-FFF2-40B4-BE49-F238E27FC236}">
                <a16:creationId xmlns:a16="http://schemas.microsoft.com/office/drawing/2014/main" id="{25AD2A76-7D25-445E-9418-EBFCB2385A5B}"/>
              </a:ext>
            </a:extLst>
          </p:cNvPr>
          <p:cNvCxnSpPr>
            <a:cxnSpLocks/>
            <a:stCxn id="489" idx="6"/>
            <a:endCxn id="502" idx="2"/>
          </p:cNvCxnSpPr>
          <p:nvPr/>
        </p:nvCxnSpPr>
        <p:spPr>
          <a:xfrm>
            <a:off x="8529785" y="5198405"/>
            <a:ext cx="529427" cy="754570"/>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60" name="Rectangle 259">
            <a:extLst>
              <a:ext uri="{FF2B5EF4-FFF2-40B4-BE49-F238E27FC236}">
                <a16:creationId xmlns:a16="http://schemas.microsoft.com/office/drawing/2014/main" id="{67867FC1-F261-45E0-ADBD-4C0DC826DD16}"/>
              </a:ext>
            </a:extLst>
          </p:cNvPr>
          <p:cNvSpPr/>
          <p:nvPr/>
        </p:nvSpPr>
        <p:spPr>
          <a:xfrm>
            <a:off x="5579334" y="4264655"/>
            <a:ext cx="1207516" cy="16868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Positive outcome</a:t>
            </a:r>
          </a:p>
        </p:txBody>
      </p:sp>
      <p:cxnSp>
        <p:nvCxnSpPr>
          <p:cNvPr id="261" name="Straight Connector 52">
            <a:extLst>
              <a:ext uri="{FF2B5EF4-FFF2-40B4-BE49-F238E27FC236}">
                <a16:creationId xmlns:a16="http://schemas.microsoft.com/office/drawing/2014/main" id="{936F4B77-F62B-4735-BEA5-89A4DC484FC9}"/>
              </a:ext>
            </a:extLst>
          </p:cNvPr>
          <p:cNvCxnSpPr>
            <a:cxnSpLocks/>
          </p:cNvCxnSpPr>
          <p:nvPr/>
        </p:nvCxnSpPr>
        <p:spPr>
          <a:xfrm>
            <a:off x="6464808" y="4788803"/>
            <a:ext cx="1392865" cy="409602"/>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4" name="Straight Connector 52">
            <a:extLst>
              <a:ext uri="{FF2B5EF4-FFF2-40B4-BE49-F238E27FC236}">
                <a16:creationId xmlns:a16="http://schemas.microsoft.com/office/drawing/2014/main" id="{471228F0-5BFF-4561-8305-C478940DC1B1}"/>
              </a:ext>
            </a:extLst>
          </p:cNvPr>
          <p:cNvCxnSpPr>
            <a:cxnSpLocks/>
          </p:cNvCxnSpPr>
          <p:nvPr/>
        </p:nvCxnSpPr>
        <p:spPr>
          <a:xfrm flipV="1">
            <a:off x="6464808" y="5198405"/>
            <a:ext cx="695227" cy="412727"/>
          </a:xfrm>
          <a:prstGeom prst="bentConnector3">
            <a:avLst>
              <a:gd name="adj1" fmla="val 10035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7" name="Straight Connector 52">
            <a:extLst>
              <a:ext uri="{FF2B5EF4-FFF2-40B4-BE49-F238E27FC236}">
                <a16:creationId xmlns:a16="http://schemas.microsoft.com/office/drawing/2014/main" id="{59636412-61B3-4F6E-9E59-8AC76888A185}"/>
              </a:ext>
            </a:extLst>
          </p:cNvPr>
          <p:cNvCxnSpPr>
            <a:cxnSpLocks/>
          </p:cNvCxnSpPr>
          <p:nvPr/>
        </p:nvCxnSpPr>
        <p:spPr>
          <a:xfrm flipV="1">
            <a:off x="5198269" y="4788803"/>
            <a:ext cx="703107" cy="409602"/>
          </a:xfrm>
          <a:prstGeom prst="bentConnector3">
            <a:avLst>
              <a:gd name="adj1" fmla="val -802"/>
            </a:avLst>
          </a:prstGeom>
          <a:ln>
            <a:solidFill>
              <a:schemeClr val="tx2"/>
            </a:solidFill>
            <a:headEnd type="none" w="lg" len="med"/>
            <a:tailEnd type="none"/>
          </a:ln>
        </p:spPr>
        <p:style>
          <a:lnRef idx="1">
            <a:schemeClr val="accent2"/>
          </a:lnRef>
          <a:fillRef idx="0">
            <a:schemeClr val="accent2"/>
          </a:fillRef>
          <a:effectRef idx="0">
            <a:schemeClr val="accent2"/>
          </a:effectRef>
          <a:fontRef idx="minor">
            <a:schemeClr val="tx1"/>
          </a:fontRef>
        </p:style>
      </p:cxnSp>
      <p:cxnSp>
        <p:nvCxnSpPr>
          <p:cNvPr id="268" name="Straight Connector 52">
            <a:extLst>
              <a:ext uri="{FF2B5EF4-FFF2-40B4-BE49-F238E27FC236}">
                <a16:creationId xmlns:a16="http://schemas.microsoft.com/office/drawing/2014/main" id="{2D368522-ADB1-47AD-B5A8-2BEFE91B1C33}"/>
              </a:ext>
            </a:extLst>
          </p:cNvPr>
          <p:cNvCxnSpPr>
            <a:cxnSpLocks/>
            <a:stCxn id="249" idx="6"/>
          </p:cNvCxnSpPr>
          <p:nvPr/>
        </p:nvCxnSpPr>
        <p:spPr>
          <a:xfrm>
            <a:off x="4483126" y="5198405"/>
            <a:ext cx="1418250" cy="412723"/>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73" name="Rectangle 272">
            <a:extLst>
              <a:ext uri="{FF2B5EF4-FFF2-40B4-BE49-F238E27FC236}">
                <a16:creationId xmlns:a16="http://schemas.microsoft.com/office/drawing/2014/main" id="{A6C20898-F109-4BBC-B79E-A845434073C8}"/>
              </a:ext>
            </a:extLst>
          </p:cNvPr>
          <p:cNvSpPr/>
          <p:nvPr/>
        </p:nvSpPr>
        <p:spPr>
          <a:xfrm>
            <a:off x="3523101" y="4618038"/>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Actionable insights</a:t>
            </a:r>
          </a:p>
        </p:txBody>
      </p:sp>
      <p:grpSp>
        <p:nvGrpSpPr>
          <p:cNvPr id="470" name="Group 469">
            <a:extLst>
              <a:ext uri="{FF2B5EF4-FFF2-40B4-BE49-F238E27FC236}">
                <a16:creationId xmlns:a16="http://schemas.microsoft.com/office/drawing/2014/main" id="{AAAFADC5-2C4F-4292-B501-EA003CCAE281}"/>
              </a:ext>
            </a:extLst>
          </p:cNvPr>
          <p:cNvGrpSpPr/>
          <p:nvPr/>
        </p:nvGrpSpPr>
        <p:grpSpPr>
          <a:xfrm>
            <a:off x="5100610" y="2076306"/>
            <a:ext cx="672112" cy="672822"/>
            <a:chOff x="5100610" y="2129879"/>
            <a:chExt cx="672112" cy="672822"/>
          </a:xfrm>
        </p:grpSpPr>
        <p:sp>
          <p:nvSpPr>
            <p:cNvPr id="187" name="Oval 186">
              <a:extLst>
                <a:ext uri="{FF2B5EF4-FFF2-40B4-BE49-F238E27FC236}">
                  <a16:creationId xmlns:a16="http://schemas.microsoft.com/office/drawing/2014/main" id="{0FEA8C03-71BF-440D-8823-971E2EAD2255}"/>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29" name="Group 328">
              <a:extLst>
                <a:ext uri="{FF2B5EF4-FFF2-40B4-BE49-F238E27FC236}">
                  <a16:creationId xmlns:a16="http://schemas.microsoft.com/office/drawing/2014/main" id="{19CD3FF3-89B3-4A81-9C5C-9302B6472625}"/>
                </a:ext>
              </a:extLst>
            </p:cNvPr>
            <p:cNvGrpSpPr/>
            <p:nvPr/>
          </p:nvGrpSpPr>
          <p:grpSpPr>
            <a:xfrm>
              <a:off x="5248336" y="2288784"/>
              <a:ext cx="376660" cy="355013"/>
              <a:chOff x="7927658" y="2508248"/>
              <a:chExt cx="276225" cy="260350"/>
            </a:xfrm>
          </p:grpSpPr>
          <p:sp>
            <p:nvSpPr>
              <p:cNvPr id="330" name="Freeform 120">
                <a:extLst>
                  <a:ext uri="{FF2B5EF4-FFF2-40B4-BE49-F238E27FC236}">
                    <a16:creationId xmlns:a16="http://schemas.microsoft.com/office/drawing/2014/main" id="{6D472013-6D41-45A1-8509-0C9EC62D94A1}"/>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121">
                <a:extLst>
                  <a:ext uri="{FF2B5EF4-FFF2-40B4-BE49-F238E27FC236}">
                    <a16:creationId xmlns:a16="http://schemas.microsoft.com/office/drawing/2014/main" id="{81807525-F95D-4B98-B4B9-AA043D23829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2" name="Oval 122">
                <a:extLst>
                  <a:ext uri="{FF2B5EF4-FFF2-40B4-BE49-F238E27FC236}">
                    <a16:creationId xmlns:a16="http://schemas.microsoft.com/office/drawing/2014/main" id="{DB47230F-1385-40AD-8799-17A9FDBAB5C0}"/>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3" name="Oval 123">
                <a:extLst>
                  <a:ext uri="{FF2B5EF4-FFF2-40B4-BE49-F238E27FC236}">
                    <a16:creationId xmlns:a16="http://schemas.microsoft.com/office/drawing/2014/main" id="{DDC42EB8-6FDA-4DD0-8C7E-90D75BEC3B17}"/>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Oval 124">
                <a:extLst>
                  <a:ext uri="{FF2B5EF4-FFF2-40B4-BE49-F238E27FC236}">
                    <a16:creationId xmlns:a16="http://schemas.microsoft.com/office/drawing/2014/main" id="{3D93E5D2-C793-45D2-B050-10C30F8C428E}"/>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5">
                <a:extLst>
                  <a:ext uri="{FF2B5EF4-FFF2-40B4-BE49-F238E27FC236}">
                    <a16:creationId xmlns:a16="http://schemas.microsoft.com/office/drawing/2014/main" id="{FDFC9C9E-1807-43B3-97A0-7020D3101FF8}"/>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126">
                <a:extLst>
                  <a:ext uri="{FF2B5EF4-FFF2-40B4-BE49-F238E27FC236}">
                    <a16:creationId xmlns:a16="http://schemas.microsoft.com/office/drawing/2014/main" id="{58E1A330-9DCD-415D-B474-70AA3F8948DD}"/>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27">
                <a:extLst>
                  <a:ext uri="{FF2B5EF4-FFF2-40B4-BE49-F238E27FC236}">
                    <a16:creationId xmlns:a16="http://schemas.microsoft.com/office/drawing/2014/main" id="{2F4AB5AD-203E-4240-A791-34AAFE5E262F}"/>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28">
                <a:extLst>
                  <a:ext uri="{FF2B5EF4-FFF2-40B4-BE49-F238E27FC236}">
                    <a16:creationId xmlns:a16="http://schemas.microsoft.com/office/drawing/2014/main" id="{A0BF1AE0-B360-48E5-869A-C5EFC7884BAC}"/>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Oval 129">
                <a:extLst>
                  <a:ext uri="{FF2B5EF4-FFF2-40B4-BE49-F238E27FC236}">
                    <a16:creationId xmlns:a16="http://schemas.microsoft.com/office/drawing/2014/main" id="{BD897A3B-A7D6-4726-9F99-A8499EC5233F}"/>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1" name="Group 470">
            <a:extLst>
              <a:ext uri="{FF2B5EF4-FFF2-40B4-BE49-F238E27FC236}">
                <a16:creationId xmlns:a16="http://schemas.microsoft.com/office/drawing/2014/main" id="{595EE919-A990-4443-BF23-9082BB14EE05}"/>
              </a:ext>
            </a:extLst>
          </p:cNvPr>
          <p:cNvGrpSpPr/>
          <p:nvPr/>
        </p:nvGrpSpPr>
        <p:grpSpPr>
          <a:xfrm>
            <a:off x="6644182" y="955675"/>
            <a:ext cx="672112" cy="672822"/>
            <a:chOff x="6644182" y="1006475"/>
            <a:chExt cx="672112" cy="672822"/>
          </a:xfrm>
        </p:grpSpPr>
        <p:sp>
          <p:nvSpPr>
            <p:cNvPr id="189" name="Oval 188">
              <a:extLst>
                <a:ext uri="{FF2B5EF4-FFF2-40B4-BE49-F238E27FC236}">
                  <a16:creationId xmlns:a16="http://schemas.microsoft.com/office/drawing/2014/main" id="{541467DD-4B0D-437A-BF89-6EA186EF4E8F}"/>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42" name="Group 341">
              <a:extLst>
                <a:ext uri="{FF2B5EF4-FFF2-40B4-BE49-F238E27FC236}">
                  <a16:creationId xmlns:a16="http://schemas.microsoft.com/office/drawing/2014/main" id="{BF8E84CF-ECAB-4DAA-8224-028357C6DBB0}"/>
                </a:ext>
              </a:extLst>
            </p:cNvPr>
            <p:cNvGrpSpPr/>
            <p:nvPr/>
          </p:nvGrpSpPr>
          <p:grpSpPr>
            <a:xfrm>
              <a:off x="6821803" y="1132447"/>
              <a:ext cx="316870" cy="420879"/>
              <a:chOff x="9068462" y="4294986"/>
              <a:chExt cx="345641" cy="459094"/>
            </a:xfrm>
          </p:grpSpPr>
          <p:sp>
            <p:nvSpPr>
              <p:cNvPr id="343" name="Freeform: Shape 342">
                <a:extLst>
                  <a:ext uri="{FF2B5EF4-FFF2-40B4-BE49-F238E27FC236}">
                    <a16:creationId xmlns:a16="http://schemas.microsoft.com/office/drawing/2014/main" id="{271EA087-521B-4347-B539-873454DE1C1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7B922EFD-DDFB-48A2-BF0A-78F0374E1551}"/>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E84F1B90-FC6D-4538-A7E7-369E6D6FA3E8}"/>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ADCF813B-6A51-4677-9736-DC13937B76DF}"/>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Shape 346">
                <a:extLst>
                  <a:ext uri="{FF2B5EF4-FFF2-40B4-BE49-F238E27FC236}">
                    <a16:creationId xmlns:a16="http://schemas.microsoft.com/office/drawing/2014/main" id="{5FD551F4-0A50-4316-ACB6-8512F277696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FBB51C2E-83A3-44D0-AD0C-6D05E101F1A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005C46E4-893A-4FF3-A622-40D5F2D2CB6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F7A084DD-EACB-4E06-B7AE-C1B60D82B972}"/>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092447F7-CCE3-4A2A-B232-DF4CA23CA91E}"/>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3612D94-A912-417B-95A9-1EB850E5C42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2" name="Group 471">
            <a:extLst>
              <a:ext uri="{FF2B5EF4-FFF2-40B4-BE49-F238E27FC236}">
                <a16:creationId xmlns:a16="http://schemas.microsoft.com/office/drawing/2014/main" id="{B2E24A82-C23A-4DE6-8AED-530E64F738DF}"/>
              </a:ext>
            </a:extLst>
          </p:cNvPr>
          <p:cNvGrpSpPr/>
          <p:nvPr/>
        </p:nvGrpSpPr>
        <p:grpSpPr>
          <a:xfrm>
            <a:off x="9714173" y="186238"/>
            <a:ext cx="563432" cy="564027"/>
            <a:chOff x="9587173" y="778859"/>
            <a:chExt cx="563432" cy="564027"/>
          </a:xfrm>
        </p:grpSpPr>
        <p:sp>
          <p:nvSpPr>
            <p:cNvPr id="191" name="Oval 190">
              <a:extLst>
                <a:ext uri="{FF2B5EF4-FFF2-40B4-BE49-F238E27FC236}">
                  <a16:creationId xmlns:a16="http://schemas.microsoft.com/office/drawing/2014/main" id="{8CA89001-032E-46B4-AFDA-F576C62C4185}"/>
                </a:ext>
              </a:extLst>
            </p:cNvPr>
            <p:cNvSpPr/>
            <p:nvPr/>
          </p:nvSpPr>
          <p:spPr bwMode="auto">
            <a:xfrm>
              <a:off x="9587173" y="77885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3" name="Group 352">
              <a:extLst>
                <a:ext uri="{FF2B5EF4-FFF2-40B4-BE49-F238E27FC236}">
                  <a16:creationId xmlns:a16="http://schemas.microsoft.com/office/drawing/2014/main" id="{AAAFF87B-9121-47C7-9B01-308A9D865F6E}"/>
                </a:ext>
              </a:extLst>
            </p:cNvPr>
            <p:cNvGrpSpPr/>
            <p:nvPr/>
          </p:nvGrpSpPr>
          <p:grpSpPr>
            <a:xfrm>
              <a:off x="9714329" y="934345"/>
              <a:ext cx="309121" cy="253055"/>
              <a:chOff x="2703514" y="4487088"/>
              <a:chExt cx="873125" cy="714766"/>
            </a:xfrm>
          </p:grpSpPr>
          <p:sp>
            <p:nvSpPr>
              <p:cNvPr id="354" name="Freeform: Shape 353">
                <a:extLst>
                  <a:ext uri="{FF2B5EF4-FFF2-40B4-BE49-F238E27FC236}">
                    <a16:creationId xmlns:a16="http://schemas.microsoft.com/office/drawing/2014/main" id="{75072595-0F6C-4896-850B-5606FD4C6F17}"/>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06E1DFBF-F54C-4F73-9215-2FF8ACCC020E}"/>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72F016DC-41F1-4A83-B31B-F8488A66BD26}"/>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59" name="Group 458">
            <a:extLst>
              <a:ext uri="{FF2B5EF4-FFF2-40B4-BE49-F238E27FC236}">
                <a16:creationId xmlns:a16="http://schemas.microsoft.com/office/drawing/2014/main" id="{FA1EC44B-A717-471D-AA14-250A238FF18F}"/>
              </a:ext>
            </a:extLst>
          </p:cNvPr>
          <p:cNvGrpSpPr/>
          <p:nvPr/>
        </p:nvGrpSpPr>
        <p:grpSpPr>
          <a:xfrm>
            <a:off x="10289576" y="2316441"/>
            <a:ext cx="672112" cy="672822"/>
            <a:chOff x="10289576" y="2367241"/>
            <a:chExt cx="672112" cy="672822"/>
          </a:xfrm>
        </p:grpSpPr>
        <p:sp>
          <p:nvSpPr>
            <p:cNvPr id="196" name="Oval 195">
              <a:extLst>
                <a:ext uri="{FF2B5EF4-FFF2-40B4-BE49-F238E27FC236}">
                  <a16:creationId xmlns:a16="http://schemas.microsoft.com/office/drawing/2014/main" id="{B792794D-F865-44B2-B495-18F38BA22E3A}"/>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68" name="Group 367">
              <a:extLst>
                <a:ext uri="{FF2B5EF4-FFF2-40B4-BE49-F238E27FC236}">
                  <a16:creationId xmlns:a16="http://schemas.microsoft.com/office/drawing/2014/main" id="{DE588FDD-80D4-460F-8A32-BD9FF754C7C1}"/>
                </a:ext>
              </a:extLst>
            </p:cNvPr>
            <p:cNvGrpSpPr/>
            <p:nvPr/>
          </p:nvGrpSpPr>
          <p:grpSpPr>
            <a:xfrm>
              <a:off x="10403126" y="2481135"/>
              <a:ext cx="445012" cy="445034"/>
              <a:chOff x="4216426" y="3040063"/>
              <a:chExt cx="952500" cy="952548"/>
            </a:xfrm>
          </p:grpSpPr>
          <p:sp>
            <p:nvSpPr>
              <p:cNvPr id="367" name="Freeform: Shape 366">
                <a:extLst>
                  <a:ext uri="{FF2B5EF4-FFF2-40B4-BE49-F238E27FC236}">
                    <a16:creationId xmlns:a16="http://schemas.microsoft.com/office/drawing/2014/main" id="{38156CC4-5F9C-417F-9D88-A6862A0427E6}"/>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AD0A8900-03B7-422D-AAAE-EF6B0317474E}"/>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C3F3F0DB-4058-4290-A909-C0247ACF2445}"/>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916CEB78-9CA7-499A-A1FB-C04D5E99159C}"/>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Freeform: Shape 361">
                <a:extLst>
                  <a:ext uri="{FF2B5EF4-FFF2-40B4-BE49-F238E27FC236}">
                    <a16:creationId xmlns:a16="http://schemas.microsoft.com/office/drawing/2014/main" id="{942DFBFD-45B4-4163-9E99-8BFF92B786B0}"/>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0" name="Group 459">
            <a:extLst>
              <a:ext uri="{FF2B5EF4-FFF2-40B4-BE49-F238E27FC236}">
                <a16:creationId xmlns:a16="http://schemas.microsoft.com/office/drawing/2014/main" id="{95B6B055-19E3-4932-87CE-149589B181F6}"/>
              </a:ext>
            </a:extLst>
          </p:cNvPr>
          <p:cNvGrpSpPr/>
          <p:nvPr/>
        </p:nvGrpSpPr>
        <p:grpSpPr>
          <a:xfrm>
            <a:off x="10289576" y="4054425"/>
            <a:ext cx="672112" cy="672822"/>
            <a:chOff x="10289576" y="4105225"/>
            <a:chExt cx="672112" cy="672822"/>
          </a:xfrm>
        </p:grpSpPr>
        <p:sp>
          <p:nvSpPr>
            <p:cNvPr id="198" name="Oval 197">
              <a:extLst>
                <a:ext uri="{FF2B5EF4-FFF2-40B4-BE49-F238E27FC236}">
                  <a16:creationId xmlns:a16="http://schemas.microsoft.com/office/drawing/2014/main" id="{66068437-FA6A-4A6E-88E0-6565329A1820}"/>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78" name="Group 377">
              <a:extLst>
                <a:ext uri="{FF2B5EF4-FFF2-40B4-BE49-F238E27FC236}">
                  <a16:creationId xmlns:a16="http://schemas.microsoft.com/office/drawing/2014/main" id="{E4898559-BD8F-471A-997A-BBE0BDE3168F}"/>
                </a:ext>
              </a:extLst>
            </p:cNvPr>
            <p:cNvGrpSpPr/>
            <p:nvPr/>
          </p:nvGrpSpPr>
          <p:grpSpPr>
            <a:xfrm>
              <a:off x="10403057" y="4270310"/>
              <a:ext cx="445151" cy="342653"/>
              <a:chOff x="2666250" y="3114997"/>
              <a:chExt cx="445151" cy="342653"/>
            </a:xfrm>
          </p:grpSpPr>
          <p:sp>
            <p:nvSpPr>
              <p:cNvPr id="379" name="Oval 10">
                <a:extLst>
                  <a:ext uri="{FF2B5EF4-FFF2-40B4-BE49-F238E27FC236}">
                    <a16:creationId xmlns:a16="http://schemas.microsoft.com/office/drawing/2014/main" id="{BB97481E-8927-44C8-B9EB-7D982AEB4A92}"/>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0" name="Freeform 11">
                <a:extLst>
                  <a:ext uri="{FF2B5EF4-FFF2-40B4-BE49-F238E27FC236}">
                    <a16:creationId xmlns:a16="http://schemas.microsoft.com/office/drawing/2014/main" id="{E5F4393D-A3B3-4804-BA44-DC271866C466}"/>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381" name="Group 380">
                <a:extLst>
                  <a:ext uri="{FF2B5EF4-FFF2-40B4-BE49-F238E27FC236}">
                    <a16:creationId xmlns:a16="http://schemas.microsoft.com/office/drawing/2014/main" id="{E78B5BC0-CF01-4BE9-A7A3-9D48D051DDC0}"/>
                  </a:ext>
                </a:extLst>
              </p:cNvPr>
              <p:cNvGrpSpPr/>
              <p:nvPr/>
            </p:nvGrpSpPr>
            <p:grpSpPr>
              <a:xfrm>
                <a:off x="2666250" y="3172354"/>
                <a:ext cx="130842" cy="240372"/>
                <a:chOff x="2666250" y="3172354"/>
                <a:chExt cx="130842" cy="240372"/>
              </a:xfrm>
            </p:grpSpPr>
            <p:sp>
              <p:nvSpPr>
                <p:cNvPr id="385" name="Oval 6">
                  <a:extLst>
                    <a:ext uri="{FF2B5EF4-FFF2-40B4-BE49-F238E27FC236}">
                      <a16:creationId xmlns:a16="http://schemas.microsoft.com/office/drawing/2014/main" id="{25FD6C2C-45B4-44A6-A6AF-96F98AA6FC25}"/>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6" name="Freeform 7">
                  <a:extLst>
                    <a:ext uri="{FF2B5EF4-FFF2-40B4-BE49-F238E27FC236}">
                      <a16:creationId xmlns:a16="http://schemas.microsoft.com/office/drawing/2014/main" id="{68ACAA9A-81FD-4C98-9A1E-33D1A8BD9257}"/>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382" name="Group 381">
                <a:extLst>
                  <a:ext uri="{FF2B5EF4-FFF2-40B4-BE49-F238E27FC236}">
                    <a16:creationId xmlns:a16="http://schemas.microsoft.com/office/drawing/2014/main" id="{820EE503-539F-4418-B3FF-97D31BB84242}"/>
                  </a:ext>
                </a:extLst>
              </p:cNvPr>
              <p:cNvGrpSpPr/>
              <p:nvPr/>
            </p:nvGrpSpPr>
            <p:grpSpPr>
              <a:xfrm>
                <a:off x="2980559" y="3172354"/>
                <a:ext cx="130842" cy="240372"/>
                <a:chOff x="2980559" y="3172354"/>
                <a:chExt cx="130842" cy="240372"/>
              </a:xfrm>
            </p:grpSpPr>
            <p:sp>
              <p:nvSpPr>
                <p:cNvPr id="383" name="Oval 6">
                  <a:extLst>
                    <a:ext uri="{FF2B5EF4-FFF2-40B4-BE49-F238E27FC236}">
                      <a16:creationId xmlns:a16="http://schemas.microsoft.com/office/drawing/2014/main" id="{17298CD2-4405-4EE2-A17C-60C735E34ABA}"/>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4" name="Freeform 7">
                  <a:extLst>
                    <a:ext uri="{FF2B5EF4-FFF2-40B4-BE49-F238E27FC236}">
                      <a16:creationId xmlns:a16="http://schemas.microsoft.com/office/drawing/2014/main" id="{CBB1D25E-827D-4AAF-8F8D-3F6A84CFDBC5}"/>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grpSp>
        <p:nvGrpSpPr>
          <p:cNvPr id="466" name="Group 465">
            <a:extLst>
              <a:ext uri="{FF2B5EF4-FFF2-40B4-BE49-F238E27FC236}">
                <a16:creationId xmlns:a16="http://schemas.microsoft.com/office/drawing/2014/main" id="{227210D9-3797-4140-A9EB-64460B3C41D4}"/>
              </a:ext>
            </a:extLst>
          </p:cNvPr>
          <p:cNvGrpSpPr/>
          <p:nvPr/>
        </p:nvGrpSpPr>
        <p:grpSpPr>
          <a:xfrm>
            <a:off x="3811014" y="4861994"/>
            <a:ext cx="672112" cy="672822"/>
            <a:chOff x="3811014" y="4912794"/>
            <a:chExt cx="672112" cy="672822"/>
          </a:xfrm>
        </p:grpSpPr>
        <p:sp>
          <p:nvSpPr>
            <p:cNvPr id="249" name="Oval 248">
              <a:extLst>
                <a:ext uri="{FF2B5EF4-FFF2-40B4-BE49-F238E27FC236}">
                  <a16:creationId xmlns:a16="http://schemas.microsoft.com/office/drawing/2014/main" id="{459B153C-0DAF-4001-A6BC-D47F63C4EAA5}"/>
                </a:ext>
              </a:extLst>
            </p:cNvPr>
            <p:cNvSpPr/>
            <p:nvPr/>
          </p:nvSpPr>
          <p:spPr bwMode="auto">
            <a:xfrm>
              <a:off x="3811014" y="4912794"/>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4" name="Group 423">
              <a:extLst>
                <a:ext uri="{FF2B5EF4-FFF2-40B4-BE49-F238E27FC236}">
                  <a16:creationId xmlns:a16="http://schemas.microsoft.com/office/drawing/2014/main" id="{BAB03272-2C5F-4500-A73B-BB1F0C34C808}"/>
                </a:ext>
              </a:extLst>
            </p:cNvPr>
            <p:cNvGrpSpPr/>
            <p:nvPr/>
          </p:nvGrpSpPr>
          <p:grpSpPr>
            <a:xfrm>
              <a:off x="3981733" y="5082583"/>
              <a:ext cx="330674" cy="333244"/>
              <a:chOff x="1794549" y="5092253"/>
              <a:chExt cx="810938" cy="817245"/>
            </a:xfrm>
          </p:grpSpPr>
          <p:sp>
            <p:nvSpPr>
              <p:cNvPr id="425" name="Freeform: Shape 424">
                <a:extLst>
                  <a:ext uri="{FF2B5EF4-FFF2-40B4-BE49-F238E27FC236}">
                    <a16:creationId xmlns:a16="http://schemas.microsoft.com/office/drawing/2014/main" id="{AAA1375A-AAA2-4603-8869-2C7969F501D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4A7DF3BC-A8ED-4115-AE5A-2D16C1327AA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38BC401D-B2C3-4A24-9126-5CF68F410A15}"/>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454FB9A4-AF01-49C4-8C7D-0E851325A39B}"/>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0B612275-BC85-4008-A6EA-C8AA4C0253FD}"/>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5F3E3D6-943A-4C6B-9E70-DEF63F393B2C}"/>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DB498B1A-34FD-4CCD-A1BD-7B05D13051F3}"/>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C3F4652-9EE2-40D7-9964-2479823B1554}"/>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C4AE740A-7EA4-468A-94B3-391EA123A8A8}"/>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39" name="Rectangle 438">
            <a:extLst>
              <a:ext uri="{FF2B5EF4-FFF2-40B4-BE49-F238E27FC236}">
                <a16:creationId xmlns:a16="http://schemas.microsoft.com/office/drawing/2014/main" id="{5FB7CF10-CE73-4498-A6FC-A3E5AA14B09C}"/>
              </a:ext>
            </a:extLst>
          </p:cNvPr>
          <p:cNvSpPr/>
          <p:nvPr/>
        </p:nvSpPr>
        <p:spPr>
          <a:xfrm>
            <a:off x="5559123" y="5948799"/>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Negative outcome</a:t>
            </a:r>
          </a:p>
        </p:txBody>
      </p:sp>
      <p:grpSp>
        <p:nvGrpSpPr>
          <p:cNvPr id="465" name="Group 464">
            <a:extLst>
              <a:ext uri="{FF2B5EF4-FFF2-40B4-BE49-F238E27FC236}">
                <a16:creationId xmlns:a16="http://schemas.microsoft.com/office/drawing/2014/main" id="{8C8B92D8-67C1-4801-BE9B-5FCB326D27AD}"/>
              </a:ext>
            </a:extLst>
          </p:cNvPr>
          <p:cNvGrpSpPr/>
          <p:nvPr/>
        </p:nvGrpSpPr>
        <p:grpSpPr>
          <a:xfrm>
            <a:off x="5901376" y="4506789"/>
            <a:ext cx="563432" cy="564027"/>
            <a:chOff x="5901376" y="4557589"/>
            <a:chExt cx="563432" cy="564027"/>
          </a:xfrm>
        </p:grpSpPr>
        <p:sp>
          <p:nvSpPr>
            <p:cNvPr id="437" name="Oval 436">
              <a:extLst>
                <a:ext uri="{FF2B5EF4-FFF2-40B4-BE49-F238E27FC236}">
                  <a16:creationId xmlns:a16="http://schemas.microsoft.com/office/drawing/2014/main" id="{88182DF6-8D26-4254-A883-854EEF0F90B3}"/>
                </a:ext>
              </a:extLst>
            </p:cNvPr>
            <p:cNvSpPr/>
            <p:nvPr/>
          </p:nvSpPr>
          <p:spPr bwMode="auto">
            <a:xfrm>
              <a:off x="5901376" y="455758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0" name="Graphic 194">
              <a:extLst>
                <a:ext uri="{FF2B5EF4-FFF2-40B4-BE49-F238E27FC236}">
                  <a16:creationId xmlns:a16="http://schemas.microsoft.com/office/drawing/2014/main" id="{5D314C07-2CB4-4D50-92C7-AC73695484A8}"/>
                </a:ext>
              </a:extLst>
            </p:cNvPr>
            <p:cNvGrpSpPr/>
            <p:nvPr/>
          </p:nvGrpSpPr>
          <p:grpSpPr>
            <a:xfrm>
              <a:off x="6050284" y="4706935"/>
              <a:ext cx="265616" cy="265335"/>
              <a:chOff x="2439710" y="4725243"/>
              <a:chExt cx="952500" cy="952500"/>
            </a:xfrm>
            <a:solidFill>
              <a:schemeClr val="accent4"/>
            </a:solidFill>
          </p:grpSpPr>
          <p:grpSp>
            <p:nvGrpSpPr>
              <p:cNvPr id="441" name="Graphic 194">
                <a:extLst>
                  <a:ext uri="{FF2B5EF4-FFF2-40B4-BE49-F238E27FC236}">
                    <a16:creationId xmlns:a16="http://schemas.microsoft.com/office/drawing/2014/main" id="{5F58AE97-5AE2-4866-8E28-41CEBFD9689D}"/>
                  </a:ext>
                </a:extLst>
              </p:cNvPr>
              <p:cNvGrpSpPr/>
              <p:nvPr/>
            </p:nvGrpSpPr>
            <p:grpSpPr>
              <a:xfrm>
                <a:off x="2439710" y="4725243"/>
                <a:ext cx="952500" cy="952500"/>
                <a:chOff x="2439710" y="4725243"/>
                <a:chExt cx="952500" cy="952500"/>
              </a:xfrm>
              <a:grpFill/>
            </p:grpSpPr>
            <p:sp>
              <p:nvSpPr>
                <p:cNvPr id="442" name="Freeform: Shape 441">
                  <a:extLst>
                    <a:ext uri="{FF2B5EF4-FFF2-40B4-BE49-F238E27FC236}">
                      <a16:creationId xmlns:a16="http://schemas.microsoft.com/office/drawing/2014/main" id="{BCDF8FEF-840C-4531-8C06-BFD985AB7DE8}"/>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E6A3D408-3476-4031-9A9A-BF961742E833}"/>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0D854651-166F-41F1-A565-7C320E1F5092}"/>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75CEF6A3-D6B3-4726-A5D5-7AE64C09F70F}"/>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483F16CA-7D2B-42B8-B9B4-593B9A6F883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F7BFA3AF-35AB-4E92-916B-44CE7D6EDE2F}"/>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64" name="Group 463">
            <a:extLst>
              <a:ext uri="{FF2B5EF4-FFF2-40B4-BE49-F238E27FC236}">
                <a16:creationId xmlns:a16="http://schemas.microsoft.com/office/drawing/2014/main" id="{8856E892-0B92-4B32-9214-80DE7E767A16}"/>
              </a:ext>
            </a:extLst>
          </p:cNvPr>
          <p:cNvGrpSpPr/>
          <p:nvPr/>
        </p:nvGrpSpPr>
        <p:grpSpPr>
          <a:xfrm>
            <a:off x="5901376" y="5329114"/>
            <a:ext cx="563432" cy="564027"/>
            <a:chOff x="5901376" y="5379914"/>
            <a:chExt cx="563432" cy="564027"/>
          </a:xfrm>
        </p:grpSpPr>
        <p:sp>
          <p:nvSpPr>
            <p:cNvPr id="438" name="Oval 437">
              <a:extLst>
                <a:ext uri="{FF2B5EF4-FFF2-40B4-BE49-F238E27FC236}">
                  <a16:creationId xmlns:a16="http://schemas.microsoft.com/office/drawing/2014/main" id="{30C4EEB4-76E4-4680-869F-3828DD2A70C9}"/>
                </a:ext>
              </a:extLst>
            </p:cNvPr>
            <p:cNvSpPr/>
            <p:nvPr/>
          </p:nvSpPr>
          <p:spPr bwMode="auto">
            <a:xfrm>
              <a:off x="5901376" y="5379914"/>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8" name="Group 447">
              <a:extLst>
                <a:ext uri="{FF2B5EF4-FFF2-40B4-BE49-F238E27FC236}">
                  <a16:creationId xmlns:a16="http://schemas.microsoft.com/office/drawing/2014/main" id="{1DE1B2E3-0FD3-4EC2-8AD4-937606F58636}"/>
                </a:ext>
              </a:extLst>
            </p:cNvPr>
            <p:cNvGrpSpPr/>
            <p:nvPr/>
          </p:nvGrpSpPr>
          <p:grpSpPr>
            <a:xfrm>
              <a:off x="6061495" y="5522680"/>
              <a:ext cx="243194" cy="278495"/>
              <a:chOff x="9102965" y="5509366"/>
              <a:chExt cx="375732" cy="430727"/>
            </a:xfrm>
          </p:grpSpPr>
          <p:grpSp>
            <p:nvGrpSpPr>
              <p:cNvPr id="449" name="Group 448">
                <a:extLst>
                  <a:ext uri="{FF2B5EF4-FFF2-40B4-BE49-F238E27FC236}">
                    <a16:creationId xmlns:a16="http://schemas.microsoft.com/office/drawing/2014/main" id="{C600DD49-6E7B-4C06-A7ED-2A6969B9896E}"/>
                  </a:ext>
                </a:extLst>
              </p:cNvPr>
              <p:cNvGrpSpPr/>
              <p:nvPr/>
            </p:nvGrpSpPr>
            <p:grpSpPr>
              <a:xfrm flipH="1">
                <a:off x="9102965" y="5619489"/>
                <a:ext cx="362912" cy="320604"/>
                <a:chOff x="9102965" y="5619489"/>
                <a:chExt cx="362912" cy="320604"/>
              </a:xfrm>
            </p:grpSpPr>
            <p:sp>
              <p:nvSpPr>
                <p:cNvPr id="451" name="Freeform: Shape 450">
                  <a:extLst>
                    <a:ext uri="{FF2B5EF4-FFF2-40B4-BE49-F238E27FC236}">
                      <a16:creationId xmlns:a16="http://schemas.microsoft.com/office/drawing/2014/main" id="{DB382D5B-1A70-4E53-9EEA-86F711B1EACC}"/>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B3D62F24-DBAA-4CDD-B9BF-078247ED3341}"/>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3C72B426-B490-42BE-B259-CC8F41C8D7A2}"/>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9DA7725-5988-4D86-9591-E4145EA8C118}"/>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1A0CE88B-D772-4853-8611-5B1E23FAE6FB}"/>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0" name="Freeform: Shape 449">
                <a:extLst>
                  <a:ext uri="{FF2B5EF4-FFF2-40B4-BE49-F238E27FC236}">
                    <a16:creationId xmlns:a16="http://schemas.microsoft.com/office/drawing/2014/main" id="{61B20399-E1F4-433F-9BF6-5C838E895361}"/>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4" name="Group 473">
            <a:extLst>
              <a:ext uri="{FF2B5EF4-FFF2-40B4-BE49-F238E27FC236}">
                <a16:creationId xmlns:a16="http://schemas.microsoft.com/office/drawing/2014/main" id="{9B1D2CD0-1A28-49BB-BDFD-1D2BBD6160C2}"/>
              </a:ext>
            </a:extLst>
          </p:cNvPr>
          <p:cNvGrpSpPr/>
          <p:nvPr/>
        </p:nvGrpSpPr>
        <p:grpSpPr>
          <a:xfrm>
            <a:off x="9059212" y="1798769"/>
            <a:ext cx="563432" cy="564027"/>
            <a:chOff x="9059212" y="1849569"/>
            <a:chExt cx="563432" cy="564027"/>
          </a:xfrm>
        </p:grpSpPr>
        <p:sp>
          <p:nvSpPr>
            <p:cNvPr id="475" name="Oval 474">
              <a:extLst>
                <a:ext uri="{FF2B5EF4-FFF2-40B4-BE49-F238E27FC236}">
                  <a16:creationId xmlns:a16="http://schemas.microsoft.com/office/drawing/2014/main" id="{1184A8F7-C0F8-4D10-B997-1BDA2D34E25D}"/>
                </a:ext>
              </a:extLst>
            </p:cNvPr>
            <p:cNvSpPr/>
            <p:nvPr/>
          </p:nvSpPr>
          <p:spPr bwMode="auto">
            <a:xfrm>
              <a:off x="9059212" y="184956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476" name="Graphic 339">
              <a:extLst>
                <a:ext uri="{FF2B5EF4-FFF2-40B4-BE49-F238E27FC236}">
                  <a16:creationId xmlns:a16="http://schemas.microsoft.com/office/drawing/2014/main" id="{7C8C7C6F-F2BF-488E-8A57-7A0826F1B116}"/>
                </a:ext>
              </a:extLst>
            </p:cNvPr>
            <p:cNvSpPr/>
            <p:nvPr/>
          </p:nvSpPr>
          <p:spPr>
            <a:xfrm>
              <a:off x="9101234" y="1891888"/>
              <a:ext cx="479389" cy="479389"/>
            </a:xfrm>
            <a:custGeom>
              <a:avLst/>
              <a:gdLst>
                <a:gd name="connsiteX0" fmla="*/ 446041 w 892081"/>
                <a:gd name="connsiteY0" fmla="*/ 419100 h 892081"/>
                <a:gd name="connsiteX1" fmla="*/ 642121 w 892081"/>
                <a:gd name="connsiteY1" fmla="*/ 223020 h 892081"/>
                <a:gd name="connsiteX2" fmla="*/ 669061 w 892081"/>
                <a:gd name="connsiteY2" fmla="*/ 223020 h 892081"/>
                <a:gd name="connsiteX3" fmla="*/ 669061 w 892081"/>
                <a:gd name="connsiteY3" fmla="*/ 249961 h 892081"/>
                <a:gd name="connsiteX4" fmla="*/ 472982 w 892081"/>
                <a:gd name="connsiteY4" fmla="*/ 446041 h 892081"/>
                <a:gd name="connsiteX5" fmla="*/ 669061 w 892081"/>
                <a:gd name="connsiteY5" fmla="*/ 642121 h 892081"/>
                <a:gd name="connsiteX6" fmla="*/ 669061 w 892081"/>
                <a:gd name="connsiteY6" fmla="*/ 669061 h 892081"/>
                <a:gd name="connsiteX7" fmla="*/ 642121 w 892081"/>
                <a:gd name="connsiteY7" fmla="*/ 669061 h 892081"/>
                <a:gd name="connsiteX8" fmla="*/ 446041 w 892081"/>
                <a:gd name="connsiteY8" fmla="*/ 472982 h 892081"/>
                <a:gd name="connsiteX9" fmla="*/ 249961 w 892081"/>
                <a:gd name="connsiteY9" fmla="*/ 669061 h 892081"/>
                <a:gd name="connsiteX10" fmla="*/ 223020 w 892081"/>
                <a:gd name="connsiteY10" fmla="*/ 669061 h 892081"/>
                <a:gd name="connsiteX11" fmla="*/ 223020 w 892081"/>
                <a:gd name="connsiteY11" fmla="*/ 642121 h 892081"/>
                <a:gd name="connsiteX12" fmla="*/ 419100 w 892081"/>
                <a:gd name="connsiteY12" fmla="*/ 446041 h 892081"/>
                <a:gd name="connsiteX13" fmla="*/ 223020 w 892081"/>
                <a:gd name="connsiteY13" fmla="*/ 249961 h 892081"/>
                <a:gd name="connsiteX14" fmla="*/ 223020 w 892081"/>
                <a:gd name="connsiteY14" fmla="*/ 223020 h 892081"/>
                <a:gd name="connsiteX15" fmla="*/ 249961 w 892081"/>
                <a:gd name="connsiteY15" fmla="*/ 223020 h 892081"/>
                <a:gd name="connsiteX16" fmla="*/ 446041 w 892081"/>
                <a:gd name="connsiteY16" fmla="*/ 419100 h 892081"/>
                <a:gd name="connsiteX17" fmla="*/ 446041 w 892081"/>
                <a:gd name="connsiteY17" fmla="*/ 419100 h 8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2081" h="892081">
                  <a:moveTo>
                    <a:pt x="446041" y="419100"/>
                  </a:moveTo>
                  <a:lnTo>
                    <a:pt x="642121" y="223020"/>
                  </a:lnTo>
                  <a:cubicBezTo>
                    <a:pt x="649560" y="215581"/>
                    <a:pt x="661622" y="215581"/>
                    <a:pt x="669061" y="223020"/>
                  </a:cubicBezTo>
                  <a:cubicBezTo>
                    <a:pt x="676501" y="230460"/>
                    <a:pt x="676501" y="242522"/>
                    <a:pt x="669061" y="249961"/>
                  </a:cubicBezTo>
                  <a:lnTo>
                    <a:pt x="472982" y="446041"/>
                  </a:lnTo>
                  <a:lnTo>
                    <a:pt x="669061" y="642121"/>
                  </a:lnTo>
                  <a:cubicBezTo>
                    <a:pt x="676501" y="649560"/>
                    <a:pt x="676501" y="661622"/>
                    <a:pt x="669061" y="669061"/>
                  </a:cubicBezTo>
                  <a:cubicBezTo>
                    <a:pt x="661622" y="676501"/>
                    <a:pt x="649560" y="676501"/>
                    <a:pt x="642121" y="669061"/>
                  </a:cubicBezTo>
                  <a:lnTo>
                    <a:pt x="446041" y="472982"/>
                  </a:lnTo>
                  <a:lnTo>
                    <a:pt x="249961" y="669061"/>
                  </a:lnTo>
                  <a:cubicBezTo>
                    <a:pt x="242522" y="676501"/>
                    <a:pt x="230460" y="676501"/>
                    <a:pt x="223020" y="669061"/>
                  </a:cubicBezTo>
                  <a:cubicBezTo>
                    <a:pt x="215581" y="661622"/>
                    <a:pt x="215581" y="649560"/>
                    <a:pt x="223020" y="642121"/>
                  </a:cubicBezTo>
                  <a:lnTo>
                    <a:pt x="419100" y="446041"/>
                  </a:lnTo>
                  <a:lnTo>
                    <a:pt x="223020" y="249961"/>
                  </a:lnTo>
                  <a:cubicBezTo>
                    <a:pt x="215581" y="242522"/>
                    <a:pt x="215581" y="230460"/>
                    <a:pt x="223020" y="223020"/>
                  </a:cubicBezTo>
                  <a:cubicBezTo>
                    <a:pt x="230460" y="215581"/>
                    <a:pt x="242522" y="215581"/>
                    <a:pt x="249961" y="223020"/>
                  </a:cubicBezTo>
                  <a:lnTo>
                    <a:pt x="446041" y="419100"/>
                  </a:lnTo>
                  <a:lnTo>
                    <a:pt x="446041" y="41910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7" name="Group 476">
            <a:extLst>
              <a:ext uri="{FF2B5EF4-FFF2-40B4-BE49-F238E27FC236}">
                <a16:creationId xmlns:a16="http://schemas.microsoft.com/office/drawing/2014/main" id="{B1A5B658-C37D-4019-BA65-C497286E77F1}"/>
              </a:ext>
            </a:extLst>
          </p:cNvPr>
          <p:cNvGrpSpPr/>
          <p:nvPr/>
        </p:nvGrpSpPr>
        <p:grpSpPr>
          <a:xfrm>
            <a:off x="9301423" y="3179094"/>
            <a:ext cx="672112" cy="672822"/>
            <a:chOff x="9301423" y="3229894"/>
            <a:chExt cx="672112" cy="672822"/>
          </a:xfrm>
        </p:grpSpPr>
        <p:sp>
          <p:nvSpPr>
            <p:cNvPr id="478" name="Oval 477">
              <a:extLst>
                <a:ext uri="{FF2B5EF4-FFF2-40B4-BE49-F238E27FC236}">
                  <a16:creationId xmlns:a16="http://schemas.microsoft.com/office/drawing/2014/main" id="{B1CE4A48-D0B2-48EE-8FAB-E581EF347347}"/>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9" name="Group 478">
              <a:extLst>
                <a:ext uri="{FF2B5EF4-FFF2-40B4-BE49-F238E27FC236}">
                  <a16:creationId xmlns:a16="http://schemas.microsoft.com/office/drawing/2014/main" id="{5534C2D3-280C-4D30-BDF4-510364BA4A5D}"/>
                </a:ext>
              </a:extLst>
            </p:cNvPr>
            <p:cNvGrpSpPr/>
            <p:nvPr/>
          </p:nvGrpSpPr>
          <p:grpSpPr>
            <a:xfrm>
              <a:off x="9398391" y="3423453"/>
              <a:ext cx="478177" cy="285705"/>
              <a:chOff x="1844179" y="2538502"/>
              <a:chExt cx="230645" cy="138605"/>
            </a:xfrm>
          </p:grpSpPr>
          <p:sp>
            <p:nvSpPr>
              <p:cNvPr id="480" name="Freeform: Shape 479">
                <a:extLst>
                  <a:ext uri="{FF2B5EF4-FFF2-40B4-BE49-F238E27FC236}">
                    <a16:creationId xmlns:a16="http://schemas.microsoft.com/office/drawing/2014/main" id="{0238C7FE-82A3-40B8-A3DA-7EAE42C834B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630EB4C8-53ED-4AB6-A3BC-F9CF2EBB06A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9780B71F-5B97-4968-94AA-7AA6DBB6F0A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7AA3B74-EA33-4F68-862A-1301EA6512C0}"/>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C156142-E921-4E8E-A75A-DCBBED41A6ED}"/>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5645285-5D28-44D8-A9D9-D9B590BBE1E8}"/>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0005DF46-C625-43CC-94A3-136E4386F2F0}"/>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5F690356-E0C6-4E76-8AAB-FB964C457A78}"/>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88" name="Group 487">
            <a:extLst>
              <a:ext uri="{FF2B5EF4-FFF2-40B4-BE49-F238E27FC236}">
                <a16:creationId xmlns:a16="http://schemas.microsoft.com/office/drawing/2014/main" id="{0D15A2F3-AD16-49E4-B066-6F02FF457841}"/>
              </a:ext>
            </a:extLst>
          </p:cNvPr>
          <p:cNvGrpSpPr/>
          <p:nvPr/>
        </p:nvGrpSpPr>
        <p:grpSpPr>
          <a:xfrm>
            <a:off x="7857673" y="4861994"/>
            <a:ext cx="672112" cy="672822"/>
            <a:chOff x="7857673" y="4912794"/>
            <a:chExt cx="672112" cy="672822"/>
          </a:xfrm>
        </p:grpSpPr>
        <p:sp>
          <p:nvSpPr>
            <p:cNvPr id="489" name="Oval 488">
              <a:extLst>
                <a:ext uri="{FF2B5EF4-FFF2-40B4-BE49-F238E27FC236}">
                  <a16:creationId xmlns:a16="http://schemas.microsoft.com/office/drawing/2014/main" id="{D1925979-A59F-48D5-BEE9-92FC17FB96F8}"/>
                </a:ext>
              </a:extLst>
            </p:cNvPr>
            <p:cNvSpPr/>
            <p:nvPr/>
          </p:nvSpPr>
          <p:spPr bwMode="auto">
            <a:xfrm>
              <a:off x="7857673" y="4912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0" name="Group 489">
              <a:extLst>
                <a:ext uri="{FF2B5EF4-FFF2-40B4-BE49-F238E27FC236}">
                  <a16:creationId xmlns:a16="http://schemas.microsoft.com/office/drawing/2014/main" id="{D7F017E8-4219-4CBD-ABA7-68AC46BA17AF}"/>
                </a:ext>
              </a:extLst>
            </p:cNvPr>
            <p:cNvGrpSpPr/>
            <p:nvPr/>
          </p:nvGrpSpPr>
          <p:grpSpPr>
            <a:xfrm>
              <a:off x="8054342" y="5063549"/>
              <a:ext cx="278774" cy="371312"/>
              <a:chOff x="2203659" y="2819574"/>
              <a:chExt cx="179394" cy="240325"/>
            </a:xfrm>
          </p:grpSpPr>
          <p:sp>
            <p:nvSpPr>
              <p:cNvPr id="491" name="Freeform: Shape 490">
                <a:extLst>
                  <a:ext uri="{FF2B5EF4-FFF2-40B4-BE49-F238E27FC236}">
                    <a16:creationId xmlns:a16="http://schemas.microsoft.com/office/drawing/2014/main" id="{6C2C61DD-E386-44E4-8CBC-64A9B02A51A1}"/>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8C1C8AA7-A9D8-45B4-8F74-1132B1E03089}"/>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FE7B5366-8F1F-4FB2-8399-709367E16962}"/>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80C3F8A2-EC00-4C5C-B2F5-C50304DEB062}"/>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3F48637A-B662-4337-BABC-BC554480F333}"/>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A994AAAC-B621-438D-B1A1-5A2D08B357AB}"/>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96D5F39D-A900-47B6-B0E7-1D805F4C54C6}"/>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86E14D9-FDE3-440D-A740-A213C64AB321}"/>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B1DDB805-AF72-4E19-8891-09272341AC31}"/>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5ADA2447-E53A-4635-BF7C-A5EE598C1936}"/>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cxnSp>
        <p:nvCxnSpPr>
          <p:cNvPr id="20" name="Connector: Elbow 19">
            <a:extLst>
              <a:ext uri="{FF2B5EF4-FFF2-40B4-BE49-F238E27FC236}">
                <a16:creationId xmlns:a16="http://schemas.microsoft.com/office/drawing/2014/main" id="{BD411E8B-D61E-4587-AD4A-9FA0ADDC58C3}"/>
              </a:ext>
            </a:extLst>
          </p:cNvPr>
          <p:cNvCxnSpPr>
            <a:cxnSpLocks/>
            <a:stCxn id="341" idx="0"/>
            <a:endCxn id="406" idx="6"/>
          </p:cNvCxnSpPr>
          <p:nvPr/>
        </p:nvCxnSpPr>
        <p:spPr>
          <a:xfrm rot="16200000" flipV="1">
            <a:off x="3140815" y="-73129"/>
            <a:ext cx="433026" cy="1624582"/>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2" name="Connector: Elbow 321">
            <a:extLst>
              <a:ext uri="{FF2B5EF4-FFF2-40B4-BE49-F238E27FC236}">
                <a16:creationId xmlns:a16="http://schemas.microsoft.com/office/drawing/2014/main" id="{F4440B03-6C5E-460A-9F5A-C3288DA797D7}"/>
              </a:ext>
            </a:extLst>
          </p:cNvPr>
          <p:cNvCxnSpPr>
            <a:cxnSpLocks/>
            <a:stCxn id="406" idx="2"/>
            <a:endCxn id="271" idx="0"/>
          </p:cNvCxnSpPr>
          <p:nvPr/>
        </p:nvCxnSpPr>
        <p:spPr>
          <a:xfrm rot="10800000" flipV="1">
            <a:off x="818865" y="522648"/>
            <a:ext cx="1054061" cy="1553657"/>
          </a:xfrm>
          <a:prstGeom prst="bentConnector2">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23" name="Connector: Elbow 322">
            <a:extLst>
              <a:ext uri="{FF2B5EF4-FFF2-40B4-BE49-F238E27FC236}">
                <a16:creationId xmlns:a16="http://schemas.microsoft.com/office/drawing/2014/main" id="{E28756E4-FD6B-461B-8639-553E8358B644}"/>
              </a:ext>
            </a:extLst>
          </p:cNvPr>
          <p:cNvCxnSpPr>
            <a:cxnSpLocks/>
            <a:stCxn id="249" idx="2"/>
            <a:endCxn id="271" idx="6"/>
          </p:cNvCxnSpPr>
          <p:nvPr/>
        </p:nvCxnSpPr>
        <p:spPr>
          <a:xfrm rot="10800000">
            <a:off x="1154920" y="2412717"/>
            <a:ext cx="2656094" cy="2785688"/>
          </a:xfrm>
          <a:prstGeom prst="bentConnector3">
            <a:avLst>
              <a:gd name="adj1" fmla="val 18442"/>
            </a:avLst>
          </a:prstGeom>
          <a:ln w="6350">
            <a:solidFill>
              <a:schemeClr val="tx2"/>
            </a:solidFill>
            <a:prstDash val="dash"/>
            <a:headEnd type="none" w="lg" len="med"/>
            <a:tailEnd type="triangle" w="lg" len="med"/>
          </a:ln>
        </p:spPr>
        <p:style>
          <a:lnRef idx="1">
            <a:schemeClr val="accent2"/>
          </a:lnRef>
          <a:fillRef idx="0">
            <a:schemeClr val="accent2"/>
          </a:fillRef>
          <a:effectRef idx="0">
            <a:schemeClr val="accent2"/>
          </a:effectRef>
          <a:fontRef idx="minor">
            <a:schemeClr val="tx1"/>
          </a:fontRef>
        </p:style>
      </p:cxnSp>
      <p:sp>
        <p:nvSpPr>
          <p:cNvPr id="324" name="Rectangle 323">
            <a:extLst>
              <a:ext uri="{FF2B5EF4-FFF2-40B4-BE49-F238E27FC236}">
                <a16:creationId xmlns:a16="http://schemas.microsoft.com/office/drawing/2014/main" id="{5B6E23E8-0B4A-4C51-9D75-2EACC57AE5E2}"/>
              </a:ext>
            </a:extLst>
          </p:cNvPr>
          <p:cNvSpPr/>
          <p:nvPr/>
        </p:nvSpPr>
        <p:spPr>
          <a:xfrm>
            <a:off x="4523359" y="515079"/>
            <a:ext cx="1993668"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Discover relevant news and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Stay on top of essentials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Email alerts</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049A082C-2C3A-4533-AB93-108BD0901BBF}"/>
              </a:ext>
            </a:extLst>
          </p:cNvPr>
          <p:cNvGrpSpPr/>
          <p:nvPr/>
        </p:nvGrpSpPr>
        <p:grpSpPr>
          <a:xfrm>
            <a:off x="3833563" y="955675"/>
            <a:ext cx="672112" cy="672822"/>
            <a:chOff x="3544314" y="1006475"/>
            <a:chExt cx="672112" cy="672822"/>
          </a:xfrm>
        </p:grpSpPr>
        <p:sp>
          <p:nvSpPr>
            <p:cNvPr id="341" name="Oval 340">
              <a:extLst>
                <a:ext uri="{FF2B5EF4-FFF2-40B4-BE49-F238E27FC236}">
                  <a16:creationId xmlns:a16="http://schemas.microsoft.com/office/drawing/2014/main" id="{B6246598-D5D5-4210-8727-B903E9F554EC}"/>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7" name="Graphic 40">
              <a:extLst>
                <a:ext uri="{FF2B5EF4-FFF2-40B4-BE49-F238E27FC236}">
                  <a16:creationId xmlns:a16="http://schemas.microsoft.com/office/drawing/2014/main" id="{AB935113-0C78-49FA-A7CC-90D6D77B0FC0}"/>
                </a:ext>
              </a:extLst>
            </p:cNvPr>
            <p:cNvGrpSpPr/>
            <p:nvPr/>
          </p:nvGrpSpPr>
          <p:grpSpPr>
            <a:xfrm>
              <a:off x="3690235" y="1135974"/>
              <a:ext cx="380271" cy="413824"/>
              <a:chOff x="2567562" y="5227939"/>
              <a:chExt cx="323850" cy="352425"/>
            </a:xfrm>
          </p:grpSpPr>
          <p:sp>
            <p:nvSpPr>
              <p:cNvPr id="358" name="Freeform: Shape 357">
                <a:extLst>
                  <a:ext uri="{FF2B5EF4-FFF2-40B4-BE49-F238E27FC236}">
                    <a16:creationId xmlns:a16="http://schemas.microsoft.com/office/drawing/2014/main" id="{68B77C47-622D-4891-8D70-A9FAD0A0BD90}"/>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Shape 358">
                <a:extLst>
                  <a:ext uri="{FF2B5EF4-FFF2-40B4-BE49-F238E27FC236}">
                    <a16:creationId xmlns:a16="http://schemas.microsoft.com/office/drawing/2014/main" id="{FF3FEEE8-C7C0-4495-A68B-46E151AE2AF4}"/>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F0568086-210F-4DF7-8E69-D2BBC597D697}"/>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90" name="Straight Connector 52">
            <a:extLst>
              <a:ext uri="{FF2B5EF4-FFF2-40B4-BE49-F238E27FC236}">
                <a16:creationId xmlns:a16="http://schemas.microsoft.com/office/drawing/2014/main" id="{0CAA8D83-FD79-48E1-98D7-EC74FE6EC028}"/>
              </a:ext>
            </a:extLst>
          </p:cNvPr>
          <p:cNvCxnSpPr>
            <a:cxnSpLocks/>
            <a:stCxn id="475" idx="2"/>
            <a:endCxn id="502" idx="0"/>
          </p:cNvCxnSpPr>
          <p:nvPr/>
        </p:nvCxnSpPr>
        <p:spPr>
          <a:xfrm rot="10800000" flipH="1" flipV="1">
            <a:off x="9059212" y="2080782"/>
            <a:ext cx="336056" cy="3535781"/>
          </a:xfrm>
          <a:prstGeom prst="bentConnector4">
            <a:avLst>
              <a:gd name="adj1" fmla="val -388306"/>
              <a:gd name="adj2" fmla="val 73115"/>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394" name="Straight Connector 52">
            <a:extLst>
              <a:ext uri="{FF2B5EF4-FFF2-40B4-BE49-F238E27FC236}">
                <a16:creationId xmlns:a16="http://schemas.microsoft.com/office/drawing/2014/main" id="{2E836C9F-3923-4927-9284-4CF9388F7FA7}"/>
              </a:ext>
            </a:extLst>
          </p:cNvPr>
          <p:cNvCxnSpPr>
            <a:cxnSpLocks/>
            <a:stCxn id="198" idx="0"/>
            <a:endCxn id="478" idx="6"/>
          </p:cNvCxnSpPr>
          <p:nvPr/>
        </p:nvCxnSpPr>
        <p:spPr>
          <a:xfrm rot="16200000" flipV="1">
            <a:off x="10030124" y="3458916"/>
            <a:ext cx="538920"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5" name="Straight Connector 52">
            <a:extLst>
              <a:ext uri="{FF2B5EF4-FFF2-40B4-BE49-F238E27FC236}">
                <a16:creationId xmlns:a16="http://schemas.microsoft.com/office/drawing/2014/main" id="{03AD8000-FB2C-434C-A29C-C58E7B84E334}"/>
              </a:ext>
            </a:extLst>
          </p:cNvPr>
          <p:cNvCxnSpPr>
            <a:cxnSpLocks/>
            <a:stCxn id="478" idx="0"/>
            <a:endCxn id="196" idx="2"/>
          </p:cNvCxnSpPr>
          <p:nvPr/>
        </p:nvCxnSpPr>
        <p:spPr>
          <a:xfrm rot="5400000" flipH="1" flipV="1">
            <a:off x="9700406" y="2589925"/>
            <a:ext cx="526242"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396" name="Group 395">
            <a:extLst>
              <a:ext uri="{FF2B5EF4-FFF2-40B4-BE49-F238E27FC236}">
                <a16:creationId xmlns:a16="http://schemas.microsoft.com/office/drawing/2014/main" id="{7D731D2A-CA3D-47E4-8F8B-967F7F661392}"/>
              </a:ext>
            </a:extLst>
          </p:cNvPr>
          <p:cNvGrpSpPr/>
          <p:nvPr/>
        </p:nvGrpSpPr>
        <p:grpSpPr>
          <a:xfrm>
            <a:off x="10289576" y="5616564"/>
            <a:ext cx="672112" cy="672822"/>
            <a:chOff x="10259285" y="5667364"/>
            <a:chExt cx="672112" cy="672822"/>
          </a:xfrm>
        </p:grpSpPr>
        <p:sp>
          <p:nvSpPr>
            <p:cNvPr id="397" name="Oval 396">
              <a:extLst>
                <a:ext uri="{FF2B5EF4-FFF2-40B4-BE49-F238E27FC236}">
                  <a16:creationId xmlns:a16="http://schemas.microsoft.com/office/drawing/2014/main" id="{9A5D7413-D724-4E73-88C6-4800B879CA60}"/>
                </a:ext>
              </a:extLst>
            </p:cNvPr>
            <p:cNvSpPr/>
            <p:nvPr/>
          </p:nvSpPr>
          <p:spPr bwMode="auto">
            <a:xfrm>
              <a:off x="10259285"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98" name="Group 397">
              <a:extLst>
                <a:ext uri="{FF2B5EF4-FFF2-40B4-BE49-F238E27FC236}">
                  <a16:creationId xmlns:a16="http://schemas.microsoft.com/office/drawing/2014/main" id="{58674F2C-BEDA-43AB-8379-0740D4C07AD9}"/>
                </a:ext>
              </a:extLst>
            </p:cNvPr>
            <p:cNvGrpSpPr/>
            <p:nvPr/>
          </p:nvGrpSpPr>
          <p:grpSpPr>
            <a:xfrm>
              <a:off x="10405577" y="5814023"/>
              <a:ext cx="379529" cy="379504"/>
              <a:chOff x="4213128" y="3480393"/>
              <a:chExt cx="838254" cy="838200"/>
            </a:xfrm>
          </p:grpSpPr>
          <p:sp>
            <p:nvSpPr>
              <p:cNvPr id="399" name="Freeform: Shape 398">
                <a:extLst>
                  <a:ext uri="{FF2B5EF4-FFF2-40B4-BE49-F238E27FC236}">
                    <a16:creationId xmlns:a16="http://schemas.microsoft.com/office/drawing/2014/main" id="{0CD8AAEF-1428-49FE-9C54-DA262E6111E0}"/>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6EA199F5-6BC0-4615-BF93-2B35F1D4BECE}"/>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01" name="Group 400">
            <a:extLst>
              <a:ext uri="{FF2B5EF4-FFF2-40B4-BE49-F238E27FC236}">
                <a16:creationId xmlns:a16="http://schemas.microsoft.com/office/drawing/2014/main" id="{1430C1EB-249B-42FE-9436-195B80260AC6}"/>
              </a:ext>
            </a:extLst>
          </p:cNvPr>
          <p:cNvGrpSpPr/>
          <p:nvPr/>
        </p:nvGrpSpPr>
        <p:grpSpPr>
          <a:xfrm>
            <a:off x="9059212" y="5616564"/>
            <a:ext cx="672112" cy="672822"/>
            <a:chOff x="9059212" y="5667364"/>
            <a:chExt cx="672112" cy="672822"/>
          </a:xfrm>
        </p:grpSpPr>
        <p:sp>
          <p:nvSpPr>
            <p:cNvPr id="402" name="Oval 401">
              <a:extLst>
                <a:ext uri="{FF2B5EF4-FFF2-40B4-BE49-F238E27FC236}">
                  <a16:creationId xmlns:a16="http://schemas.microsoft.com/office/drawing/2014/main" id="{36E6F7F7-4627-447E-9896-E6665802AD4A}"/>
                </a:ext>
              </a:extLst>
            </p:cNvPr>
            <p:cNvSpPr/>
            <p:nvPr/>
          </p:nvSpPr>
          <p:spPr bwMode="auto">
            <a:xfrm>
              <a:off x="9059212"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403" name="Picture 402">
              <a:extLst>
                <a:ext uri="{FF2B5EF4-FFF2-40B4-BE49-F238E27FC236}">
                  <a16:creationId xmlns:a16="http://schemas.microsoft.com/office/drawing/2014/main" id="{B55ED399-6459-4830-B386-4D1BEA4F7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185" y="5811059"/>
              <a:ext cx="382167" cy="385432"/>
            </a:xfrm>
            <a:prstGeom prst="rect">
              <a:avLst/>
            </a:prstGeom>
          </p:spPr>
        </p:pic>
      </p:grpSp>
      <p:sp>
        <p:nvSpPr>
          <p:cNvPr id="404" name="Rectangle 403">
            <a:extLst>
              <a:ext uri="{FF2B5EF4-FFF2-40B4-BE49-F238E27FC236}">
                <a16:creationId xmlns:a16="http://schemas.microsoft.com/office/drawing/2014/main" id="{AAA3E614-5819-4004-998F-AD5F0207A40A}"/>
              </a:ext>
            </a:extLst>
          </p:cNvPr>
          <p:cNvSpPr/>
          <p:nvPr/>
        </p:nvSpPr>
        <p:spPr bwMode="auto">
          <a:xfrm>
            <a:off x="1872925" y="899520"/>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Web landing pages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Event management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Social media integration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2FA9E3DD-144F-4D65-A6A2-082D866408F1}"/>
              </a:ext>
            </a:extLst>
          </p:cNvPr>
          <p:cNvGrpSpPr/>
          <p:nvPr/>
        </p:nvGrpSpPr>
        <p:grpSpPr>
          <a:xfrm>
            <a:off x="1872925" y="186238"/>
            <a:ext cx="672112" cy="672822"/>
            <a:chOff x="469900" y="1006475"/>
            <a:chExt cx="672112" cy="672822"/>
          </a:xfrm>
        </p:grpSpPr>
        <p:sp>
          <p:nvSpPr>
            <p:cNvPr id="406" name="Oval 405">
              <a:extLst>
                <a:ext uri="{FF2B5EF4-FFF2-40B4-BE49-F238E27FC236}">
                  <a16:creationId xmlns:a16="http://schemas.microsoft.com/office/drawing/2014/main" id="{21F633E7-7965-41B8-B639-6071F495CD94}"/>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7" name="Group 406">
              <a:extLst>
                <a:ext uri="{FF2B5EF4-FFF2-40B4-BE49-F238E27FC236}">
                  <a16:creationId xmlns:a16="http://schemas.microsoft.com/office/drawing/2014/main" id="{273B7741-04C0-4FD1-B79B-A337D3D08F57}"/>
                </a:ext>
              </a:extLst>
            </p:cNvPr>
            <p:cNvGrpSpPr/>
            <p:nvPr/>
          </p:nvGrpSpPr>
          <p:grpSpPr>
            <a:xfrm>
              <a:off x="630085" y="1150674"/>
              <a:ext cx="351742" cy="384424"/>
              <a:chOff x="7952264" y="4294986"/>
              <a:chExt cx="420064" cy="459094"/>
            </a:xfrm>
          </p:grpSpPr>
          <p:sp>
            <p:nvSpPr>
              <p:cNvPr id="408" name="Freeform: Shape 407">
                <a:extLst>
                  <a:ext uri="{FF2B5EF4-FFF2-40B4-BE49-F238E27FC236}">
                    <a16:creationId xmlns:a16="http://schemas.microsoft.com/office/drawing/2014/main" id="{30AA395D-BF9E-4466-ADB3-3DEC11B83B31}"/>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A10805B-8F16-4BA8-8BAD-47AF675DE4B3}"/>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8DA63708-7910-4196-A6DA-54382446FC6A}"/>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14D4C630-0E46-4FBF-ACF8-FF1DF1CED7C8}"/>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30C3CD54-E970-4ED9-8AC6-DEAA111BDA0E}"/>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893C9366-6E62-4D7B-8BD2-339745959FEF}"/>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14" name="Group 413">
                <a:extLst>
                  <a:ext uri="{FF2B5EF4-FFF2-40B4-BE49-F238E27FC236}">
                    <a16:creationId xmlns:a16="http://schemas.microsoft.com/office/drawing/2014/main" id="{BD2218D3-D574-4367-B265-73C82C440A86}"/>
                  </a:ext>
                </a:extLst>
              </p:cNvPr>
              <p:cNvGrpSpPr/>
              <p:nvPr/>
            </p:nvGrpSpPr>
            <p:grpSpPr>
              <a:xfrm>
                <a:off x="7952264" y="4361434"/>
                <a:ext cx="163989" cy="154574"/>
                <a:chOff x="7952264" y="4361434"/>
                <a:chExt cx="163989" cy="154574"/>
              </a:xfrm>
              <a:solidFill>
                <a:schemeClr val="accent2"/>
              </a:solidFill>
            </p:grpSpPr>
            <p:sp>
              <p:nvSpPr>
                <p:cNvPr id="415" name="Freeform: Shape 414">
                  <a:extLst>
                    <a:ext uri="{FF2B5EF4-FFF2-40B4-BE49-F238E27FC236}">
                      <a16:creationId xmlns:a16="http://schemas.microsoft.com/office/drawing/2014/main" id="{70D781F3-F507-4E9F-A8D8-6D2B1C0180F4}"/>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A37C568E-BB7F-4BDF-AE4C-4127FBA5E23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8F5A645-329F-4B65-98E7-629CE9AAE761}"/>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1136200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6980237" y="5006453"/>
            <a:ext cx="4903806"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800" b="1" cap="all" spc="100" dirty="0">
                <a:ln>
                  <a:noFill/>
                </a:ln>
                <a:solidFill>
                  <a:srgbClr val="008272"/>
                </a:solidFill>
                <a:latin typeface="Segoe UI"/>
              </a:rPr>
              <a:t>Nurture more demand</a:t>
            </a:r>
          </a:p>
        </p:txBody>
      </p:sp>
      <p:sp>
        <p:nvSpPr>
          <p:cNvPr id="188" name="Rectangle 187">
            <a:extLst>
              <a:ext uri="{FF2B5EF4-FFF2-40B4-BE49-F238E27FC236}">
                <a16:creationId xmlns:a16="http://schemas.microsoft.com/office/drawing/2014/main" id="{A4EE1988-B2B9-46EA-A7DA-681479AC344C}"/>
              </a:ext>
            </a:extLst>
          </p:cNvPr>
          <p:cNvSpPr/>
          <p:nvPr/>
        </p:nvSpPr>
        <p:spPr bwMode="auto">
          <a:xfrm>
            <a:off x="5832111" y="2500056"/>
            <a:ext cx="1715382" cy="1203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Nurture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Personalized, account-based content</a:t>
            </a:r>
          </a:p>
          <a:p>
            <a:pPr marL="171450" indent="-114300">
              <a:spcAft>
                <a:spcPts val="300"/>
              </a:spcAft>
              <a:buFont typeface="Arial" panose="020B0604020202020204" pitchFamily="34" charset="0"/>
              <a:buChar char="•"/>
              <a:defRPr/>
            </a:pPr>
            <a:r>
              <a:rPr lang="en-US" sz="900" dirty="0">
                <a:solidFill>
                  <a:srgbClr val="505050"/>
                </a:solidFill>
              </a:rPr>
              <a:t>Customer journey designer</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A/B testing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Dynamic segmentation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Customer interaction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Surveys</a:t>
            </a:r>
          </a:p>
        </p:txBody>
      </p:sp>
      <p:sp>
        <p:nvSpPr>
          <p:cNvPr id="190" name="Rectangle 189">
            <a:extLst>
              <a:ext uri="{FF2B5EF4-FFF2-40B4-BE49-F238E27FC236}">
                <a16:creationId xmlns:a16="http://schemas.microsoft.com/office/drawing/2014/main" id="{1532BA8E-13E3-4C21-A16A-C1A51DA1303B}"/>
              </a:ext>
            </a:extLst>
          </p:cNvPr>
          <p:cNvSpPr/>
          <p:nvPr/>
        </p:nvSpPr>
        <p:spPr>
          <a:xfrm>
            <a:off x="7298158" y="518446"/>
            <a:ext cx="1656973"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Track and prioritize leads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Multiple lead-scoring models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Sales readiness grades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Smart scheduling</a:t>
            </a:r>
          </a:p>
        </p:txBody>
      </p:sp>
      <p:cxnSp>
        <p:nvCxnSpPr>
          <p:cNvPr id="203" name="Straight Connector 52">
            <a:extLst>
              <a:ext uri="{FF2B5EF4-FFF2-40B4-BE49-F238E27FC236}">
                <a16:creationId xmlns:a16="http://schemas.microsoft.com/office/drawing/2014/main" id="{5C0B9E48-1039-410D-AB04-D0B19F080A20}"/>
              </a:ext>
            </a:extLst>
          </p:cNvPr>
          <p:cNvCxnSpPr>
            <a:cxnSpLocks/>
            <a:stCxn id="187" idx="0"/>
            <a:endCxn id="341" idx="6"/>
          </p:cNvCxnSpPr>
          <p:nvPr/>
        </p:nvCxnSpPr>
        <p:spPr>
          <a:xfrm rot="16200000" flipV="1">
            <a:off x="4579061" y="1218700"/>
            <a:ext cx="784220" cy="930991"/>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4" name="Straight Connector 52">
            <a:extLst>
              <a:ext uri="{FF2B5EF4-FFF2-40B4-BE49-F238E27FC236}">
                <a16:creationId xmlns:a16="http://schemas.microsoft.com/office/drawing/2014/main" id="{02BA98AF-EF0B-4FD6-B527-4AF2930C475A}"/>
              </a:ext>
            </a:extLst>
          </p:cNvPr>
          <p:cNvCxnSpPr>
            <a:cxnSpLocks/>
            <a:stCxn id="189" idx="4"/>
            <a:endCxn id="187" idx="6"/>
          </p:cNvCxnSpPr>
          <p:nvPr/>
        </p:nvCxnSpPr>
        <p:spPr>
          <a:xfrm rot="5400000">
            <a:off x="5984370" y="1416849"/>
            <a:ext cx="784220" cy="1207516"/>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470" name="Group 469">
            <a:extLst>
              <a:ext uri="{FF2B5EF4-FFF2-40B4-BE49-F238E27FC236}">
                <a16:creationId xmlns:a16="http://schemas.microsoft.com/office/drawing/2014/main" id="{AAAFADC5-2C4F-4292-B501-EA003CCAE281}"/>
              </a:ext>
            </a:extLst>
          </p:cNvPr>
          <p:cNvGrpSpPr/>
          <p:nvPr/>
        </p:nvGrpSpPr>
        <p:grpSpPr>
          <a:xfrm>
            <a:off x="5100610" y="2076306"/>
            <a:ext cx="672112" cy="672822"/>
            <a:chOff x="5100610" y="2129879"/>
            <a:chExt cx="672112" cy="672822"/>
          </a:xfrm>
        </p:grpSpPr>
        <p:sp>
          <p:nvSpPr>
            <p:cNvPr id="187" name="Oval 186">
              <a:extLst>
                <a:ext uri="{FF2B5EF4-FFF2-40B4-BE49-F238E27FC236}">
                  <a16:creationId xmlns:a16="http://schemas.microsoft.com/office/drawing/2014/main" id="{0FEA8C03-71BF-440D-8823-971E2EAD2255}"/>
                </a:ext>
              </a:extLst>
            </p:cNvPr>
            <p:cNvSpPr/>
            <p:nvPr/>
          </p:nvSpPr>
          <p:spPr bwMode="auto">
            <a:xfrm>
              <a:off x="5100610" y="2129879"/>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29" name="Group 328">
              <a:extLst>
                <a:ext uri="{FF2B5EF4-FFF2-40B4-BE49-F238E27FC236}">
                  <a16:creationId xmlns:a16="http://schemas.microsoft.com/office/drawing/2014/main" id="{19CD3FF3-89B3-4A81-9C5C-9302B6472625}"/>
                </a:ext>
              </a:extLst>
            </p:cNvPr>
            <p:cNvGrpSpPr/>
            <p:nvPr/>
          </p:nvGrpSpPr>
          <p:grpSpPr>
            <a:xfrm>
              <a:off x="5248336" y="2288784"/>
              <a:ext cx="376660" cy="355013"/>
              <a:chOff x="7927658" y="2508248"/>
              <a:chExt cx="276225" cy="260350"/>
            </a:xfrm>
          </p:grpSpPr>
          <p:sp>
            <p:nvSpPr>
              <p:cNvPr id="330" name="Freeform 120">
                <a:extLst>
                  <a:ext uri="{FF2B5EF4-FFF2-40B4-BE49-F238E27FC236}">
                    <a16:creationId xmlns:a16="http://schemas.microsoft.com/office/drawing/2014/main" id="{6D472013-6D41-45A1-8509-0C9EC62D94A1}"/>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121">
                <a:extLst>
                  <a:ext uri="{FF2B5EF4-FFF2-40B4-BE49-F238E27FC236}">
                    <a16:creationId xmlns:a16="http://schemas.microsoft.com/office/drawing/2014/main" id="{81807525-F95D-4B98-B4B9-AA043D238298}"/>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D1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2" name="Oval 122">
                <a:extLst>
                  <a:ext uri="{FF2B5EF4-FFF2-40B4-BE49-F238E27FC236}">
                    <a16:creationId xmlns:a16="http://schemas.microsoft.com/office/drawing/2014/main" id="{DB47230F-1385-40AD-8799-17A9FDBAB5C0}"/>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3" name="Oval 123">
                <a:extLst>
                  <a:ext uri="{FF2B5EF4-FFF2-40B4-BE49-F238E27FC236}">
                    <a16:creationId xmlns:a16="http://schemas.microsoft.com/office/drawing/2014/main" id="{DDC42EB8-6FDA-4DD0-8C7E-90D75BEC3B17}"/>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4" name="Oval 124">
                <a:extLst>
                  <a:ext uri="{FF2B5EF4-FFF2-40B4-BE49-F238E27FC236}">
                    <a16:creationId xmlns:a16="http://schemas.microsoft.com/office/drawing/2014/main" id="{3D93E5D2-C793-45D2-B050-10C30F8C428E}"/>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5">
                <a:extLst>
                  <a:ext uri="{FF2B5EF4-FFF2-40B4-BE49-F238E27FC236}">
                    <a16:creationId xmlns:a16="http://schemas.microsoft.com/office/drawing/2014/main" id="{FDFC9C9E-1807-43B3-97A0-7020D3101FF8}"/>
                  </a:ext>
                </a:extLst>
              </p:cNvPr>
              <p:cNvSpPr>
                <a:spLocks/>
              </p:cNvSpPr>
              <p:nvPr/>
            </p:nvSpPr>
            <p:spPr bwMode="auto">
              <a:xfrm>
                <a:off x="7927658" y="2578098"/>
                <a:ext cx="241300" cy="190500"/>
              </a:xfrm>
              <a:custGeom>
                <a:avLst/>
                <a:gdLst>
                  <a:gd name="T0" fmla="*/ 0 w 112"/>
                  <a:gd name="T1" fmla="*/ 72 h 88"/>
                  <a:gd name="T2" fmla="*/ 20 w 112"/>
                  <a:gd name="T3" fmla="*/ 72 h 88"/>
                  <a:gd name="T4" fmla="*/ 20 w 112"/>
                  <a:gd name="T5" fmla="*/ 88 h 88"/>
                  <a:gd name="T6" fmla="*/ 28 w 112"/>
                  <a:gd name="T7" fmla="*/ 80 h 88"/>
                  <a:gd name="T8" fmla="*/ 36 w 112"/>
                  <a:gd name="T9" fmla="*/ 72 h 88"/>
                  <a:gd name="T10" fmla="*/ 112 w 112"/>
                  <a:gd name="T11" fmla="*/ 72 h 88"/>
                  <a:gd name="T12" fmla="*/ 112 w 112"/>
                  <a:gd name="T13" fmla="*/ 0 h 88"/>
                  <a:gd name="T14" fmla="*/ 0 w 112"/>
                  <a:gd name="T15" fmla="*/ 0 h 88"/>
                  <a:gd name="T16" fmla="*/ 0 w 112"/>
                  <a:gd name="T17" fmla="*/ 7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8">
                    <a:moveTo>
                      <a:pt x="0" y="72"/>
                    </a:moveTo>
                    <a:cubicBezTo>
                      <a:pt x="20" y="72"/>
                      <a:pt x="20" y="72"/>
                      <a:pt x="20" y="72"/>
                    </a:cubicBezTo>
                    <a:cubicBezTo>
                      <a:pt x="20" y="88"/>
                      <a:pt x="20" y="88"/>
                      <a:pt x="20" y="88"/>
                    </a:cubicBezTo>
                    <a:cubicBezTo>
                      <a:pt x="23" y="86"/>
                      <a:pt x="25" y="83"/>
                      <a:pt x="28" y="80"/>
                    </a:cubicBezTo>
                    <a:cubicBezTo>
                      <a:pt x="31" y="78"/>
                      <a:pt x="33" y="75"/>
                      <a:pt x="36" y="72"/>
                    </a:cubicBezTo>
                    <a:cubicBezTo>
                      <a:pt x="112" y="72"/>
                      <a:pt x="112" y="72"/>
                      <a:pt x="112" y="72"/>
                    </a:cubicBezTo>
                    <a:cubicBezTo>
                      <a:pt x="112" y="0"/>
                      <a:pt x="112" y="0"/>
                      <a:pt x="112" y="0"/>
                    </a:cubicBezTo>
                    <a:cubicBezTo>
                      <a:pt x="0" y="0"/>
                      <a:pt x="0" y="0"/>
                      <a:pt x="0" y="0"/>
                    </a:cubicBezTo>
                    <a:lnTo>
                      <a:pt x="0" y="7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126">
                <a:extLst>
                  <a:ext uri="{FF2B5EF4-FFF2-40B4-BE49-F238E27FC236}">
                    <a16:creationId xmlns:a16="http://schemas.microsoft.com/office/drawing/2014/main" id="{58E1A330-9DCD-415D-B474-70AA3F8948DD}"/>
                  </a:ext>
                </a:extLst>
              </p:cNvPr>
              <p:cNvSpPr>
                <a:spLocks/>
              </p:cNvSpPr>
              <p:nvPr/>
            </p:nvSpPr>
            <p:spPr bwMode="auto">
              <a:xfrm>
                <a:off x="7945120" y="2508248"/>
                <a:ext cx="258763" cy="173038"/>
              </a:xfrm>
              <a:custGeom>
                <a:avLst/>
                <a:gdLst>
                  <a:gd name="T0" fmla="*/ 163 w 163"/>
                  <a:gd name="T1" fmla="*/ 109 h 109"/>
                  <a:gd name="T2" fmla="*/ 152 w 163"/>
                  <a:gd name="T3" fmla="*/ 109 h 109"/>
                  <a:gd name="T4" fmla="*/ 150 w 163"/>
                  <a:gd name="T5" fmla="*/ 33 h 109"/>
                  <a:gd name="T6" fmla="*/ 0 w 163"/>
                  <a:gd name="T7" fmla="*/ 33 h 109"/>
                  <a:gd name="T8" fmla="*/ 0 w 163"/>
                  <a:gd name="T9" fmla="*/ 0 h 109"/>
                  <a:gd name="T10" fmla="*/ 163 w 163"/>
                  <a:gd name="T11" fmla="*/ 0 h 109"/>
                  <a:gd name="T12" fmla="*/ 163 w 163"/>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63" h="109">
                    <a:moveTo>
                      <a:pt x="163" y="109"/>
                    </a:moveTo>
                    <a:lnTo>
                      <a:pt x="152" y="109"/>
                    </a:lnTo>
                    <a:lnTo>
                      <a:pt x="150" y="33"/>
                    </a:lnTo>
                    <a:lnTo>
                      <a:pt x="0" y="33"/>
                    </a:lnTo>
                    <a:lnTo>
                      <a:pt x="0" y="0"/>
                    </a:lnTo>
                    <a:lnTo>
                      <a:pt x="163" y="0"/>
                    </a:lnTo>
                    <a:lnTo>
                      <a:pt x="163" y="10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27">
                <a:extLst>
                  <a:ext uri="{FF2B5EF4-FFF2-40B4-BE49-F238E27FC236}">
                    <a16:creationId xmlns:a16="http://schemas.microsoft.com/office/drawing/2014/main" id="{2F4AB5AD-203E-4240-A791-34AAFE5E262F}"/>
                  </a:ext>
                </a:extLst>
              </p:cNvPr>
              <p:cNvSpPr>
                <a:spLocks noChangeArrowheads="1"/>
              </p:cNvSpPr>
              <p:nvPr/>
            </p:nvSpPr>
            <p:spPr bwMode="auto">
              <a:xfrm>
                <a:off x="7980045"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28">
                <a:extLst>
                  <a:ext uri="{FF2B5EF4-FFF2-40B4-BE49-F238E27FC236}">
                    <a16:creationId xmlns:a16="http://schemas.microsoft.com/office/drawing/2014/main" id="{A0BF1AE0-B360-48E5-869A-C5EFC7884BAC}"/>
                  </a:ext>
                </a:extLst>
              </p:cNvPr>
              <p:cNvSpPr>
                <a:spLocks noChangeArrowheads="1"/>
              </p:cNvSpPr>
              <p:nvPr/>
            </p:nvSpPr>
            <p:spPr bwMode="auto">
              <a:xfrm>
                <a:off x="8030845" y="2638423"/>
                <a:ext cx="34925"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9" name="Oval 129">
                <a:extLst>
                  <a:ext uri="{FF2B5EF4-FFF2-40B4-BE49-F238E27FC236}">
                    <a16:creationId xmlns:a16="http://schemas.microsoft.com/office/drawing/2014/main" id="{BD897A3B-A7D6-4726-9F99-A8499EC5233F}"/>
                  </a:ext>
                </a:extLst>
              </p:cNvPr>
              <p:cNvSpPr>
                <a:spLocks noChangeArrowheads="1"/>
              </p:cNvSpPr>
              <p:nvPr/>
            </p:nvSpPr>
            <p:spPr bwMode="auto">
              <a:xfrm>
                <a:off x="8083233" y="2638423"/>
                <a:ext cx="33338" cy="34925"/>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1" name="Group 470">
            <a:extLst>
              <a:ext uri="{FF2B5EF4-FFF2-40B4-BE49-F238E27FC236}">
                <a16:creationId xmlns:a16="http://schemas.microsoft.com/office/drawing/2014/main" id="{595EE919-A990-4443-BF23-9082BB14EE05}"/>
              </a:ext>
            </a:extLst>
          </p:cNvPr>
          <p:cNvGrpSpPr/>
          <p:nvPr/>
        </p:nvGrpSpPr>
        <p:grpSpPr>
          <a:xfrm>
            <a:off x="6644182" y="955675"/>
            <a:ext cx="672112" cy="672822"/>
            <a:chOff x="6644182" y="1006475"/>
            <a:chExt cx="672112" cy="672822"/>
          </a:xfrm>
        </p:grpSpPr>
        <p:sp>
          <p:nvSpPr>
            <p:cNvPr id="189" name="Oval 188">
              <a:extLst>
                <a:ext uri="{FF2B5EF4-FFF2-40B4-BE49-F238E27FC236}">
                  <a16:creationId xmlns:a16="http://schemas.microsoft.com/office/drawing/2014/main" id="{541467DD-4B0D-437A-BF89-6EA186EF4E8F}"/>
                </a:ext>
              </a:extLst>
            </p:cNvPr>
            <p:cNvSpPr/>
            <p:nvPr/>
          </p:nvSpPr>
          <p:spPr bwMode="auto">
            <a:xfrm>
              <a:off x="6644182"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42" name="Group 341">
              <a:extLst>
                <a:ext uri="{FF2B5EF4-FFF2-40B4-BE49-F238E27FC236}">
                  <a16:creationId xmlns:a16="http://schemas.microsoft.com/office/drawing/2014/main" id="{BF8E84CF-ECAB-4DAA-8224-028357C6DBB0}"/>
                </a:ext>
              </a:extLst>
            </p:cNvPr>
            <p:cNvGrpSpPr/>
            <p:nvPr/>
          </p:nvGrpSpPr>
          <p:grpSpPr>
            <a:xfrm>
              <a:off x="6821803" y="1132447"/>
              <a:ext cx="316870" cy="420879"/>
              <a:chOff x="9068462" y="4294986"/>
              <a:chExt cx="345641" cy="459094"/>
            </a:xfrm>
          </p:grpSpPr>
          <p:sp>
            <p:nvSpPr>
              <p:cNvPr id="343" name="Freeform: Shape 342">
                <a:extLst>
                  <a:ext uri="{FF2B5EF4-FFF2-40B4-BE49-F238E27FC236}">
                    <a16:creationId xmlns:a16="http://schemas.microsoft.com/office/drawing/2014/main" id="{271EA087-521B-4347-B539-873454DE1C16}"/>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Shape 343">
                <a:extLst>
                  <a:ext uri="{FF2B5EF4-FFF2-40B4-BE49-F238E27FC236}">
                    <a16:creationId xmlns:a16="http://schemas.microsoft.com/office/drawing/2014/main" id="{7B922EFD-DDFB-48A2-BF0A-78F0374E1551}"/>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E84F1B90-FC6D-4538-A7E7-369E6D6FA3E8}"/>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ADCF813B-6A51-4677-9736-DC13937B76DF}"/>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Shape 346">
                <a:extLst>
                  <a:ext uri="{FF2B5EF4-FFF2-40B4-BE49-F238E27FC236}">
                    <a16:creationId xmlns:a16="http://schemas.microsoft.com/office/drawing/2014/main" id="{5FD551F4-0A50-4316-ACB6-8512F2776968}"/>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FBB51C2E-83A3-44D0-AD0C-6D05E101F1A6}"/>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005C46E4-893A-4FF3-A622-40D5F2D2CB63}"/>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F7A084DD-EACB-4E06-B7AE-C1B60D82B972}"/>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092447F7-CCE3-4A2A-B232-DF4CA23CA91E}"/>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3612D94-A912-417B-95A9-1EB850E5C429}"/>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cxnSp>
        <p:nvCxnSpPr>
          <p:cNvPr id="20" name="Connector: Elbow 19">
            <a:extLst>
              <a:ext uri="{FF2B5EF4-FFF2-40B4-BE49-F238E27FC236}">
                <a16:creationId xmlns:a16="http://schemas.microsoft.com/office/drawing/2014/main" id="{BD411E8B-D61E-4587-AD4A-9FA0ADDC58C3}"/>
              </a:ext>
            </a:extLst>
          </p:cNvPr>
          <p:cNvCxnSpPr>
            <a:cxnSpLocks/>
            <a:stCxn id="341" idx="0"/>
            <a:endCxn id="406" idx="6"/>
          </p:cNvCxnSpPr>
          <p:nvPr/>
        </p:nvCxnSpPr>
        <p:spPr>
          <a:xfrm rot="16200000" flipV="1">
            <a:off x="3140815" y="-73129"/>
            <a:ext cx="433026" cy="1624582"/>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2" name="Connector: Elbow 321">
            <a:extLst>
              <a:ext uri="{FF2B5EF4-FFF2-40B4-BE49-F238E27FC236}">
                <a16:creationId xmlns:a16="http://schemas.microsoft.com/office/drawing/2014/main" id="{F4440B03-6C5E-460A-9F5A-C3288DA797D7}"/>
              </a:ext>
            </a:extLst>
          </p:cNvPr>
          <p:cNvCxnSpPr>
            <a:cxnSpLocks/>
            <a:stCxn id="406" idx="2"/>
            <a:endCxn id="271" idx="0"/>
          </p:cNvCxnSpPr>
          <p:nvPr/>
        </p:nvCxnSpPr>
        <p:spPr>
          <a:xfrm rot="10800000" flipV="1">
            <a:off x="818865" y="522648"/>
            <a:ext cx="1054061" cy="1553657"/>
          </a:xfrm>
          <a:prstGeom prst="bentConnector2">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324" name="Rectangle 323">
            <a:extLst>
              <a:ext uri="{FF2B5EF4-FFF2-40B4-BE49-F238E27FC236}">
                <a16:creationId xmlns:a16="http://schemas.microsoft.com/office/drawing/2014/main" id="{5B6E23E8-0B4A-4C51-9D75-2EACC57AE5E2}"/>
              </a:ext>
            </a:extLst>
          </p:cNvPr>
          <p:cNvSpPr/>
          <p:nvPr/>
        </p:nvSpPr>
        <p:spPr>
          <a:xfrm>
            <a:off x="4523359" y="515079"/>
            <a:ext cx="1993668" cy="700192"/>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Research</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Discover relevant news and insights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Stay on top of essentials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Email alerts</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049A082C-2C3A-4533-AB93-108BD0901BBF}"/>
              </a:ext>
            </a:extLst>
          </p:cNvPr>
          <p:cNvGrpSpPr/>
          <p:nvPr/>
        </p:nvGrpSpPr>
        <p:grpSpPr>
          <a:xfrm>
            <a:off x="3833563" y="955675"/>
            <a:ext cx="672112" cy="672822"/>
            <a:chOff x="3544314" y="1006475"/>
            <a:chExt cx="672112" cy="672822"/>
          </a:xfrm>
        </p:grpSpPr>
        <p:sp>
          <p:nvSpPr>
            <p:cNvPr id="341" name="Oval 340">
              <a:extLst>
                <a:ext uri="{FF2B5EF4-FFF2-40B4-BE49-F238E27FC236}">
                  <a16:creationId xmlns:a16="http://schemas.microsoft.com/office/drawing/2014/main" id="{B6246598-D5D5-4210-8727-B903E9F554EC}"/>
                </a:ext>
              </a:extLst>
            </p:cNvPr>
            <p:cNvSpPr/>
            <p:nvPr/>
          </p:nvSpPr>
          <p:spPr bwMode="auto">
            <a:xfrm>
              <a:off x="3544314" y="100647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7" name="Graphic 40">
              <a:extLst>
                <a:ext uri="{FF2B5EF4-FFF2-40B4-BE49-F238E27FC236}">
                  <a16:creationId xmlns:a16="http://schemas.microsoft.com/office/drawing/2014/main" id="{AB935113-0C78-49FA-A7CC-90D6D77B0FC0}"/>
                </a:ext>
              </a:extLst>
            </p:cNvPr>
            <p:cNvGrpSpPr/>
            <p:nvPr/>
          </p:nvGrpSpPr>
          <p:grpSpPr>
            <a:xfrm>
              <a:off x="3690235" y="1135974"/>
              <a:ext cx="380271" cy="413824"/>
              <a:chOff x="2567562" y="5227939"/>
              <a:chExt cx="323850" cy="352425"/>
            </a:xfrm>
          </p:grpSpPr>
          <p:sp>
            <p:nvSpPr>
              <p:cNvPr id="358" name="Freeform: Shape 357">
                <a:extLst>
                  <a:ext uri="{FF2B5EF4-FFF2-40B4-BE49-F238E27FC236}">
                    <a16:creationId xmlns:a16="http://schemas.microsoft.com/office/drawing/2014/main" id="{68B77C47-622D-4891-8D70-A9FAD0A0BD90}"/>
                  </a:ext>
                </a:extLst>
              </p:cNvPr>
              <p:cNvSpPr/>
              <p:nvPr/>
            </p:nvSpPr>
            <p:spPr>
              <a:xfrm>
                <a:off x="2745359" y="5429755"/>
                <a:ext cx="142875" cy="161925"/>
              </a:xfrm>
              <a:custGeom>
                <a:avLst/>
                <a:gdLst>
                  <a:gd name="connsiteX0" fmla="*/ 10071 w 142875"/>
                  <a:gd name="connsiteY0" fmla="*/ 37906 h 161925"/>
                  <a:gd name="connsiteX1" fmla="*/ 42664 w 142875"/>
                  <a:gd name="connsiteY1" fmla="*/ 10071 h 161925"/>
                  <a:gd name="connsiteX2" fmla="*/ 141632 w 142875"/>
                  <a:gd name="connsiteY2" fmla="*/ 125956 h 161925"/>
                  <a:gd name="connsiteX3" fmla="*/ 109040 w 142875"/>
                  <a:gd name="connsiteY3" fmla="*/ 153791 h 161925"/>
                </a:gdLst>
                <a:ahLst/>
                <a:cxnLst>
                  <a:cxn ang="0">
                    <a:pos x="connsiteX0" y="connsiteY0"/>
                  </a:cxn>
                  <a:cxn ang="0">
                    <a:pos x="connsiteX1" y="connsiteY1"/>
                  </a:cxn>
                  <a:cxn ang="0">
                    <a:pos x="connsiteX2" y="connsiteY2"/>
                  </a:cxn>
                  <a:cxn ang="0">
                    <a:pos x="connsiteX3" y="connsiteY3"/>
                  </a:cxn>
                </a:cxnLst>
                <a:rect l="l" t="t" r="r" b="b"/>
                <a:pathLst>
                  <a:path w="142875" h="161925">
                    <a:moveTo>
                      <a:pt x="10071" y="37906"/>
                    </a:moveTo>
                    <a:lnTo>
                      <a:pt x="42664" y="10071"/>
                    </a:lnTo>
                    <a:lnTo>
                      <a:pt x="141632" y="125956"/>
                    </a:lnTo>
                    <a:lnTo>
                      <a:pt x="109040" y="153791"/>
                    </a:ln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Shape 358">
                <a:extLst>
                  <a:ext uri="{FF2B5EF4-FFF2-40B4-BE49-F238E27FC236}">
                    <a16:creationId xmlns:a16="http://schemas.microsoft.com/office/drawing/2014/main" id="{FF3FEEE8-C7C0-4495-A68B-46E151AE2AF4}"/>
                  </a:ext>
                </a:extLst>
              </p:cNvPr>
              <p:cNvSpPr/>
              <p:nvPr/>
            </p:nvSpPr>
            <p:spPr>
              <a:xfrm>
                <a:off x="2560418" y="5220795"/>
                <a:ext cx="276225" cy="276225"/>
              </a:xfrm>
              <a:custGeom>
                <a:avLst/>
                <a:gdLst>
                  <a:gd name="connsiteX0" fmla="*/ 273844 w 276225"/>
                  <a:gd name="connsiteY0" fmla="*/ 140494 h 276225"/>
                  <a:gd name="connsiteX1" fmla="*/ 140494 w 276225"/>
                  <a:gd name="connsiteY1" fmla="*/ 273844 h 276225"/>
                  <a:gd name="connsiteX2" fmla="*/ 7144 w 276225"/>
                  <a:gd name="connsiteY2" fmla="*/ 140494 h 276225"/>
                  <a:gd name="connsiteX3" fmla="*/ 140494 w 276225"/>
                  <a:gd name="connsiteY3" fmla="*/ 7144 h 276225"/>
                  <a:gd name="connsiteX4" fmla="*/ 273844 w 276225"/>
                  <a:gd name="connsiteY4" fmla="*/ 14049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844" y="140494"/>
                    </a:moveTo>
                    <a:cubicBezTo>
                      <a:pt x="273844" y="214141"/>
                      <a:pt x="214141" y="273844"/>
                      <a:pt x="140494" y="273844"/>
                    </a:cubicBezTo>
                    <a:cubicBezTo>
                      <a:pt x="66847" y="273844"/>
                      <a:pt x="7144" y="214141"/>
                      <a:pt x="7144" y="140494"/>
                    </a:cubicBezTo>
                    <a:cubicBezTo>
                      <a:pt x="7144" y="66847"/>
                      <a:pt x="66847" y="7144"/>
                      <a:pt x="140494" y="7144"/>
                    </a:cubicBezTo>
                    <a:cubicBezTo>
                      <a:pt x="214141" y="7144"/>
                      <a:pt x="273844" y="66847"/>
                      <a:pt x="273844" y="140494"/>
                    </a:cubicBezTo>
                    <a:close/>
                  </a:path>
                </a:pathLst>
              </a:custGeom>
              <a:solidFill>
                <a:srgbClr val="00E7C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F0568086-210F-4DF7-8E69-D2BBC597D697}"/>
                  </a:ext>
                </a:extLst>
              </p:cNvPr>
              <p:cNvSpPr/>
              <p:nvPr/>
            </p:nvSpPr>
            <p:spPr>
              <a:xfrm>
                <a:off x="2597566" y="5257943"/>
                <a:ext cx="200025" cy="200025"/>
              </a:xfrm>
              <a:custGeom>
                <a:avLst/>
                <a:gdLst>
                  <a:gd name="connsiteX0" fmla="*/ 199549 w 200025"/>
                  <a:gd name="connsiteY0" fmla="*/ 103346 h 200025"/>
                  <a:gd name="connsiteX1" fmla="*/ 103346 w 200025"/>
                  <a:gd name="connsiteY1" fmla="*/ 199549 h 200025"/>
                  <a:gd name="connsiteX2" fmla="*/ 7144 w 200025"/>
                  <a:gd name="connsiteY2" fmla="*/ 103346 h 200025"/>
                  <a:gd name="connsiteX3" fmla="*/ 103346 w 200025"/>
                  <a:gd name="connsiteY3" fmla="*/ 7144 h 200025"/>
                  <a:gd name="connsiteX4" fmla="*/ 199549 w 200025"/>
                  <a:gd name="connsiteY4" fmla="*/ 103346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199549" y="103346"/>
                    </a:moveTo>
                    <a:cubicBezTo>
                      <a:pt x="199549" y="156477"/>
                      <a:pt x="156477" y="199549"/>
                      <a:pt x="103346" y="199549"/>
                    </a:cubicBezTo>
                    <a:cubicBezTo>
                      <a:pt x="50215" y="199549"/>
                      <a:pt x="7144" y="156477"/>
                      <a:pt x="7144" y="103346"/>
                    </a:cubicBezTo>
                    <a:cubicBezTo>
                      <a:pt x="7144" y="50215"/>
                      <a:pt x="50215" y="7144"/>
                      <a:pt x="103346" y="7144"/>
                    </a:cubicBezTo>
                    <a:cubicBezTo>
                      <a:pt x="156477" y="7144"/>
                      <a:pt x="199549" y="50215"/>
                      <a:pt x="199549" y="103346"/>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04" name="Rectangle 403">
            <a:extLst>
              <a:ext uri="{FF2B5EF4-FFF2-40B4-BE49-F238E27FC236}">
                <a16:creationId xmlns:a16="http://schemas.microsoft.com/office/drawing/2014/main" id="{AAA3E614-5819-4004-998F-AD5F0207A40A}"/>
              </a:ext>
            </a:extLst>
          </p:cNvPr>
          <p:cNvSpPr/>
          <p:nvPr/>
        </p:nvSpPr>
        <p:spPr bwMode="auto">
          <a:xfrm>
            <a:off x="1872925" y="899520"/>
            <a:ext cx="1687153" cy="14331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Campaign asset creation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Emails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Web landing pages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Event management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LinkedIn integration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Social media integration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2FA9E3DD-144F-4D65-A6A2-082D866408F1}"/>
              </a:ext>
            </a:extLst>
          </p:cNvPr>
          <p:cNvGrpSpPr/>
          <p:nvPr/>
        </p:nvGrpSpPr>
        <p:grpSpPr>
          <a:xfrm>
            <a:off x="1872925" y="186238"/>
            <a:ext cx="672112" cy="672822"/>
            <a:chOff x="469900" y="1006475"/>
            <a:chExt cx="672112" cy="672822"/>
          </a:xfrm>
        </p:grpSpPr>
        <p:sp>
          <p:nvSpPr>
            <p:cNvPr id="406" name="Oval 405">
              <a:extLst>
                <a:ext uri="{FF2B5EF4-FFF2-40B4-BE49-F238E27FC236}">
                  <a16:creationId xmlns:a16="http://schemas.microsoft.com/office/drawing/2014/main" id="{21F633E7-7965-41B8-B639-6071F495CD94}"/>
                </a:ext>
              </a:extLst>
            </p:cNvPr>
            <p:cNvSpPr/>
            <p:nvPr/>
          </p:nvSpPr>
          <p:spPr bwMode="auto">
            <a:xfrm>
              <a:off x="469900" y="1006475"/>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7" name="Group 406">
              <a:extLst>
                <a:ext uri="{FF2B5EF4-FFF2-40B4-BE49-F238E27FC236}">
                  <a16:creationId xmlns:a16="http://schemas.microsoft.com/office/drawing/2014/main" id="{273B7741-04C0-4FD1-B79B-A337D3D08F57}"/>
                </a:ext>
              </a:extLst>
            </p:cNvPr>
            <p:cNvGrpSpPr/>
            <p:nvPr/>
          </p:nvGrpSpPr>
          <p:grpSpPr>
            <a:xfrm>
              <a:off x="630085" y="1150674"/>
              <a:ext cx="351742" cy="384424"/>
              <a:chOff x="7952264" y="4294986"/>
              <a:chExt cx="420064" cy="459094"/>
            </a:xfrm>
          </p:grpSpPr>
          <p:sp>
            <p:nvSpPr>
              <p:cNvPr id="408" name="Freeform: Shape 407">
                <a:extLst>
                  <a:ext uri="{FF2B5EF4-FFF2-40B4-BE49-F238E27FC236}">
                    <a16:creationId xmlns:a16="http://schemas.microsoft.com/office/drawing/2014/main" id="{30AA395D-BF9E-4466-ADB3-3DEC11B83B31}"/>
                  </a:ext>
                </a:extLst>
              </p:cNvPr>
              <p:cNvSpPr/>
              <p:nvPr/>
            </p:nvSpPr>
            <p:spPr>
              <a:xfrm>
                <a:off x="8026690" y="4294986"/>
                <a:ext cx="345638" cy="459094"/>
              </a:xfrm>
              <a:custGeom>
                <a:avLst/>
                <a:gdLst>
                  <a:gd name="connsiteX0" fmla="*/ 0 w 551832"/>
                  <a:gd name="connsiteY0" fmla="*/ 0 h 732972"/>
                  <a:gd name="connsiteX1" fmla="*/ 322240 w 551832"/>
                  <a:gd name="connsiteY1" fmla="*/ 0 h 732972"/>
                  <a:gd name="connsiteX2" fmla="*/ 322240 w 551832"/>
                  <a:gd name="connsiteY2" fmla="*/ 231465 h 732972"/>
                  <a:gd name="connsiteX3" fmla="*/ 551832 w 551832"/>
                  <a:gd name="connsiteY3" fmla="*/ 231465 h 732972"/>
                  <a:gd name="connsiteX4" fmla="*/ 551832 w 551832"/>
                  <a:gd name="connsiteY4" fmla="*/ 732972 h 732972"/>
                  <a:gd name="connsiteX5" fmla="*/ 0 w 551832"/>
                  <a:gd name="connsiteY5" fmla="*/ 732972 h 732972"/>
                  <a:gd name="connsiteX6" fmla="*/ 0 w 551832"/>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2" h="732972">
                    <a:moveTo>
                      <a:pt x="0" y="0"/>
                    </a:moveTo>
                    <a:lnTo>
                      <a:pt x="322240" y="0"/>
                    </a:lnTo>
                    <a:lnTo>
                      <a:pt x="322240" y="231465"/>
                    </a:lnTo>
                    <a:lnTo>
                      <a:pt x="551832" y="231465"/>
                    </a:lnTo>
                    <a:lnTo>
                      <a:pt x="551832" y="732972"/>
                    </a:lnTo>
                    <a:lnTo>
                      <a:pt x="0" y="732972"/>
                    </a:lnTo>
                    <a:lnTo>
                      <a:pt x="0" y="0"/>
                    </a:lnTo>
                    <a:close/>
                  </a:path>
                </a:pathLst>
              </a:custGeom>
              <a:solidFill>
                <a:schemeClr val="accent4"/>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A10805B-8F16-4BA8-8BAD-47AF675DE4B3}"/>
                  </a:ext>
                </a:extLst>
              </p:cNvPr>
              <p:cNvSpPr/>
              <p:nvPr/>
            </p:nvSpPr>
            <p:spPr>
              <a:xfrm>
                <a:off x="8256274" y="4294987"/>
                <a:ext cx="116054" cy="111149"/>
              </a:xfrm>
              <a:custGeom>
                <a:avLst/>
                <a:gdLst>
                  <a:gd name="connsiteX0" fmla="*/ 0 w 185287"/>
                  <a:gd name="connsiteY0" fmla="*/ 0 h 177457"/>
                  <a:gd name="connsiteX1" fmla="*/ 185287 w 185287"/>
                  <a:gd name="connsiteY1" fmla="*/ 177457 h 177457"/>
                  <a:gd name="connsiteX2" fmla="*/ 0 w 185287"/>
                  <a:gd name="connsiteY2" fmla="*/ 177457 h 177457"/>
                  <a:gd name="connsiteX3" fmla="*/ 0 w 185287"/>
                  <a:gd name="connsiteY3" fmla="*/ 0 h 177457"/>
                </a:gdLst>
                <a:ahLst/>
                <a:cxnLst>
                  <a:cxn ang="0">
                    <a:pos x="connsiteX0" y="connsiteY0"/>
                  </a:cxn>
                  <a:cxn ang="0">
                    <a:pos x="connsiteX1" y="connsiteY1"/>
                  </a:cxn>
                  <a:cxn ang="0">
                    <a:pos x="connsiteX2" y="connsiteY2"/>
                  </a:cxn>
                  <a:cxn ang="0">
                    <a:pos x="connsiteX3" y="connsiteY3"/>
                  </a:cxn>
                </a:cxnLst>
                <a:rect l="l" t="t" r="r" b="b"/>
                <a:pathLst>
                  <a:path w="185287" h="177457">
                    <a:moveTo>
                      <a:pt x="0" y="0"/>
                    </a:moveTo>
                    <a:lnTo>
                      <a:pt x="185287" y="177457"/>
                    </a:lnTo>
                    <a:lnTo>
                      <a:pt x="0" y="177457"/>
                    </a:lnTo>
                    <a:lnTo>
                      <a:pt x="0" y="0"/>
                    </a:lnTo>
                    <a:close/>
                  </a:path>
                </a:pathLst>
              </a:custGeom>
              <a:solidFill>
                <a:schemeClr val="accent5"/>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8DA63708-7910-4196-A6DA-54382446FC6A}"/>
                  </a:ext>
                </a:extLst>
              </p:cNvPr>
              <p:cNvSpPr/>
              <p:nvPr/>
            </p:nvSpPr>
            <p:spPr>
              <a:xfrm>
                <a:off x="8051918" y="4688840"/>
                <a:ext cx="295179" cy="26580"/>
              </a:xfrm>
              <a:custGeom>
                <a:avLst/>
                <a:gdLst>
                  <a:gd name="connsiteX0" fmla="*/ 0 w 471272"/>
                  <a:gd name="connsiteY0" fmla="*/ 0 h 42437"/>
                  <a:gd name="connsiteX1" fmla="*/ 471272 w 471272"/>
                  <a:gd name="connsiteY1" fmla="*/ 0 h 42437"/>
                  <a:gd name="connsiteX2" fmla="*/ 471272 w 471272"/>
                  <a:gd name="connsiteY2" fmla="*/ 42437 h 42437"/>
                  <a:gd name="connsiteX3" fmla="*/ 0 w 471272"/>
                  <a:gd name="connsiteY3" fmla="*/ 42437 h 42437"/>
                  <a:gd name="connsiteX4" fmla="*/ 0 w 471272"/>
                  <a:gd name="connsiteY4" fmla="*/ 0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42437">
                    <a:moveTo>
                      <a:pt x="0" y="0"/>
                    </a:moveTo>
                    <a:lnTo>
                      <a:pt x="471272" y="0"/>
                    </a:lnTo>
                    <a:lnTo>
                      <a:pt x="471272" y="42437"/>
                    </a:lnTo>
                    <a:lnTo>
                      <a:pt x="0" y="4243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14D4C630-0E46-4FBF-ACF8-FF1DF1CED7C8}"/>
                  </a:ext>
                </a:extLst>
              </p:cNvPr>
              <p:cNvSpPr/>
              <p:nvPr/>
            </p:nvSpPr>
            <p:spPr>
              <a:xfrm>
                <a:off x="8025900" y="4535857"/>
                <a:ext cx="327977" cy="72488"/>
              </a:xfrm>
              <a:custGeom>
                <a:avLst/>
                <a:gdLst>
                  <a:gd name="connsiteX0" fmla="*/ 13688 w 172553"/>
                  <a:gd name="connsiteY0" fmla="*/ 13688 h 39819"/>
                  <a:gd name="connsiteX1" fmla="*/ 168986 w 172553"/>
                  <a:gd name="connsiteY1" fmla="*/ 13688 h 39819"/>
                  <a:gd name="connsiteX2" fmla="*/ 168986 w 172553"/>
                  <a:gd name="connsiteY2" fmla="*/ 26961 h 39819"/>
                  <a:gd name="connsiteX3" fmla="*/ 13688 w 172553"/>
                  <a:gd name="connsiteY3" fmla="*/ 26961 h 39819"/>
                  <a:gd name="connsiteX4" fmla="*/ 13688 w 172553"/>
                  <a:gd name="connsiteY4" fmla="*/ 13688 h 3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53" h="39819">
                    <a:moveTo>
                      <a:pt x="13688" y="13688"/>
                    </a:moveTo>
                    <a:lnTo>
                      <a:pt x="168986" y="13688"/>
                    </a:lnTo>
                    <a:lnTo>
                      <a:pt x="168986" y="26961"/>
                    </a:lnTo>
                    <a:lnTo>
                      <a:pt x="13688" y="26961"/>
                    </a:lnTo>
                    <a:lnTo>
                      <a:pt x="13688" y="13688"/>
                    </a:lnTo>
                    <a:close/>
                  </a:path>
                </a:pathLst>
              </a:custGeom>
              <a:solidFill>
                <a:schemeClr val="accent5"/>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30C3CD54-E970-4ED9-8AC6-DEAA111BDA0E}"/>
                  </a:ext>
                </a:extLst>
              </p:cNvPr>
              <p:cNvSpPr/>
              <p:nvPr/>
            </p:nvSpPr>
            <p:spPr>
              <a:xfrm>
                <a:off x="8147790" y="4495537"/>
                <a:ext cx="199310" cy="24163"/>
              </a:xfrm>
              <a:custGeom>
                <a:avLst/>
                <a:gdLst>
                  <a:gd name="connsiteX0" fmla="*/ 0 w 318211"/>
                  <a:gd name="connsiteY0" fmla="*/ 0 h 38577"/>
                  <a:gd name="connsiteX1" fmla="*/ 318211 w 318211"/>
                  <a:gd name="connsiteY1" fmla="*/ 0 h 38577"/>
                  <a:gd name="connsiteX2" fmla="*/ 318211 w 318211"/>
                  <a:gd name="connsiteY2" fmla="*/ 38577 h 38577"/>
                  <a:gd name="connsiteX3" fmla="*/ 0 w 318211"/>
                  <a:gd name="connsiteY3" fmla="*/ 38577 h 38577"/>
                  <a:gd name="connsiteX4" fmla="*/ 0 w 318211"/>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11" h="38577">
                    <a:moveTo>
                      <a:pt x="0" y="0"/>
                    </a:moveTo>
                    <a:lnTo>
                      <a:pt x="318211" y="0"/>
                    </a:lnTo>
                    <a:lnTo>
                      <a:pt x="318211" y="38577"/>
                    </a:lnTo>
                    <a:lnTo>
                      <a:pt x="0" y="38577"/>
                    </a:lnTo>
                    <a:lnTo>
                      <a:pt x="0" y="0"/>
                    </a:lnTo>
                    <a:close/>
                  </a:path>
                </a:pathLst>
              </a:custGeom>
              <a:solidFill>
                <a:schemeClr val="bg1"/>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893C9366-6E62-4D7B-8BD2-339745959FEF}"/>
                  </a:ext>
                </a:extLst>
              </p:cNvPr>
              <p:cNvSpPr/>
              <p:nvPr/>
            </p:nvSpPr>
            <p:spPr>
              <a:xfrm>
                <a:off x="8051918" y="4626017"/>
                <a:ext cx="295179" cy="24163"/>
              </a:xfrm>
              <a:custGeom>
                <a:avLst/>
                <a:gdLst>
                  <a:gd name="connsiteX0" fmla="*/ 0 w 471272"/>
                  <a:gd name="connsiteY0" fmla="*/ 0 h 38577"/>
                  <a:gd name="connsiteX1" fmla="*/ 471272 w 471272"/>
                  <a:gd name="connsiteY1" fmla="*/ 0 h 38577"/>
                  <a:gd name="connsiteX2" fmla="*/ 471272 w 471272"/>
                  <a:gd name="connsiteY2" fmla="*/ 38577 h 38577"/>
                  <a:gd name="connsiteX3" fmla="*/ 0 w 471272"/>
                  <a:gd name="connsiteY3" fmla="*/ 38577 h 38577"/>
                  <a:gd name="connsiteX4" fmla="*/ 0 w 471272"/>
                  <a:gd name="connsiteY4" fmla="*/ 0 h 3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2" h="38577">
                    <a:moveTo>
                      <a:pt x="0" y="0"/>
                    </a:moveTo>
                    <a:lnTo>
                      <a:pt x="471272" y="0"/>
                    </a:lnTo>
                    <a:lnTo>
                      <a:pt x="471272" y="38577"/>
                    </a:lnTo>
                    <a:lnTo>
                      <a:pt x="0" y="38577"/>
                    </a:lnTo>
                    <a:lnTo>
                      <a:pt x="0" y="0"/>
                    </a:lnTo>
                    <a:close/>
                  </a:path>
                </a:pathLst>
              </a:custGeom>
              <a:solidFill>
                <a:schemeClr val="accent2"/>
              </a:solidFill>
              <a:ln w="130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14" name="Group 413">
                <a:extLst>
                  <a:ext uri="{FF2B5EF4-FFF2-40B4-BE49-F238E27FC236}">
                    <a16:creationId xmlns:a16="http://schemas.microsoft.com/office/drawing/2014/main" id="{BD2218D3-D574-4367-B265-73C82C440A86}"/>
                  </a:ext>
                </a:extLst>
              </p:cNvPr>
              <p:cNvGrpSpPr/>
              <p:nvPr/>
            </p:nvGrpSpPr>
            <p:grpSpPr>
              <a:xfrm>
                <a:off x="7952264" y="4361434"/>
                <a:ext cx="163989" cy="154574"/>
                <a:chOff x="7952264" y="4361434"/>
                <a:chExt cx="163989" cy="154574"/>
              </a:xfrm>
              <a:solidFill>
                <a:schemeClr val="accent2"/>
              </a:solidFill>
            </p:grpSpPr>
            <p:sp>
              <p:nvSpPr>
                <p:cNvPr id="415" name="Freeform: Shape 414">
                  <a:extLst>
                    <a:ext uri="{FF2B5EF4-FFF2-40B4-BE49-F238E27FC236}">
                      <a16:creationId xmlns:a16="http://schemas.microsoft.com/office/drawing/2014/main" id="{70D781F3-F507-4E9F-A8D8-6D2B1C0180F4}"/>
                    </a:ext>
                  </a:extLst>
                </p:cNvPr>
                <p:cNvSpPr/>
                <p:nvPr/>
              </p:nvSpPr>
              <p:spPr>
                <a:xfrm>
                  <a:off x="7952264" y="4361434"/>
                  <a:ext cx="50458" cy="72488"/>
                </a:xfrm>
                <a:custGeom>
                  <a:avLst/>
                  <a:gdLst>
                    <a:gd name="connsiteX0" fmla="*/ 24556 w 26546"/>
                    <a:gd name="connsiteY0" fmla="*/ 11282 h 39819"/>
                    <a:gd name="connsiteX1" fmla="*/ 20574 w 26546"/>
                    <a:gd name="connsiteY1" fmla="*/ 9955 h 39819"/>
                    <a:gd name="connsiteX2" fmla="*/ 17919 w 26546"/>
                    <a:gd name="connsiteY2" fmla="*/ 11282 h 39819"/>
                    <a:gd name="connsiteX3" fmla="*/ 11282 w 26546"/>
                    <a:gd name="connsiteY3" fmla="*/ 19246 h 39819"/>
                    <a:gd name="connsiteX4" fmla="*/ 9955 w 26546"/>
                    <a:gd name="connsiteY4" fmla="*/ 21901 h 39819"/>
                    <a:gd name="connsiteX5" fmla="*/ 11282 w 26546"/>
                    <a:gd name="connsiteY5" fmla="*/ 25883 h 39819"/>
                    <a:gd name="connsiteX6" fmla="*/ 15264 w 26546"/>
                    <a:gd name="connsiteY6" fmla="*/ 29865 h 39819"/>
                    <a:gd name="connsiteX7" fmla="*/ 28538 w 26546"/>
                    <a:gd name="connsiteY7" fmla="*/ 16592 h 39819"/>
                    <a:gd name="connsiteX8" fmla="*/ 24556 w 26546"/>
                    <a:gd name="connsiteY8" fmla="*/ 11282 h 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6" h="39819">
                      <a:moveTo>
                        <a:pt x="24556" y="11282"/>
                      </a:moveTo>
                      <a:cubicBezTo>
                        <a:pt x="23228" y="11282"/>
                        <a:pt x="21901" y="9955"/>
                        <a:pt x="20574" y="9955"/>
                      </a:cubicBezTo>
                      <a:cubicBezTo>
                        <a:pt x="19246" y="9955"/>
                        <a:pt x="17919" y="9955"/>
                        <a:pt x="17919" y="11282"/>
                      </a:cubicBezTo>
                      <a:lnTo>
                        <a:pt x="11282" y="19246"/>
                      </a:lnTo>
                      <a:cubicBezTo>
                        <a:pt x="9955" y="19246"/>
                        <a:pt x="9955" y="20574"/>
                        <a:pt x="9955" y="21901"/>
                      </a:cubicBezTo>
                      <a:cubicBezTo>
                        <a:pt x="9955" y="23228"/>
                        <a:pt x="11282" y="24556"/>
                        <a:pt x="11282" y="25883"/>
                      </a:cubicBezTo>
                      <a:lnTo>
                        <a:pt x="15264" y="29865"/>
                      </a:lnTo>
                      <a:lnTo>
                        <a:pt x="28538" y="16592"/>
                      </a:lnTo>
                      <a:lnTo>
                        <a:pt x="24556" y="112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A37C568E-BB7F-4BDF-AE4C-4127FBA5E235}"/>
                    </a:ext>
                  </a:extLst>
                </p:cNvPr>
                <p:cNvSpPr/>
                <p:nvPr/>
              </p:nvSpPr>
              <p:spPr>
                <a:xfrm>
                  <a:off x="7960844" y="4371032"/>
                  <a:ext cx="151374" cy="144976"/>
                </a:xfrm>
                <a:custGeom>
                  <a:avLst/>
                  <a:gdLst>
                    <a:gd name="connsiteX0" fmla="*/ 14069 w 79639"/>
                    <a:gd name="connsiteY0" fmla="*/ 27666 h 79639"/>
                    <a:gd name="connsiteX1" fmla="*/ 26735 w 79639"/>
                    <a:gd name="connsiteY1" fmla="*/ 14069 h 79639"/>
                    <a:gd name="connsiteX2" fmla="*/ 73353 w 79639"/>
                    <a:gd name="connsiteY2" fmla="*/ 57495 h 79639"/>
                    <a:gd name="connsiteX3" fmla="*/ 60687 w 79639"/>
                    <a:gd name="connsiteY3" fmla="*/ 71092 h 79639"/>
                  </a:gdLst>
                  <a:ahLst/>
                  <a:cxnLst>
                    <a:cxn ang="0">
                      <a:pos x="connsiteX0" y="connsiteY0"/>
                    </a:cxn>
                    <a:cxn ang="0">
                      <a:pos x="connsiteX1" y="connsiteY1"/>
                    </a:cxn>
                    <a:cxn ang="0">
                      <a:pos x="connsiteX2" y="connsiteY2"/>
                    </a:cxn>
                    <a:cxn ang="0">
                      <a:pos x="connsiteX3" y="connsiteY3"/>
                    </a:cxn>
                  </a:cxnLst>
                  <a:rect l="l" t="t" r="r" b="b"/>
                  <a:pathLst>
                    <a:path w="79639" h="79639">
                      <a:moveTo>
                        <a:pt x="14069" y="27666"/>
                      </a:moveTo>
                      <a:lnTo>
                        <a:pt x="26735" y="14069"/>
                      </a:lnTo>
                      <a:lnTo>
                        <a:pt x="73353" y="57495"/>
                      </a:lnTo>
                      <a:lnTo>
                        <a:pt x="60687" y="7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78F5A645-329F-4B65-98E7-629CE9AAE761}"/>
                    </a:ext>
                  </a:extLst>
                </p:cNvPr>
                <p:cNvSpPr/>
                <p:nvPr/>
              </p:nvSpPr>
              <p:spPr>
                <a:xfrm>
                  <a:off x="8065795" y="4462918"/>
                  <a:ext cx="50458" cy="48326"/>
                </a:xfrm>
                <a:custGeom>
                  <a:avLst/>
                  <a:gdLst>
                    <a:gd name="connsiteX0" fmla="*/ 21901 w 26546"/>
                    <a:gd name="connsiteY0" fmla="*/ 9955 h 26546"/>
                    <a:gd name="connsiteX1" fmla="*/ 21901 w 26546"/>
                    <a:gd name="connsiteY1" fmla="*/ 9955 h 26546"/>
                    <a:gd name="connsiteX2" fmla="*/ 9955 w 26546"/>
                    <a:gd name="connsiteY2" fmla="*/ 23228 h 26546"/>
                    <a:gd name="connsiteX3" fmla="*/ 11282 w 26546"/>
                    <a:gd name="connsiteY3" fmla="*/ 23228 h 26546"/>
                    <a:gd name="connsiteX4" fmla="*/ 27210 w 26546"/>
                    <a:gd name="connsiteY4" fmla="*/ 27210 h 26546"/>
                    <a:gd name="connsiteX5" fmla="*/ 21901 w 26546"/>
                    <a:gd name="connsiteY5" fmla="*/ 9955 h 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6" h="26546">
                      <a:moveTo>
                        <a:pt x="21901" y="9955"/>
                      </a:moveTo>
                      <a:cubicBezTo>
                        <a:pt x="21901" y="9955"/>
                        <a:pt x="21901" y="9955"/>
                        <a:pt x="21901" y="9955"/>
                      </a:cubicBezTo>
                      <a:lnTo>
                        <a:pt x="9955" y="23228"/>
                      </a:lnTo>
                      <a:cubicBezTo>
                        <a:pt x="9955" y="23228"/>
                        <a:pt x="9955" y="23228"/>
                        <a:pt x="11282" y="23228"/>
                      </a:cubicBezTo>
                      <a:lnTo>
                        <a:pt x="27210" y="27210"/>
                      </a:lnTo>
                      <a:lnTo>
                        <a:pt x="21901" y="99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1246871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0" y="-1585"/>
            <a:ext cx="6096000" cy="6859585"/>
            <a:chOff x="0" y="-1585"/>
            <a:chExt cx="6096000" cy="6859585"/>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85"/>
              <a:ext cx="6096000"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0" y="3792428"/>
              <a:ext cx="6096000"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523327" y="4552271"/>
              <a:ext cx="4800600" cy="2073275"/>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Nurture more demand</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407064" y="412213"/>
            <a:ext cx="4522665" cy="47641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Build richer, more holistic views of your customers, unlock insights and take action</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Create emails, landing pages and event web portals that display content personalized for contacts.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Discover, track, and quickly react to key events, trends, and indicators that are most relevant to your business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Times New Roman" panose="02020603050405020304" pitchFamily="18" charset="0"/>
                <a:cs typeface="Calibri" panose="020F0502020204030204" pitchFamily="34" charset="0"/>
              </a:rPr>
              <a:t>Create and customize multi-channels campaigns specifically for your audience</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Times New Roman" panose="02020603050405020304" pitchFamily="18" charset="0"/>
                <a:cs typeface="Calibri" panose="020F0502020204030204" pitchFamily="34" charset="0"/>
              </a:rPr>
              <a:t>Track and prioritize leads across all touchpoints with multiple lead-scoring models and sales readiness grades</a:t>
            </a: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DD1E90B5-BDF8-6C4D-9215-C5E6A8C917BA}"/>
              </a:ext>
            </a:extLst>
          </p:cNvPr>
          <p:cNvGrpSpPr/>
          <p:nvPr/>
        </p:nvGrpSpPr>
        <p:grpSpPr>
          <a:xfrm>
            <a:off x="523327" y="3250048"/>
            <a:ext cx="1144827" cy="1146063"/>
            <a:chOff x="5077075" y="1214950"/>
            <a:chExt cx="2196409" cy="2198781"/>
          </a:xfrm>
        </p:grpSpPr>
        <p:sp>
          <p:nvSpPr>
            <p:cNvPr id="16" name="Oval 15">
              <a:extLst>
                <a:ext uri="{FF2B5EF4-FFF2-40B4-BE49-F238E27FC236}">
                  <a16:creationId xmlns:a16="http://schemas.microsoft.com/office/drawing/2014/main" id="{B550A0C7-B631-7141-A54A-7F5CD6956E01}"/>
                </a:ext>
              </a:extLst>
            </p:cNvPr>
            <p:cNvSpPr/>
            <p:nvPr/>
          </p:nvSpPr>
          <p:spPr bwMode="auto">
            <a:xfrm>
              <a:off x="5077075" y="1214950"/>
              <a:ext cx="2196409" cy="2198781"/>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8C18C6A4-01A4-F844-B94E-FAB2054D2C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23897" y="1559121"/>
              <a:ext cx="1447800" cy="1468987"/>
            </a:xfrm>
            <a:prstGeom prst="rect">
              <a:avLst/>
            </a:prstGeom>
          </p:spPr>
        </p:pic>
      </p:grpSp>
      <p:sp>
        <p:nvSpPr>
          <p:cNvPr id="18" name="Rectangle 17">
            <a:extLst>
              <a:ext uri="{FF2B5EF4-FFF2-40B4-BE49-F238E27FC236}">
                <a16:creationId xmlns:a16="http://schemas.microsoft.com/office/drawing/2014/main" id="{0F4E9AFD-67F5-423D-B492-1ADA7EF75B75}"/>
              </a:ext>
            </a:extLst>
          </p:cNvPr>
          <p:cNvSpPr/>
          <p:nvPr/>
        </p:nvSpPr>
        <p:spPr bwMode="auto">
          <a:xfrm>
            <a:off x="4769302" y="4249784"/>
            <a:ext cx="287052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CC5D5CD4-D4E9-4DE0-8DC2-761E2EAA9FDC}"/>
              </a:ext>
            </a:extLst>
          </p:cNvPr>
          <p:cNvCxnSpPr>
            <a:cxnSpLocks/>
            <a:stCxn id="38" idx="0"/>
            <a:endCxn id="20" idx="0"/>
          </p:cNvCxnSpPr>
          <p:nvPr/>
        </p:nvCxnSpPr>
        <p:spPr>
          <a:xfrm>
            <a:off x="6957719" y="881863"/>
            <a:ext cx="851" cy="4923748"/>
          </a:xfrm>
          <a:prstGeom prst="line">
            <a:avLst/>
          </a:prstGeom>
          <a:ln w="254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F35CD12D-D1D5-4325-A750-E016441D3C6A}"/>
              </a:ext>
            </a:extLst>
          </p:cNvPr>
          <p:cNvSpPr>
            <a:spLocks/>
          </p:cNvSpPr>
          <p:nvPr/>
        </p:nvSpPr>
        <p:spPr bwMode="auto">
          <a:xfrm>
            <a:off x="6861707" y="88186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34C39E6-C25C-4D2D-AEAF-AD113C79E08F}"/>
              </a:ext>
            </a:extLst>
          </p:cNvPr>
          <p:cNvSpPr>
            <a:spLocks/>
          </p:cNvSpPr>
          <p:nvPr/>
        </p:nvSpPr>
        <p:spPr bwMode="auto">
          <a:xfrm>
            <a:off x="6861707" y="2116859"/>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7A5B5A4-7222-44BB-B7DA-7D70DA4867B2}"/>
              </a:ext>
            </a:extLst>
          </p:cNvPr>
          <p:cNvSpPr>
            <a:spLocks/>
          </p:cNvSpPr>
          <p:nvPr/>
        </p:nvSpPr>
        <p:spPr bwMode="auto">
          <a:xfrm>
            <a:off x="6861707" y="451321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16A2DA4F-116F-4938-8829-EDBB5D9C8623}"/>
              </a:ext>
            </a:extLst>
          </p:cNvPr>
          <p:cNvSpPr>
            <a:spLocks/>
          </p:cNvSpPr>
          <p:nvPr/>
        </p:nvSpPr>
        <p:spPr bwMode="auto">
          <a:xfrm>
            <a:off x="6861707" y="3328053"/>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E4564EFB-452C-48C0-8BDF-FC36EE5D23A2}"/>
              </a:ext>
            </a:extLst>
          </p:cNvPr>
          <p:cNvSpPr>
            <a:spLocks/>
          </p:cNvSpPr>
          <p:nvPr/>
        </p:nvSpPr>
        <p:spPr bwMode="auto">
          <a:xfrm>
            <a:off x="6862558" y="5805611"/>
            <a:ext cx="192024" cy="19202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731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transition="in" filter="fade">
                                      <p:cBhvr>
                                        <p:cTn id="24" dur="500"/>
                                        <p:tgtEl>
                                          <p:spTgt spid="3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8" grpId="0" animBg="1"/>
      <p:bldP spid="39" grpId="0" animBg="1"/>
      <p:bldP spid="40" grpId="0" animBg="1"/>
      <p:bldP spid="41"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5E1CA4C2-2B31-48E0-ABB5-FC31416ED5C6}"/>
              </a:ext>
            </a:extLst>
          </p:cNvPr>
          <p:cNvSpPr/>
          <p:nvPr/>
        </p:nvSpPr>
        <p:spPr bwMode="auto">
          <a:xfrm>
            <a:off x="866" y="973"/>
            <a:ext cx="8038873" cy="6856056"/>
          </a:xfrm>
          <a:custGeom>
            <a:avLst/>
            <a:gdLst>
              <a:gd name="connsiteX0" fmla="*/ 422031 w 8201232"/>
              <a:gd name="connsiteY0" fmla="*/ 0 h 6994526"/>
              <a:gd name="connsiteX1" fmla="*/ 586154 w 8201232"/>
              <a:gd name="connsiteY1" fmla="*/ 0 h 6994526"/>
              <a:gd name="connsiteX2" fmla="*/ 586154 w 8201232"/>
              <a:gd name="connsiteY2" fmla="*/ 1 h 6994526"/>
              <a:gd name="connsiteX3" fmla="*/ 8201232 w 8201232"/>
              <a:gd name="connsiteY3" fmla="*/ 2 h 6994526"/>
              <a:gd name="connsiteX4" fmla="*/ 1233343 w 8201232"/>
              <a:gd name="connsiteY4" fmla="*/ 6994526 h 6994526"/>
              <a:gd name="connsiteX5" fmla="*/ 1 w 8201232"/>
              <a:gd name="connsiteY5" fmla="*/ 6994526 h 6994526"/>
              <a:gd name="connsiteX6" fmla="*/ 0 w 8201232"/>
              <a:gd name="connsiteY6" fmla="*/ 1 h 6994526"/>
              <a:gd name="connsiteX7" fmla="*/ 422031 w 8201232"/>
              <a:gd name="connsiteY7" fmla="*/ 1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01232" h="6994526">
                <a:moveTo>
                  <a:pt x="422031" y="0"/>
                </a:moveTo>
                <a:lnTo>
                  <a:pt x="586154" y="0"/>
                </a:lnTo>
                <a:lnTo>
                  <a:pt x="586154" y="1"/>
                </a:lnTo>
                <a:lnTo>
                  <a:pt x="8201232" y="2"/>
                </a:lnTo>
                <a:lnTo>
                  <a:pt x="1233343" y="6994526"/>
                </a:lnTo>
                <a:lnTo>
                  <a:pt x="1" y="6994526"/>
                </a:lnTo>
                <a:lnTo>
                  <a:pt x="0" y="1"/>
                </a:lnTo>
                <a:lnTo>
                  <a:pt x="422031" y="1"/>
                </a:lnTo>
                <a:close/>
              </a:path>
            </a:pathLst>
          </a:custGeom>
          <a:solidFill>
            <a:schemeClr val="tx2">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0" name="Picture 29" descr="A person using a computer&#10;&#10;Description generated with high confidence">
            <a:extLst>
              <a:ext uri="{FF2B5EF4-FFF2-40B4-BE49-F238E27FC236}">
                <a16:creationId xmlns:a16="http://schemas.microsoft.com/office/drawing/2014/main" id="{E1173F0E-B3D0-4317-A6BC-013F848FC41E}"/>
              </a:ext>
            </a:extLst>
          </p:cNvPr>
          <p:cNvPicPr>
            <a:picLocks noChangeAspect="1"/>
          </p:cNvPicPr>
          <p:nvPr/>
        </p:nvPicPr>
        <p:blipFill rotWithShape="1">
          <a:blip r:embed="rId3">
            <a:grayscl/>
          </a:blip>
          <a:srcRect l="47506" t="206" r="-2034" b="833"/>
          <a:stretch/>
        </p:blipFill>
        <p:spPr>
          <a:xfrm>
            <a:off x="867" y="-24546"/>
            <a:ext cx="5010348" cy="6060464"/>
          </a:xfrm>
          <a:custGeom>
            <a:avLst/>
            <a:gdLst>
              <a:gd name="connsiteX0" fmla="*/ 1146927 w 5111541"/>
              <a:gd name="connsiteY0" fmla="*/ 0 h 6182866"/>
              <a:gd name="connsiteX1" fmla="*/ 2305519 w 5111541"/>
              <a:gd name="connsiteY1" fmla="*/ 0 h 6182866"/>
              <a:gd name="connsiteX2" fmla="*/ 5111541 w 5111541"/>
              <a:gd name="connsiteY2" fmla="*/ 2795337 h 6182866"/>
              <a:gd name="connsiteX3" fmla="*/ 1736913 w 5111541"/>
              <a:gd name="connsiteY3" fmla="*/ 6182866 h 6182866"/>
              <a:gd name="connsiteX4" fmla="*/ 0 w 5111541"/>
              <a:gd name="connsiteY4" fmla="*/ 4452568 h 6182866"/>
              <a:gd name="connsiteX5" fmla="*/ 0 w 5111541"/>
              <a:gd name="connsiteY5" fmla="*/ 1151311 h 618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1541" h="6182866">
                <a:moveTo>
                  <a:pt x="1146927" y="0"/>
                </a:moveTo>
                <a:lnTo>
                  <a:pt x="2305519" y="0"/>
                </a:lnTo>
                <a:lnTo>
                  <a:pt x="5111541" y="2795337"/>
                </a:lnTo>
                <a:lnTo>
                  <a:pt x="1736913" y="6182866"/>
                </a:lnTo>
                <a:lnTo>
                  <a:pt x="0" y="4452568"/>
                </a:lnTo>
                <a:lnTo>
                  <a:pt x="0" y="1151311"/>
                </a:lnTo>
                <a:close/>
              </a:path>
            </a:pathLst>
          </a:custGeom>
        </p:spPr>
      </p:pic>
      <p:sp>
        <p:nvSpPr>
          <p:cNvPr id="29" name="Freeform: Shape 28">
            <a:extLst>
              <a:ext uri="{FF2B5EF4-FFF2-40B4-BE49-F238E27FC236}">
                <a16:creationId xmlns:a16="http://schemas.microsoft.com/office/drawing/2014/main" id="{BDA13CC5-CC70-4945-8020-651A4B177C09}"/>
              </a:ext>
            </a:extLst>
          </p:cNvPr>
          <p:cNvSpPr/>
          <p:nvPr/>
        </p:nvSpPr>
        <p:spPr bwMode="auto">
          <a:xfrm rot="2693442">
            <a:off x="-646389" y="378315"/>
            <a:ext cx="4686916" cy="4686916"/>
          </a:xfrm>
          <a:custGeom>
            <a:avLst/>
            <a:gdLst>
              <a:gd name="connsiteX0" fmla="*/ 0 w 4781576"/>
              <a:gd name="connsiteY0" fmla="*/ 817683 h 4781576"/>
              <a:gd name="connsiteX1" fmla="*/ 820809 w 4781576"/>
              <a:gd name="connsiteY1" fmla="*/ 0 h 4781576"/>
              <a:gd name="connsiteX2" fmla="*/ 4781576 w 4781576"/>
              <a:gd name="connsiteY2" fmla="*/ 0 h 4781576"/>
              <a:gd name="connsiteX3" fmla="*/ 4781576 w 4781576"/>
              <a:gd name="connsiteY3" fmla="*/ 4781576 h 4781576"/>
              <a:gd name="connsiteX4" fmla="*/ 2329884 w 4781576"/>
              <a:gd name="connsiteY4" fmla="*/ 4781576 h 4781576"/>
              <a:gd name="connsiteX5" fmla="*/ 0 w 4781576"/>
              <a:gd name="connsiteY5" fmla="*/ 2442786 h 478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1576" h="4781576">
                <a:moveTo>
                  <a:pt x="0" y="817683"/>
                </a:moveTo>
                <a:lnTo>
                  <a:pt x="820809" y="0"/>
                </a:lnTo>
                <a:lnTo>
                  <a:pt x="4781576" y="0"/>
                </a:lnTo>
                <a:lnTo>
                  <a:pt x="4781576" y="4781576"/>
                </a:lnTo>
                <a:lnTo>
                  <a:pt x="2329884" y="4781576"/>
                </a:lnTo>
                <a:lnTo>
                  <a:pt x="0" y="2442786"/>
                </a:lnTo>
                <a:close/>
              </a:path>
            </a:pathLst>
          </a:custGeom>
          <a:solidFill>
            <a:schemeClr val="tx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D316A08A-1D3F-4A11-917B-4E18B55A3CA8}"/>
              </a:ext>
            </a:extLst>
          </p:cNvPr>
          <p:cNvSpPr/>
          <p:nvPr/>
        </p:nvSpPr>
        <p:spPr bwMode="auto">
          <a:xfrm>
            <a:off x="866" y="4753120"/>
            <a:ext cx="1501959" cy="2103907"/>
          </a:xfrm>
          <a:custGeom>
            <a:avLst/>
            <a:gdLst>
              <a:gd name="connsiteX0" fmla="*/ 0 w 1532294"/>
              <a:gd name="connsiteY0" fmla="*/ 0 h 2146400"/>
              <a:gd name="connsiteX1" fmla="*/ 1532294 w 1532294"/>
              <a:gd name="connsiteY1" fmla="*/ 1526459 h 2146400"/>
              <a:gd name="connsiteX2" fmla="*/ 914714 w 1532294"/>
              <a:gd name="connsiteY2" fmla="*/ 2146400 h 2146400"/>
              <a:gd name="connsiteX3" fmla="*/ 0 w 1532294"/>
              <a:gd name="connsiteY3" fmla="*/ 2146400 h 2146400"/>
            </a:gdLst>
            <a:ahLst/>
            <a:cxnLst>
              <a:cxn ang="0">
                <a:pos x="connsiteX0" y="connsiteY0"/>
              </a:cxn>
              <a:cxn ang="0">
                <a:pos x="connsiteX1" y="connsiteY1"/>
              </a:cxn>
              <a:cxn ang="0">
                <a:pos x="connsiteX2" y="connsiteY2"/>
              </a:cxn>
              <a:cxn ang="0">
                <a:pos x="connsiteX3" y="connsiteY3"/>
              </a:cxn>
            </a:cxnLst>
            <a:rect l="l" t="t" r="r" b="b"/>
            <a:pathLst>
              <a:path w="1532294" h="2146400">
                <a:moveTo>
                  <a:pt x="0" y="0"/>
                </a:moveTo>
                <a:lnTo>
                  <a:pt x="1532294" y="1526459"/>
                </a:lnTo>
                <a:lnTo>
                  <a:pt x="914714" y="2146400"/>
                </a:lnTo>
                <a:lnTo>
                  <a:pt x="0" y="2146400"/>
                </a:lnTo>
                <a:close/>
              </a:path>
            </a:pathLst>
          </a:custGeom>
          <a:solidFill>
            <a:schemeClr val="tx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Freeform: Shape 25">
            <a:extLst>
              <a:ext uri="{FF2B5EF4-FFF2-40B4-BE49-F238E27FC236}">
                <a16:creationId xmlns:a16="http://schemas.microsoft.com/office/drawing/2014/main" id="{CB3AFE33-895C-40E1-8D33-5683F3E9C12F}"/>
              </a:ext>
            </a:extLst>
          </p:cNvPr>
          <p:cNvSpPr/>
          <p:nvPr/>
        </p:nvSpPr>
        <p:spPr bwMode="auto">
          <a:xfrm>
            <a:off x="2625131" y="973"/>
            <a:ext cx="5104185" cy="2552074"/>
          </a:xfrm>
          <a:custGeom>
            <a:avLst/>
            <a:gdLst>
              <a:gd name="connsiteX0" fmla="*/ 5207273 w 5207273"/>
              <a:gd name="connsiteY0" fmla="*/ 0 h 2603618"/>
              <a:gd name="connsiteX1" fmla="*/ 2613570 w 5207273"/>
              <a:gd name="connsiteY1" fmla="*/ 2603618 h 2603618"/>
              <a:gd name="connsiteX2" fmla="*/ 0 w 5207273"/>
              <a:gd name="connsiteY2" fmla="*/ 1 h 2603618"/>
            </a:gdLst>
            <a:ahLst/>
            <a:cxnLst>
              <a:cxn ang="0">
                <a:pos x="connsiteX0" y="connsiteY0"/>
              </a:cxn>
              <a:cxn ang="0">
                <a:pos x="connsiteX1" y="connsiteY1"/>
              </a:cxn>
              <a:cxn ang="0">
                <a:pos x="connsiteX2" y="connsiteY2"/>
              </a:cxn>
            </a:cxnLst>
            <a:rect l="l" t="t" r="r" b="b"/>
            <a:pathLst>
              <a:path w="5207273" h="2603618">
                <a:moveTo>
                  <a:pt x="5207273" y="0"/>
                </a:moveTo>
                <a:lnTo>
                  <a:pt x="2613570" y="2603618"/>
                </a:lnTo>
                <a:lnTo>
                  <a:pt x="0" y="1"/>
                </a:lnTo>
                <a:close/>
              </a:path>
            </a:pathLst>
          </a:custGeom>
          <a:solidFill>
            <a:schemeClr val="tx2">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 name="Freeform: Shape 26">
            <a:extLst>
              <a:ext uri="{FF2B5EF4-FFF2-40B4-BE49-F238E27FC236}">
                <a16:creationId xmlns:a16="http://schemas.microsoft.com/office/drawing/2014/main" id="{B6751F5E-25B5-47E5-B51A-0B2377E44463}"/>
              </a:ext>
            </a:extLst>
          </p:cNvPr>
          <p:cNvSpPr/>
          <p:nvPr/>
        </p:nvSpPr>
        <p:spPr bwMode="auto">
          <a:xfrm rot="2693442">
            <a:off x="-365415" y="684810"/>
            <a:ext cx="4124969" cy="4124969"/>
          </a:xfrm>
          <a:custGeom>
            <a:avLst/>
            <a:gdLst>
              <a:gd name="connsiteX0" fmla="*/ 0 w 4781576"/>
              <a:gd name="connsiteY0" fmla="*/ 817683 h 4781576"/>
              <a:gd name="connsiteX1" fmla="*/ 820809 w 4781576"/>
              <a:gd name="connsiteY1" fmla="*/ 0 h 4781576"/>
              <a:gd name="connsiteX2" fmla="*/ 4781576 w 4781576"/>
              <a:gd name="connsiteY2" fmla="*/ 0 h 4781576"/>
              <a:gd name="connsiteX3" fmla="*/ 4781576 w 4781576"/>
              <a:gd name="connsiteY3" fmla="*/ 4781576 h 4781576"/>
              <a:gd name="connsiteX4" fmla="*/ 2329884 w 4781576"/>
              <a:gd name="connsiteY4" fmla="*/ 4781576 h 4781576"/>
              <a:gd name="connsiteX5" fmla="*/ 0 w 4781576"/>
              <a:gd name="connsiteY5" fmla="*/ 2442786 h 4781576"/>
              <a:gd name="connsiteX0" fmla="*/ 0 w 4781576"/>
              <a:gd name="connsiteY0" fmla="*/ 2442786 h 4781576"/>
              <a:gd name="connsiteX1" fmla="*/ 0 w 4781576"/>
              <a:gd name="connsiteY1" fmla="*/ 817683 h 4781576"/>
              <a:gd name="connsiteX2" fmla="*/ 820809 w 4781576"/>
              <a:gd name="connsiteY2" fmla="*/ 0 h 4781576"/>
              <a:gd name="connsiteX3" fmla="*/ 4781576 w 4781576"/>
              <a:gd name="connsiteY3" fmla="*/ 0 h 4781576"/>
              <a:gd name="connsiteX4" fmla="*/ 4781576 w 4781576"/>
              <a:gd name="connsiteY4" fmla="*/ 4781576 h 4781576"/>
              <a:gd name="connsiteX5" fmla="*/ 2329884 w 4781576"/>
              <a:gd name="connsiteY5" fmla="*/ 4781576 h 4781576"/>
              <a:gd name="connsiteX6" fmla="*/ 103897 w 4781576"/>
              <a:gd name="connsiteY6" fmla="*/ 2546683 h 4781576"/>
              <a:gd name="connsiteX0" fmla="*/ 0 w 4781576"/>
              <a:gd name="connsiteY0" fmla="*/ 2442786 h 4781576"/>
              <a:gd name="connsiteX1" fmla="*/ 0 w 4781576"/>
              <a:gd name="connsiteY1" fmla="*/ 817683 h 4781576"/>
              <a:gd name="connsiteX2" fmla="*/ 820809 w 4781576"/>
              <a:gd name="connsiteY2" fmla="*/ 0 h 4781576"/>
              <a:gd name="connsiteX3" fmla="*/ 4781576 w 4781576"/>
              <a:gd name="connsiteY3" fmla="*/ 0 h 4781576"/>
              <a:gd name="connsiteX4" fmla="*/ 4781576 w 4781576"/>
              <a:gd name="connsiteY4" fmla="*/ 4781576 h 4781576"/>
              <a:gd name="connsiteX5" fmla="*/ 2329884 w 4781576"/>
              <a:gd name="connsiteY5" fmla="*/ 4781576 h 4781576"/>
              <a:gd name="connsiteX0" fmla="*/ 0 w 4781576"/>
              <a:gd name="connsiteY0" fmla="*/ 817683 h 4781576"/>
              <a:gd name="connsiteX1" fmla="*/ 820809 w 4781576"/>
              <a:gd name="connsiteY1" fmla="*/ 0 h 4781576"/>
              <a:gd name="connsiteX2" fmla="*/ 4781576 w 4781576"/>
              <a:gd name="connsiteY2" fmla="*/ 0 h 4781576"/>
              <a:gd name="connsiteX3" fmla="*/ 4781576 w 4781576"/>
              <a:gd name="connsiteY3" fmla="*/ 4781576 h 4781576"/>
              <a:gd name="connsiteX4" fmla="*/ 2329884 w 4781576"/>
              <a:gd name="connsiteY4" fmla="*/ 4781576 h 4781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1576" h="4781576">
                <a:moveTo>
                  <a:pt x="0" y="817683"/>
                </a:moveTo>
                <a:lnTo>
                  <a:pt x="820809" y="0"/>
                </a:lnTo>
                <a:lnTo>
                  <a:pt x="4781576" y="0"/>
                </a:lnTo>
                <a:lnTo>
                  <a:pt x="4781576" y="4781576"/>
                </a:lnTo>
                <a:lnTo>
                  <a:pt x="2329884" y="4781576"/>
                </a:lnTo>
              </a:path>
            </a:pathLst>
          </a:cu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95C89884-03C8-4EAC-80B1-6F3755B9C25A}"/>
              </a:ext>
            </a:extLst>
          </p:cNvPr>
          <p:cNvSpPr/>
          <p:nvPr/>
        </p:nvSpPr>
        <p:spPr>
          <a:xfrm>
            <a:off x="497667" y="2275229"/>
            <a:ext cx="2983791" cy="861774"/>
          </a:xfrm>
          <a:prstGeom prst="rect">
            <a:avLst/>
          </a:prstGeom>
        </p:spPr>
        <p:txBody>
          <a:bodyPr wrap="square" lIns="0" tIns="0" rIns="0" bIns="0" anchor="t">
            <a:spAutoFit/>
          </a:bodyPr>
          <a:lstStyle/>
          <a:p>
            <a:pPr marL="0" marR="0" lvl="0" indent="0" algn="l" defTabSz="896214" rtl="0" eaLnBrk="1" fontAlgn="auto" latinLnBrk="0" hangingPunct="1">
              <a:lnSpc>
                <a:spcPct val="100000"/>
              </a:lnSpc>
              <a:spcBef>
                <a:spcPts val="392"/>
              </a:spcBef>
              <a:spcAft>
                <a:spcPts val="0"/>
              </a:spcAft>
              <a:buClrTx/>
              <a:buSzTx/>
              <a:buFontTx/>
              <a:buNone/>
              <a:tabLst/>
              <a:defRPr/>
            </a:pPr>
            <a:r>
              <a:rPr kumimoji="0" lang="en-US" sz="2800" b="0" i="0" u="none" strike="noStrike" kern="0" cap="none" spc="0" normalizeH="0" baseline="0" noProof="0" dirty="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Dynamics 365 Customer Insights</a:t>
            </a:r>
          </a:p>
        </p:txBody>
      </p:sp>
      <p:sp>
        <p:nvSpPr>
          <p:cNvPr id="116" name="Rectangle 115">
            <a:extLst>
              <a:ext uri="{FF2B5EF4-FFF2-40B4-BE49-F238E27FC236}">
                <a16:creationId xmlns:a16="http://schemas.microsoft.com/office/drawing/2014/main" id="{EC9F5AE5-D5AE-420B-9058-85AF92426B76}"/>
              </a:ext>
            </a:extLst>
          </p:cNvPr>
          <p:cNvSpPr/>
          <p:nvPr/>
        </p:nvSpPr>
        <p:spPr bwMode="auto">
          <a:xfrm>
            <a:off x="7612570" y="2344006"/>
            <a:ext cx="2527534" cy="594141"/>
          </a:xfrm>
          <a:prstGeom prst="rect">
            <a:avLst/>
          </a:prstGeom>
          <a:noFill/>
          <a:ln w="9525" cap="flat" cmpd="sng" algn="ctr">
            <a:noFill/>
            <a:prstDash val="solid"/>
            <a:headEnd type="none" w="med" len="med"/>
            <a:tailEnd type="none" w="med" len="med"/>
          </a:ln>
          <a:effectLst>
            <a:outerShdw blurRad="38100" algn="ctr" rotWithShape="0">
              <a:srgbClr val="FFFFFF">
                <a:lumMod val="50000"/>
                <a:alpha val="20000"/>
              </a:srgbClr>
            </a:outerShdw>
          </a:effectLst>
        </p:spPr>
        <p:txBody>
          <a:bodyPr rot="0" spcFirstLastPara="0" vertOverflow="overflow" horzOverflow="overflow" vert="horz" wrap="square" lIns="91427" tIns="91427" rIns="89630" bIns="91427" numCol="1" spcCol="0" rtlCol="0" fromWordArt="0" anchor="t"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Unlock insights </a:t>
            </a:r>
            <a:b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and take action</a:t>
            </a:r>
          </a:p>
        </p:txBody>
      </p:sp>
      <p:sp>
        <p:nvSpPr>
          <p:cNvPr id="117" name="Rectangle 116">
            <a:extLst>
              <a:ext uri="{FF2B5EF4-FFF2-40B4-BE49-F238E27FC236}">
                <a16:creationId xmlns:a16="http://schemas.microsoft.com/office/drawing/2014/main" id="{486D0BEB-4B81-4AD3-8772-C61342DC55E9}"/>
              </a:ext>
            </a:extLst>
          </p:cNvPr>
          <p:cNvSpPr/>
          <p:nvPr/>
        </p:nvSpPr>
        <p:spPr bwMode="auto">
          <a:xfrm>
            <a:off x="7627914" y="3919855"/>
            <a:ext cx="2512190" cy="594141"/>
          </a:xfrm>
          <a:prstGeom prst="rect">
            <a:avLst/>
          </a:prstGeom>
          <a:noFill/>
          <a:ln w="9525" cap="flat" cmpd="sng" algn="ctr">
            <a:noFill/>
            <a:prstDash val="solid"/>
            <a:headEnd type="none" w="med" len="med"/>
            <a:tailEnd type="none" w="med" len="med"/>
          </a:ln>
          <a:effectLst>
            <a:outerShdw blurRad="38100" algn="ctr" rotWithShape="0">
              <a:srgbClr val="FFFFFF">
                <a:lumMod val="50000"/>
                <a:alpha val="20000"/>
              </a:srgbClr>
            </a:outerShdw>
          </a:effectLst>
        </p:spPr>
        <p:txBody>
          <a:bodyPr rot="0" spcFirstLastPara="0" vertOverflow="overflow" horzOverflow="overflow" vert="horz" wrap="square" lIns="91427" tIns="91427" rIns="89630" bIns="91427"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Adapt and extend </a:t>
            </a:r>
          </a:p>
        </p:txBody>
      </p:sp>
      <p:sp>
        <p:nvSpPr>
          <p:cNvPr id="118" name="Rectangle 117">
            <a:extLst>
              <a:ext uri="{FF2B5EF4-FFF2-40B4-BE49-F238E27FC236}">
                <a16:creationId xmlns:a16="http://schemas.microsoft.com/office/drawing/2014/main" id="{17DBE686-E954-4228-888D-03DD762D5EFC}"/>
              </a:ext>
            </a:extLst>
          </p:cNvPr>
          <p:cNvSpPr/>
          <p:nvPr/>
        </p:nvSpPr>
        <p:spPr bwMode="auto">
          <a:xfrm>
            <a:off x="6440559" y="5495704"/>
            <a:ext cx="3699545" cy="594141"/>
          </a:xfrm>
          <a:prstGeom prst="rect">
            <a:avLst/>
          </a:prstGeom>
          <a:noFill/>
          <a:ln w="9525" cap="flat" cmpd="sng" algn="ctr">
            <a:noFill/>
            <a:prstDash val="solid"/>
            <a:headEnd type="none" w="med" len="med"/>
            <a:tailEnd type="none" w="med" len="med"/>
          </a:ln>
          <a:effectLst>
            <a:outerShdw blurRad="38100" algn="ctr" rotWithShape="0">
              <a:srgbClr val="FFFFFF">
                <a:lumMod val="50000"/>
                <a:alpha val="20000"/>
              </a:srgbClr>
            </a:outerShdw>
          </a:effectLst>
        </p:spPr>
        <p:txBody>
          <a:bodyPr rot="0" spcFirstLastPara="0" vertOverflow="overflow" horzOverflow="overflow" vert="horz" wrap="square" lIns="91427" tIns="91427" rIns="89630" bIns="91427"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Rely on a productive</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and trusted platform</a:t>
            </a:r>
          </a:p>
        </p:txBody>
      </p:sp>
      <p:sp>
        <p:nvSpPr>
          <p:cNvPr id="119" name="Rectangle 118">
            <a:extLst>
              <a:ext uri="{FF2B5EF4-FFF2-40B4-BE49-F238E27FC236}">
                <a16:creationId xmlns:a16="http://schemas.microsoft.com/office/drawing/2014/main" id="{08885416-4C1E-4240-BF72-505B37A8FE0C}"/>
              </a:ext>
            </a:extLst>
          </p:cNvPr>
          <p:cNvSpPr/>
          <p:nvPr/>
        </p:nvSpPr>
        <p:spPr bwMode="auto">
          <a:xfrm>
            <a:off x="7337163" y="768156"/>
            <a:ext cx="2802941" cy="594141"/>
          </a:xfrm>
          <a:prstGeom prst="rect">
            <a:avLst/>
          </a:prstGeom>
          <a:noFill/>
          <a:ln w="9525" cap="flat" cmpd="sng" algn="ctr">
            <a:noFill/>
            <a:prstDash val="solid"/>
            <a:headEnd type="none" w="med" len="med"/>
            <a:tailEnd type="none" w="med" len="med"/>
          </a:ln>
          <a:effectLst>
            <a:outerShdw blurRad="38100" algn="ctr" rotWithShape="0">
              <a:srgbClr val="FFFFFF">
                <a:lumMod val="50000"/>
                <a:alpha val="20000"/>
              </a:srgbClr>
            </a:outerShdw>
          </a:effectLst>
        </p:spPr>
        <p:txBody>
          <a:bodyPr rot="0" spcFirstLastPara="0" vertOverflow="overflow" horzOverflow="overflow" vert="horz" wrap="square" lIns="91427" tIns="91427" rIns="89630" bIns="91427" numCol="1" spcCol="0" rtlCol="0" fromWordArt="0" anchor="t" anchorCtr="0" forceAA="0" compatLnSpc="1">
            <a:prstTxWarp prst="textNoShape">
              <a:avLst/>
            </a:prstTxWarp>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Get a holistic view</a:t>
            </a:r>
          </a:p>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of customers</a:t>
            </a:r>
          </a:p>
        </p:txBody>
      </p:sp>
      <p:grpSp>
        <p:nvGrpSpPr>
          <p:cNvPr id="7" name="Group 6">
            <a:extLst>
              <a:ext uri="{FF2B5EF4-FFF2-40B4-BE49-F238E27FC236}">
                <a16:creationId xmlns:a16="http://schemas.microsoft.com/office/drawing/2014/main" id="{F1799A99-F9DF-4434-A7E0-6B10420928A8}"/>
              </a:ext>
            </a:extLst>
          </p:cNvPr>
          <p:cNvGrpSpPr/>
          <p:nvPr/>
        </p:nvGrpSpPr>
        <p:grpSpPr>
          <a:xfrm>
            <a:off x="10544944" y="2138227"/>
            <a:ext cx="1005698" cy="1005698"/>
            <a:chOff x="10756392" y="2180606"/>
            <a:chExt cx="1025864" cy="1025864"/>
          </a:xfrm>
        </p:grpSpPr>
        <p:sp>
          <p:nvSpPr>
            <p:cNvPr id="126" name="Oval 125">
              <a:extLst>
                <a:ext uri="{FF2B5EF4-FFF2-40B4-BE49-F238E27FC236}">
                  <a16:creationId xmlns:a16="http://schemas.microsoft.com/office/drawing/2014/main" id="{B47DF378-7528-44CD-A063-93B7D836F657}"/>
                </a:ext>
              </a:extLst>
            </p:cNvPr>
            <p:cNvSpPr/>
            <p:nvPr/>
          </p:nvSpPr>
          <p:spPr>
            <a:xfrm>
              <a:off x="10756392" y="2180606"/>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0" name="Group 4">
              <a:extLst>
                <a:ext uri="{FF2B5EF4-FFF2-40B4-BE49-F238E27FC236}">
                  <a16:creationId xmlns:a16="http://schemas.microsoft.com/office/drawing/2014/main" id="{04D00EB1-27A5-4BAC-81B3-EC0A1C2C2EA9}"/>
                </a:ext>
              </a:extLst>
            </p:cNvPr>
            <p:cNvGrpSpPr>
              <a:grpSpLocks noChangeAspect="1"/>
            </p:cNvGrpSpPr>
            <p:nvPr/>
          </p:nvGrpSpPr>
          <p:grpSpPr bwMode="auto">
            <a:xfrm>
              <a:off x="11044158" y="2395956"/>
              <a:ext cx="450332" cy="595164"/>
              <a:chOff x="6509" y="2058"/>
              <a:chExt cx="199" cy="263"/>
            </a:xfrm>
          </p:grpSpPr>
          <p:sp>
            <p:nvSpPr>
              <p:cNvPr id="111" name="Freeform 5">
                <a:extLst>
                  <a:ext uri="{FF2B5EF4-FFF2-40B4-BE49-F238E27FC236}">
                    <a16:creationId xmlns:a16="http://schemas.microsoft.com/office/drawing/2014/main" id="{A826877C-1CF5-40E8-94D2-E6E522EEAF3B}"/>
                  </a:ext>
                </a:extLst>
              </p:cNvPr>
              <p:cNvSpPr>
                <a:spLocks noEditPoints="1"/>
              </p:cNvSpPr>
              <p:nvPr/>
            </p:nvSpPr>
            <p:spPr bwMode="auto">
              <a:xfrm>
                <a:off x="6509" y="2174"/>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2" name="Freeform 6">
                <a:extLst>
                  <a:ext uri="{FF2B5EF4-FFF2-40B4-BE49-F238E27FC236}">
                    <a16:creationId xmlns:a16="http://schemas.microsoft.com/office/drawing/2014/main" id="{CAFDA82D-B970-4347-B1CA-E4B4E74E878D}"/>
                  </a:ext>
                </a:extLst>
              </p:cNvPr>
              <p:cNvSpPr>
                <a:spLocks/>
              </p:cNvSpPr>
              <p:nvPr/>
            </p:nvSpPr>
            <p:spPr bwMode="auto">
              <a:xfrm>
                <a:off x="6591" y="2235"/>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3" name="Freeform 7">
                <a:extLst>
                  <a:ext uri="{FF2B5EF4-FFF2-40B4-BE49-F238E27FC236}">
                    <a16:creationId xmlns:a16="http://schemas.microsoft.com/office/drawing/2014/main" id="{D311A42F-3962-4B23-9DEA-1441C54F831F}"/>
                  </a:ext>
                </a:extLst>
              </p:cNvPr>
              <p:cNvSpPr>
                <a:spLocks/>
              </p:cNvSpPr>
              <p:nvPr/>
            </p:nvSpPr>
            <p:spPr bwMode="auto">
              <a:xfrm>
                <a:off x="6542" y="2058"/>
                <a:ext cx="132" cy="116"/>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4" name="Freeform 8">
                <a:extLst>
                  <a:ext uri="{FF2B5EF4-FFF2-40B4-BE49-F238E27FC236}">
                    <a16:creationId xmlns:a16="http://schemas.microsoft.com/office/drawing/2014/main" id="{233471A7-F487-4573-BF53-D3DDE0683C37}"/>
                  </a:ext>
                </a:extLst>
              </p:cNvPr>
              <p:cNvSpPr>
                <a:spLocks/>
              </p:cNvSpPr>
              <p:nvPr/>
            </p:nvSpPr>
            <p:spPr bwMode="auto">
              <a:xfrm>
                <a:off x="6519" y="2174"/>
                <a:ext cx="54"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66039D5D-2B99-43D4-9361-41D259C06AD8}"/>
              </a:ext>
            </a:extLst>
          </p:cNvPr>
          <p:cNvGrpSpPr/>
          <p:nvPr/>
        </p:nvGrpSpPr>
        <p:grpSpPr>
          <a:xfrm>
            <a:off x="10544944" y="3714076"/>
            <a:ext cx="1005698" cy="1005698"/>
            <a:chOff x="10756392" y="3788055"/>
            <a:chExt cx="1025864" cy="1025864"/>
          </a:xfrm>
        </p:grpSpPr>
        <p:sp>
          <p:nvSpPr>
            <p:cNvPr id="149" name="Oval 148">
              <a:extLst>
                <a:ext uri="{FF2B5EF4-FFF2-40B4-BE49-F238E27FC236}">
                  <a16:creationId xmlns:a16="http://schemas.microsoft.com/office/drawing/2014/main" id="{AF1D4B0D-3E85-4F18-9588-C88A4812F64E}"/>
                </a:ext>
              </a:extLst>
            </p:cNvPr>
            <p:cNvSpPr/>
            <p:nvPr/>
          </p:nvSpPr>
          <p:spPr>
            <a:xfrm>
              <a:off x="10756392" y="3788055"/>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4" name="Group 153">
              <a:extLst>
                <a:ext uri="{FF2B5EF4-FFF2-40B4-BE49-F238E27FC236}">
                  <a16:creationId xmlns:a16="http://schemas.microsoft.com/office/drawing/2014/main" id="{3D4E301F-D811-40CE-A76F-137CE72FA135}"/>
                </a:ext>
              </a:extLst>
            </p:cNvPr>
            <p:cNvGrpSpPr/>
            <p:nvPr/>
          </p:nvGrpSpPr>
          <p:grpSpPr>
            <a:xfrm>
              <a:off x="10998596" y="4048838"/>
              <a:ext cx="541457" cy="504298"/>
              <a:chOff x="5451031" y="1624151"/>
              <a:chExt cx="541457" cy="504298"/>
            </a:xfrm>
          </p:grpSpPr>
          <p:sp>
            <p:nvSpPr>
              <p:cNvPr id="155" name="Freeform 966">
                <a:extLst>
                  <a:ext uri="{FF2B5EF4-FFF2-40B4-BE49-F238E27FC236}">
                    <a16:creationId xmlns:a16="http://schemas.microsoft.com/office/drawing/2014/main" id="{82042CE4-0C7C-4F57-9C92-08101CB0B714}"/>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6" name="Freeform 1006">
                <a:extLst>
                  <a:ext uri="{FF2B5EF4-FFF2-40B4-BE49-F238E27FC236}">
                    <a16:creationId xmlns:a16="http://schemas.microsoft.com/office/drawing/2014/main" id="{72A1804D-D7BC-4BDF-8693-20CFFD396F72}"/>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7" name="Rectangle 1007">
                <a:extLst>
                  <a:ext uri="{FF2B5EF4-FFF2-40B4-BE49-F238E27FC236}">
                    <a16:creationId xmlns:a16="http://schemas.microsoft.com/office/drawing/2014/main" id="{6A196F81-5A44-4E27-AE29-2EDFF77584C3}"/>
                  </a:ext>
                </a:extLst>
              </p:cNvPr>
              <p:cNvSpPr>
                <a:spLocks noChangeArrowheads="1"/>
              </p:cNvSpPr>
              <p:nvPr/>
            </p:nvSpPr>
            <p:spPr bwMode="auto">
              <a:xfrm>
                <a:off x="5658059" y="1889570"/>
                <a:ext cx="31850" cy="69011"/>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8" name="Rectangle 1008">
                <a:extLst>
                  <a:ext uri="{FF2B5EF4-FFF2-40B4-BE49-F238E27FC236}">
                    <a16:creationId xmlns:a16="http://schemas.microsoft.com/office/drawing/2014/main" id="{E0FE1330-10FF-4DB3-AA5F-BBCEB0548989}"/>
                  </a:ext>
                </a:extLst>
              </p:cNvPr>
              <p:cNvSpPr>
                <a:spLocks noChangeArrowheads="1"/>
              </p:cNvSpPr>
              <p:nvPr/>
            </p:nvSpPr>
            <p:spPr bwMode="auto">
              <a:xfrm>
                <a:off x="5721760" y="1788713"/>
                <a:ext cx="37160" cy="169868"/>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9" name="Freeform 1061">
                <a:extLst>
                  <a:ext uri="{FF2B5EF4-FFF2-40B4-BE49-F238E27FC236}">
                    <a16:creationId xmlns:a16="http://schemas.microsoft.com/office/drawing/2014/main" id="{1A0C5540-5FF4-4EFD-A129-AE80DD48AD92}"/>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2" name="Freeform 1091">
                <a:extLst>
                  <a:ext uri="{FF2B5EF4-FFF2-40B4-BE49-F238E27FC236}">
                    <a16:creationId xmlns:a16="http://schemas.microsoft.com/office/drawing/2014/main" id="{25231FF3-7864-43FD-8AD4-5D0B47F3482A}"/>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8452C1E1-0CFC-43A9-9341-8824C9F0CF53}"/>
              </a:ext>
            </a:extLst>
          </p:cNvPr>
          <p:cNvGrpSpPr/>
          <p:nvPr/>
        </p:nvGrpSpPr>
        <p:grpSpPr>
          <a:xfrm>
            <a:off x="10544944" y="5289924"/>
            <a:ext cx="1005698" cy="1005698"/>
            <a:chOff x="10756392" y="5395502"/>
            <a:chExt cx="1025864" cy="1025864"/>
          </a:xfrm>
        </p:grpSpPr>
        <p:sp>
          <p:nvSpPr>
            <p:cNvPr id="138" name="Oval 137">
              <a:extLst>
                <a:ext uri="{FF2B5EF4-FFF2-40B4-BE49-F238E27FC236}">
                  <a16:creationId xmlns:a16="http://schemas.microsoft.com/office/drawing/2014/main" id="{0801A518-C5F2-4685-A156-3F743BF86A6E}"/>
                </a:ext>
              </a:extLst>
            </p:cNvPr>
            <p:cNvSpPr/>
            <p:nvPr/>
          </p:nvSpPr>
          <p:spPr>
            <a:xfrm>
              <a:off x="10756392" y="5395502"/>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7" name="Freeform 67">
              <a:extLst>
                <a:ext uri="{FF2B5EF4-FFF2-40B4-BE49-F238E27FC236}">
                  <a16:creationId xmlns:a16="http://schemas.microsoft.com/office/drawing/2014/main" id="{4A383CA7-0396-4E1C-841B-83040F95814D}"/>
                </a:ext>
              </a:extLst>
            </p:cNvPr>
            <p:cNvSpPr>
              <a:spLocks/>
            </p:cNvSpPr>
            <p:nvPr/>
          </p:nvSpPr>
          <p:spPr bwMode="auto">
            <a:xfrm>
              <a:off x="11027082" y="5650529"/>
              <a:ext cx="484485" cy="515810"/>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05151A06-0B0A-401D-900B-171F8B3DDBB9}"/>
              </a:ext>
            </a:extLst>
          </p:cNvPr>
          <p:cNvGrpSpPr/>
          <p:nvPr/>
        </p:nvGrpSpPr>
        <p:grpSpPr>
          <a:xfrm>
            <a:off x="10544944" y="562378"/>
            <a:ext cx="1005698" cy="1005698"/>
            <a:chOff x="10756392" y="573158"/>
            <a:chExt cx="1025864" cy="1025864"/>
          </a:xfrm>
        </p:grpSpPr>
        <p:sp>
          <p:nvSpPr>
            <p:cNvPr id="121" name="Oval 120">
              <a:extLst>
                <a:ext uri="{FF2B5EF4-FFF2-40B4-BE49-F238E27FC236}">
                  <a16:creationId xmlns:a16="http://schemas.microsoft.com/office/drawing/2014/main" id="{BD741B91-FF7F-4E23-A114-11E9FB7C3309}"/>
                </a:ext>
              </a:extLst>
            </p:cNvPr>
            <p:cNvSpPr/>
            <p:nvPr/>
          </p:nvSpPr>
          <p:spPr>
            <a:xfrm>
              <a:off x="10756392" y="573158"/>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3" name="Group 172">
              <a:extLst>
                <a:ext uri="{FF2B5EF4-FFF2-40B4-BE49-F238E27FC236}">
                  <a16:creationId xmlns:a16="http://schemas.microsoft.com/office/drawing/2014/main" id="{B2E63062-47FD-4763-9600-E4377AA22F6B}"/>
                </a:ext>
              </a:extLst>
            </p:cNvPr>
            <p:cNvGrpSpPr/>
            <p:nvPr/>
          </p:nvGrpSpPr>
          <p:grpSpPr>
            <a:xfrm>
              <a:off x="10995535" y="808239"/>
              <a:ext cx="547578" cy="555703"/>
              <a:chOff x="9663443" y="2756260"/>
              <a:chExt cx="707788" cy="718290"/>
            </a:xfrm>
          </p:grpSpPr>
          <p:grpSp>
            <p:nvGrpSpPr>
              <p:cNvPr id="183" name="Group 182">
                <a:extLst>
                  <a:ext uri="{FF2B5EF4-FFF2-40B4-BE49-F238E27FC236}">
                    <a16:creationId xmlns:a16="http://schemas.microsoft.com/office/drawing/2014/main" id="{C06767C1-6A0D-4E91-BDBB-F0ABBDD6B180}"/>
                  </a:ext>
                </a:extLst>
              </p:cNvPr>
              <p:cNvGrpSpPr/>
              <p:nvPr/>
            </p:nvGrpSpPr>
            <p:grpSpPr>
              <a:xfrm>
                <a:off x="9663443" y="2756260"/>
                <a:ext cx="707788" cy="254348"/>
                <a:chOff x="8676497" y="2756260"/>
                <a:chExt cx="707788" cy="254348"/>
              </a:xfrm>
              <a:solidFill>
                <a:srgbClr val="2F2F2F"/>
              </a:solidFill>
            </p:grpSpPr>
            <p:sp>
              <p:nvSpPr>
                <p:cNvPr id="195" name="Freeform: Shape 194">
                  <a:extLst>
                    <a:ext uri="{FF2B5EF4-FFF2-40B4-BE49-F238E27FC236}">
                      <a16:creationId xmlns:a16="http://schemas.microsoft.com/office/drawing/2014/main" id="{53D3AC0C-7F96-4DB0-8EDB-E0761C84EE31}"/>
                    </a:ext>
                  </a:extLst>
                </p:cNvPr>
                <p:cNvSpPr/>
                <p:nvPr/>
              </p:nvSpPr>
              <p:spPr bwMode="auto">
                <a:xfrm rot="13557829">
                  <a:off x="8676564"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CFC44358-78A4-4B5C-9176-4EB86F8FFB8C}"/>
                    </a:ext>
                  </a:extLst>
                </p:cNvPr>
                <p:cNvSpPr/>
                <p:nvPr/>
              </p:nvSpPr>
              <p:spPr bwMode="auto">
                <a:xfrm rot="13557829">
                  <a:off x="9129870"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F7C026AE-ABBF-4C34-959D-35E82B167461}"/>
                  </a:ext>
                </a:extLst>
              </p:cNvPr>
              <p:cNvGrpSpPr/>
              <p:nvPr/>
            </p:nvGrpSpPr>
            <p:grpSpPr>
              <a:xfrm>
                <a:off x="9663443" y="3220202"/>
                <a:ext cx="707788" cy="254348"/>
                <a:chOff x="8676497" y="2756260"/>
                <a:chExt cx="707788" cy="254348"/>
              </a:xfrm>
              <a:solidFill>
                <a:srgbClr val="2F2F2F"/>
              </a:solidFill>
            </p:grpSpPr>
            <p:sp>
              <p:nvSpPr>
                <p:cNvPr id="190" name="Freeform: Shape 189">
                  <a:extLst>
                    <a:ext uri="{FF2B5EF4-FFF2-40B4-BE49-F238E27FC236}">
                      <a16:creationId xmlns:a16="http://schemas.microsoft.com/office/drawing/2014/main" id="{C9805075-CD27-49D6-BAB1-21354348CF87}"/>
                    </a:ext>
                  </a:extLst>
                </p:cNvPr>
                <p:cNvSpPr/>
                <p:nvPr/>
              </p:nvSpPr>
              <p:spPr bwMode="auto">
                <a:xfrm rot="13557829">
                  <a:off x="8676564"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Freeform: Shape 190">
                  <a:extLst>
                    <a:ext uri="{FF2B5EF4-FFF2-40B4-BE49-F238E27FC236}">
                      <a16:creationId xmlns:a16="http://schemas.microsoft.com/office/drawing/2014/main" id="{94C93E67-F1C4-4E73-92DC-F974A01CCE9A}"/>
                    </a:ext>
                  </a:extLst>
                </p:cNvPr>
                <p:cNvSpPr/>
                <p:nvPr/>
              </p:nvSpPr>
              <p:spPr bwMode="auto">
                <a:xfrm rot="13557829">
                  <a:off x="9129870"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5" name="Oval 184">
                <a:extLst>
                  <a:ext uri="{FF2B5EF4-FFF2-40B4-BE49-F238E27FC236}">
                    <a16:creationId xmlns:a16="http://schemas.microsoft.com/office/drawing/2014/main" id="{5F1D7D23-9BAD-40DF-BCC7-25EF00A95A97}"/>
                  </a:ext>
                </a:extLst>
              </p:cNvPr>
              <p:cNvSpPr/>
              <p:nvPr/>
            </p:nvSpPr>
            <p:spPr bwMode="auto">
              <a:xfrm>
                <a:off x="9889218" y="2991047"/>
                <a:ext cx="248270" cy="248270"/>
              </a:xfrm>
              <a:prstGeom prst="ellipse">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Freeform: Shape 185">
                <a:extLst>
                  <a:ext uri="{FF2B5EF4-FFF2-40B4-BE49-F238E27FC236}">
                    <a16:creationId xmlns:a16="http://schemas.microsoft.com/office/drawing/2014/main" id="{866170AC-F324-4DDF-B8C3-85F80E38DBE2}"/>
                  </a:ext>
                </a:extLst>
              </p:cNvPr>
              <p:cNvSpPr/>
              <p:nvPr/>
            </p:nvSpPr>
            <p:spPr bwMode="auto">
              <a:xfrm rot="13557829">
                <a:off x="9884662" y="2984688"/>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8250364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3000FF17-DEDF-4AF1-A7E6-921DE3A3E194}"/>
              </a:ext>
            </a:extLst>
          </p:cNvPr>
          <p:cNvSpPr/>
          <p:nvPr/>
        </p:nvSpPr>
        <p:spPr bwMode="auto">
          <a:xfrm>
            <a:off x="455995" y="1611873"/>
            <a:ext cx="3367252" cy="1995537"/>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FFA4E4C-3B07-469E-8AEF-C5C010BE15F4}"/>
              </a:ext>
            </a:extLst>
          </p:cNvPr>
          <p:cNvSpPr>
            <a:spLocks noGrp="1"/>
          </p:cNvSpPr>
          <p:nvPr>
            <p:ph type="title"/>
          </p:nvPr>
        </p:nvSpPr>
        <p:spPr>
          <a:xfrm>
            <a:off x="455995" y="620428"/>
            <a:ext cx="11306469" cy="403137"/>
          </a:xfrm>
        </p:spPr>
        <p:txBody>
          <a:bodyPr/>
          <a:lstStyle/>
          <a:p>
            <a:r>
              <a:rPr lang="en-US" dirty="0"/>
              <a:t>Get a holistic view of customers</a:t>
            </a:r>
          </a:p>
        </p:txBody>
      </p:sp>
      <p:grpSp>
        <p:nvGrpSpPr>
          <p:cNvPr id="29" name="Group 28" hidden="1">
            <a:extLst>
              <a:ext uri="{FF2B5EF4-FFF2-40B4-BE49-F238E27FC236}">
                <a16:creationId xmlns:a16="http://schemas.microsoft.com/office/drawing/2014/main" id="{27F96A8C-08AB-454F-AD34-F53A90176E7A}"/>
              </a:ext>
            </a:extLst>
          </p:cNvPr>
          <p:cNvGrpSpPr/>
          <p:nvPr/>
        </p:nvGrpSpPr>
        <p:grpSpPr>
          <a:xfrm>
            <a:off x="10741622" y="383413"/>
            <a:ext cx="890666" cy="894018"/>
            <a:chOff x="5834817" y="3112890"/>
            <a:chExt cx="759181" cy="762038"/>
          </a:xfrm>
          <a:solidFill>
            <a:schemeClr val="tx2"/>
          </a:solidFill>
        </p:grpSpPr>
        <p:sp>
          <p:nvSpPr>
            <p:cNvPr id="31" name="Freeform: Shape 30">
              <a:extLst>
                <a:ext uri="{FF2B5EF4-FFF2-40B4-BE49-F238E27FC236}">
                  <a16:creationId xmlns:a16="http://schemas.microsoft.com/office/drawing/2014/main" id="{74B06B85-A3A6-42FA-8904-01061C9BA4FD}"/>
                </a:ext>
              </a:extLst>
            </p:cNvPr>
            <p:cNvSpPr/>
            <p:nvPr/>
          </p:nvSpPr>
          <p:spPr>
            <a:xfrm>
              <a:off x="5860573" y="3141503"/>
              <a:ext cx="733425" cy="733425"/>
            </a:xfrm>
            <a:custGeom>
              <a:avLst/>
              <a:gdLst>
                <a:gd name="connsiteX0" fmla="*/ 370999 w 733425"/>
                <a:gd name="connsiteY0" fmla="*/ 7144 h 733425"/>
                <a:gd name="connsiteX1" fmla="*/ 194786 w 733425"/>
                <a:gd name="connsiteY1" fmla="*/ 52864 h 733425"/>
                <a:gd name="connsiteX2" fmla="*/ 190976 w 733425"/>
                <a:gd name="connsiteY2" fmla="*/ 66199 h 733425"/>
                <a:gd name="connsiteX3" fmla="*/ 204311 w 733425"/>
                <a:gd name="connsiteY3" fmla="*/ 70009 h 733425"/>
                <a:gd name="connsiteX4" fmla="*/ 370999 w 733425"/>
                <a:gd name="connsiteY4" fmla="*/ 27146 h 733425"/>
                <a:gd name="connsiteX5" fmla="*/ 714851 w 733425"/>
                <a:gd name="connsiteY5" fmla="*/ 370999 h 733425"/>
                <a:gd name="connsiteX6" fmla="*/ 370999 w 733425"/>
                <a:gd name="connsiteY6" fmla="*/ 713899 h 733425"/>
                <a:gd name="connsiteX7" fmla="*/ 27146 w 733425"/>
                <a:gd name="connsiteY7" fmla="*/ 370046 h 733425"/>
                <a:gd name="connsiteX8" fmla="*/ 70009 w 733425"/>
                <a:gd name="connsiteY8" fmla="*/ 203359 h 733425"/>
                <a:gd name="connsiteX9" fmla="*/ 66199 w 733425"/>
                <a:gd name="connsiteY9" fmla="*/ 190024 h 733425"/>
                <a:gd name="connsiteX10" fmla="*/ 52864 w 733425"/>
                <a:gd name="connsiteY10" fmla="*/ 193834 h 733425"/>
                <a:gd name="connsiteX11" fmla="*/ 7144 w 733425"/>
                <a:gd name="connsiteY11" fmla="*/ 370046 h 733425"/>
                <a:gd name="connsiteX12" fmla="*/ 370046 w 733425"/>
                <a:gd name="connsiteY12" fmla="*/ 732949 h 733425"/>
                <a:gd name="connsiteX13" fmla="*/ 732949 w 733425"/>
                <a:gd name="connsiteY13" fmla="*/ 370046 h 733425"/>
                <a:gd name="connsiteX14" fmla="*/ 370999 w 733425"/>
                <a:gd name="connsiteY14"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425" h="733425">
                  <a:moveTo>
                    <a:pt x="370999" y="7144"/>
                  </a:moveTo>
                  <a:cubicBezTo>
                    <a:pt x="309086" y="7144"/>
                    <a:pt x="248126" y="23336"/>
                    <a:pt x="194786" y="52864"/>
                  </a:cubicBezTo>
                  <a:cubicBezTo>
                    <a:pt x="190024" y="55721"/>
                    <a:pt x="188119" y="61436"/>
                    <a:pt x="190976" y="66199"/>
                  </a:cubicBezTo>
                  <a:cubicBezTo>
                    <a:pt x="193834" y="70961"/>
                    <a:pt x="199549" y="72866"/>
                    <a:pt x="204311" y="70009"/>
                  </a:cubicBezTo>
                  <a:cubicBezTo>
                    <a:pt x="254794" y="41434"/>
                    <a:pt x="312896" y="27146"/>
                    <a:pt x="370999" y="27146"/>
                  </a:cubicBezTo>
                  <a:cubicBezTo>
                    <a:pt x="560546" y="27146"/>
                    <a:pt x="714851" y="181451"/>
                    <a:pt x="714851" y="370999"/>
                  </a:cubicBezTo>
                  <a:cubicBezTo>
                    <a:pt x="714851" y="560546"/>
                    <a:pt x="560546" y="713899"/>
                    <a:pt x="370999" y="713899"/>
                  </a:cubicBezTo>
                  <a:cubicBezTo>
                    <a:pt x="181451" y="713899"/>
                    <a:pt x="27146" y="559594"/>
                    <a:pt x="27146" y="370046"/>
                  </a:cubicBezTo>
                  <a:cubicBezTo>
                    <a:pt x="27146" y="311944"/>
                    <a:pt x="42386" y="253841"/>
                    <a:pt x="70009" y="203359"/>
                  </a:cubicBezTo>
                  <a:cubicBezTo>
                    <a:pt x="72866" y="198596"/>
                    <a:pt x="70961" y="192881"/>
                    <a:pt x="66199" y="190024"/>
                  </a:cubicBezTo>
                  <a:cubicBezTo>
                    <a:pt x="61436" y="187166"/>
                    <a:pt x="55721" y="189071"/>
                    <a:pt x="52864" y="193834"/>
                  </a:cubicBezTo>
                  <a:cubicBezTo>
                    <a:pt x="23336" y="247174"/>
                    <a:pt x="7144" y="308134"/>
                    <a:pt x="7144" y="370046"/>
                  </a:cubicBezTo>
                  <a:cubicBezTo>
                    <a:pt x="7144" y="570071"/>
                    <a:pt x="170021" y="732949"/>
                    <a:pt x="370046" y="732949"/>
                  </a:cubicBezTo>
                  <a:cubicBezTo>
                    <a:pt x="570071" y="732949"/>
                    <a:pt x="732949" y="570071"/>
                    <a:pt x="732949" y="370046"/>
                  </a:cubicBezTo>
                  <a:cubicBezTo>
                    <a:pt x="733901" y="170021"/>
                    <a:pt x="571024" y="7144"/>
                    <a:pt x="370999" y="7144"/>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2" name="Freeform: Shape 31">
              <a:extLst>
                <a:ext uri="{FF2B5EF4-FFF2-40B4-BE49-F238E27FC236}">
                  <a16:creationId xmlns:a16="http://schemas.microsoft.com/office/drawing/2014/main" id="{781EC3EF-4031-43BD-9AEE-EC171D5248EF}"/>
                </a:ext>
              </a:extLst>
            </p:cNvPr>
            <p:cNvSpPr/>
            <p:nvPr/>
          </p:nvSpPr>
          <p:spPr>
            <a:xfrm>
              <a:off x="5962491" y="3242468"/>
              <a:ext cx="533400" cy="533400"/>
            </a:xfrm>
            <a:custGeom>
              <a:avLst/>
              <a:gdLst>
                <a:gd name="connsiteX0" fmla="*/ 75724 w 533400"/>
                <a:gd name="connsiteY0" fmla="*/ 106204 h 533400"/>
                <a:gd name="connsiteX1" fmla="*/ 62389 w 533400"/>
                <a:gd name="connsiteY1" fmla="*/ 108109 h 533400"/>
                <a:gd name="connsiteX2" fmla="*/ 7144 w 533400"/>
                <a:gd name="connsiteY2" fmla="*/ 269081 h 533400"/>
                <a:gd name="connsiteX3" fmla="*/ 269081 w 533400"/>
                <a:gd name="connsiteY3" fmla="*/ 531019 h 533400"/>
                <a:gd name="connsiteX4" fmla="*/ 531019 w 533400"/>
                <a:gd name="connsiteY4" fmla="*/ 269081 h 533400"/>
                <a:gd name="connsiteX5" fmla="*/ 269081 w 533400"/>
                <a:gd name="connsiteY5" fmla="*/ 7144 h 533400"/>
                <a:gd name="connsiteX6" fmla="*/ 108109 w 533400"/>
                <a:gd name="connsiteY6" fmla="*/ 62389 h 533400"/>
                <a:gd name="connsiteX7" fmla="*/ 106204 w 533400"/>
                <a:gd name="connsiteY7" fmla="*/ 75724 h 533400"/>
                <a:gd name="connsiteX8" fmla="*/ 119539 w 533400"/>
                <a:gd name="connsiteY8" fmla="*/ 77629 h 533400"/>
                <a:gd name="connsiteX9" fmla="*/ 269081 w 533400"/>
                <a:gd name="connsiteY9" fmla="*/ 26194 h 533400"/>
                <a:gd name="connsiteX10" fmla="*/ 511969 w 533400"/>
                <a:gd name="connsiteY10" fmla="*/ 269081 h 533400"/>
                <a:gd name="connsiteX11" fmla="*/ 269081 w 533400"/>
                <a:gd name="connsiteY11" fmla="*/ 511969 h 533400"/>
                <a:gd name="connsiteX12" fmla="*/ 26194 w 533400"/>
                <a:gd name="connsiteY12" fmla="*/ 269081 h 533400"/>
                <a:gd name="connsiteX13" fmla="*/ 77629 w 533400"/>
                <a:gd name="connsiteY13" fmla="*/ 119539 h 533400"/>
                <a:gd name="connsiteX14" fmla="*/ 75724 w 533400"/>
                <a:gd name="connsiteY14" fmla="*/ 106204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400" h="533400">
                  <a:moveTo>
                    <a:pt x="75724" y="106204"/>
                  </a:moveTo>
                  <a:cubicBezTo>
                    <a:pt x="71914" y="103346"/>
                    <a:pt x="65246" y="103346"/>
                    <a:pt x="62389" y="108109"/>
                  </a:cubicBezTo>
                  <a:cubicBezTo>
                    <a:pt x="26194" y="154781"/>
                    <a:pt x="7144" y="210026"/>
                    <a:pt x="7144" y="269081"/>
                  </a:cubicBezTo>
                  <a:cubicBezTo>
                    <a:pt x="7144" y="412909"/>
                    <a:pt x="124301" y="531019"/>
                    <a:pt x="269081" y="531019"/>
                  </a:cubicBezTo>
                  <a:cubicBezTo>
                    <a:pt x="413861" y="531019"/>
                    <a:pt x="531019" y="413861"/>
                    <a:pt x="531019" y="269081"/>
                  </a:cubicBezTo>
                  <a:cubicBezTo>
                    <a:pt x="531019" y="124301"/>
                    <a:pt x="413861" y="7144"/>
                    <a:pt x="269081" y="7144"/>
                  </a:cubicBezTo>
                  <a:cubicBezTo>
                    <a:pt x="210026" y="7144"/>
                    <a:pt x="154781" y="26194"/>
                    <a:pt x="108109" y="62389"/>
                  </a:cubicBezTo>
                  <a:cubicBezTo>
                    <a:pt x="104299" y="65246"/>
                    <a:pt x="103346" y="71914"/>
                    <a:pt x="106204" y="75724"/>
                  </a:cubicBezTo>
                  <a:cubicBezTo>
                    <a:pt x="109061" y="79534"/>
                    <a:pt x="115729" y="80486"/>
                    <a:pt x="119539" y="77629"/>
                  </a:cubicBezTo>
                  <a:cubicBezTo>
                    <a:pt x="162401" y="44291"/>
                    <a:pt x="213836" y="26194"/>
                    <a:pt x="269081" y="26194"/>
                  </a:cubicBezTo>
                  <a:cubicBezTo>
                    <a:pt x="403384" y="26194"/>
                    <a:pt x="511969" y="134779"/>
                    <a:pt x="511969" y="269081"/>
                  </a:cubicBezTo>
                  <a:cubicBezTo>
                    <a:pt x="511969" y="403384"/>
                    <a:pt x="403384" y="511969"/>
                    <a:pt x="269081" y="511969"/>
                  </a:cubicBezTo>
                  <a:cubicBezTo>
                    <a:pt x="134779" y="511969"/>
                    <a:pt x="26194" y="402431"/>
                    <a:pt x="26194" y="269081"/>
                  </a:cubicBezTo>
                  <a:cubicBezTo>
                    <a:pt x="26194" y="214789"/>
                    <a:pt x="44291" y="162401"/>
                    <a:pt x="77629" y="119539"/>
                  </a:cubicBezTo>
                  <a:cubicBezTo>
                    <a:pt x="80486" y="115729"/>
                    <a:pt x="80486" y="109061"/>
                    <a:pt x="75724" y="106204"/>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3" name="Freeform: Shape 32">
              <a:extLst>
                <a:ext uri="{FF2B5EF4-FFF2-40B4-BE49-F238E27FC236}">
                  <a16:creationId xmlns:a16="http://schemas.microsoft.com/office/drawing/2014/main" id="{8FA9E436-AAB7-4B78-AEA4-40112DFCB8EC}"/>
                </a:ext>
              </a:extLst>
            </p:cNvPr>
            <p:cNvSpPr/>
            <p:nvPr/>
          </p:nvSpPr>
          <p:spPr>
            <a:xfrm>
              <a:off x="6164421" y="3444398"/>
              <a:ext cx="133350" cy="133350"/>
            </a:xfrm>
            <a:custGeom>
              <a:avLst/>
              <a:gdLst>
                <a:gd name="connsiteX0" fmla="*/ 67151 w 133350"/>
                <a:gd name="connsiteY0" fmla="*/ 108109 h 133350"/>
                <a:gd name="connsiteX1" fmla="*/ 26194 w 133350"/>
                <a:gd name="connsiteY1" fmla="*/ 67151 h 133350"/>
                <a:gd name="connsiteX2" fmla="*/ 16669 w 133350"/>
                <a:gd name="connsiteY2" fmla="*/ 57626 h 133350"/>
                <a:gd name="connsiteX3" fmla="*/ 7144 w 133350"/>
                <a:gd name="connsiteY3" fmla="*/ 67151 h 133350"/>
                <a:gd name="connsiteX4" fmla="*/ 67151 w 133350"/>
                <a:gd name="connsiteY4" fmla="*/ 127159 h 133350"/>
                <a:gd name="connsiteX5" fmla="*/ 127159 w 133350"/>
                <a:gd name="connsiteY5" fmla="*/ 67151 h 133350"/>
                <a:gd name="connsiteX6" fmla="*/ 67151 w 133350"/>
                <a:gd name="connsiteY6" fmla="*/ 7144 h 133350"/>
                <a:gd name="connsiteX7" fmla="*/ 57626 w 133350"/>
                <a:gd name="connsiteY7" fmla="*/ 16669 h 133350"/>
                <a:gd name="connsiteX8" fmla="*/ 67151 w 133350"/>
                <a:gd name="connsiteY8" fmla="*/ 26194 h 133350"/>
                <a:gd name="connsiteX9" fmla="*/ 108109 w 133350"/>
                <a:gd name="connsiteY9" fmla="*/ 67151 h 133350"/>
                <a:gd name="connsiteX10" fmla="*/ 67151 w 133350"/>
                <a:gd name="connsiteY10" fmla="*/ 10810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133350">
                  <a:moveTo>
                    <a:pt x="67151" y="108109"/>
                  </a:moveTo>
                  <a:cubicBezTo>
                    <a:pt x="44291" y="108109"/>
                    <a:pt x="26194" y="90011"/>
                    <a:pt x="26194" y="67151"/>
                  </a:cubicBezTo>
                  <a:cubicBezTo>
                    <a:pt x="26194" y="61436"/>
                    <a:pt x="22384" y="57626"/>
                    <a:pt x="16669" y="57626"/>
                  </a:cubicBezTo>
                  <a:cubicBezTo>
                    <a:pt x="10954" y="57626"/>
                    <a:pt x="7144" y="61436"/>
                    <a:pt x="7144" y="67151"/>
                  </a:cubicBezTo>
                  <a:cubicBezTo>
                    <a:pt x="7144" y="100489"/>
                    <a:pt x="33814" y="127159"/>
                    <a:pt x="67151" y="127159"/>
                  </a:cubicBezTo>
                  <a:cubicBezTo>
                    <a:pt x="100489" y="127159"/>
                    <a:pt x="127159" y="100489"/>
                    <a:pt x="127159" y="67151"/>
                  </a:cubicBezTo>
                  <a:cubicBezTo>
                    <a:pt x="127159" y="33814"/>
                    <a:pt x="100489" y="7144"/>
                    <a:pt x="67151" y="7144"/>
                  </a:cubicBezTo>
                  <a:cubicBezTo>
                    <a:pt x="61436" y="7144"/>
                    <a:pt x="57626" y="10954"/>
                    <a:pt x="57626" y="16669"/>
                  </a:cubicBezTo>
                  <a:cubicBezTo>
                    <a:pt x="57626" y="22384"/>
                    <a:pt x="61436" y="26194"/>
                    <a:pt x="67151" y="26194"/>
                  </a:cubicBezTo>
                  <a:cubicBezTo>
                    <a:pt x="90011" y="26194"/>
                    <a:pt x="108109" y="44291"/>
                    <a:pt x="108109" y="67151"/>
                  </a:cubicBezTo>
                  <a:cubicBezTo>
                    <a:pt x="108109" y="90011"/>
                    <a:pt x="90011" y="108109"/>
                    <a:pt x="67151" y="10810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4" name="Freeform: Shape 33">
              <a:extLst>
                <a:ext uri="{FF2B5EF4-FFF2-40B4-BE49-F238E27FC236}">
                  <a16:creationId xmlns:a16="http://schemas.microsoft.com/office/drawing/2014/main" id="{76CBF390-255E-4A9C-B1D7-87771CB66FEA}"/>
                </a:ext>
              </a:extLst>
            </p:cNvPr>
            <p:cNvSpPr/>
            <p:nvPr/>
          </p:nvSpPr>
          <p:spPr>
            <a:xfrm>
              <a:off x="6063456" y="3342481"/>
              <a:ext cx="333375" cy="333375"/>
            </a:xfrm>
            <a:custGeom>
              <a:avLst/>
              <a:gdLst>
                <a:gd name="connsiteX0" fmla="*/ 47149 w 333375"/>
                <a:gd name="connsiteY0" fmla="*/ 77629 h 333375"/>
                <a:gd name="connsiteX1" fmla="*/ 33814 w 333375"/>
                <a:gd name="connsiteY1" fmla="*/ 80486 h 333375"/>
                <a:gd name="connsiteX2" fmla="*/ 7144 w 333375"/>
                <a:gd name="connsiteY2" fmla="*/ 168116 h 333375"/>
                <a:gd name="connsiteX3" fmla="*/ 168116 w 333375"/>
                <a:gd name="connsiteY3" fmla="*/ 329089 h 333375"/>
                <a:gd name="connsiteX4" fmla="*/ 329089 w 333375"/>
                <a:gd name="connsiteY4" fmla="*/ 168116 h 333375"/>
                <a:gd name="connsiteX5" fmla="*/ 168116 w 333375"/>
                <a:gd name="connsiteY5" fmla="*/ 7144 h 333375"/>
                <a:gd name="connsiteX6" fmla="*/ 80486 w 333375"/>
                <a:gd name="connsiteY6" fmla="*/ 33814 h 333375"/>
                <a:gd name="connsiteX7" fmla="*/ 77629 w 333375"/>
                <a:gd name="connsiteY7" fmla="*/ 47149 h 333375"/>
                <a:gd name="connsiteX8" fmla="*/ 90964 w 333375"/>
                <a:gd name="connsiteY8" fmla="*/ 50006 h 333375"/>
                <a:gd name="connsiteX9" fmla="*/ 168116 w 333375"/>
                <a:gd name="connsiteY9" fmla="*/ 27146 h 333375"/>
                <a:gd name="connsiteX10" fmla="*/ 310039 w 333375"/>
                <a:gd name="connsiteY10" fmla="*/ 169069 h 333375"/>
                <a:gd name="connsiteX11" fmla="*/ 168116 w 333375"/>
                <a:gd name="connsiteY11" fmla="*/ 310991 h 333375"/>
                <a:gd name="connsiteX12" fmla="*/ 26194 w 333375"/>
                <a:gd name="connsiteY12" fmla="*/ 169069 h 333375"/>
                <a:gd name="connsiteX13" fmla="*/ 49054 w 333375"/>
                <a:gd name="connsiteY13" fmla="*/ 91916 h 333375"/>
                <a:gd name="connsiteX14" fmla="*/ 47149 w 333375"/>
                <a:gd name="connsiteY14" fmla="*/ 7762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375" h="333375">
                  <a:moveTo>
                    <a:pt x="47149" y="77629"/>
                  </a:moveTo>
                  <a:cubicBezTo>
                    <a:pt x="42386" y="74771"/>
                    <a:pt x="36671" y="75724"/>
                    <a:pt x="33814" y="80486"/>
                  </a:cubicBezTo>
                  <a:cubicBezTo>
                    <a:pt x="16669" y="107156"/>
                    <a:pt x="7144" y="137636"/>
                    <a:pt x="7144" y="168116"/>
                  </a:cubicBezTo>
                  <a:cubicBezTo>
                    <a:pt x="7144" y="256699"/>
                    <a:pt x="79534" y="329089"/>
                    <a:pt x="168116" y="329089"/>
                  </a:cubicBezTo>
                  <a:cubicBezTo>
                    <a:pt x="256699" y="329089"/>
                    <a:pt x="329089" y="256699"/>
                    <a:pt x="329089" y="168116"/>
                  </a:cubicBezTo>
                  <a:cubicBezTo>
                    <a:pt x="329089" y="79534"/>
                    <a:pt x="256699" y="7144"/>
                    <a:pt x="168116" y="7144"/>
                  </a:cubicBezTo>
                  <a:cubicBezTo>
                    <a:pt x="136684" y="7144"/>
                    <a:pt x="106204" y="16669"/>
                    <a:pt x="80486" y="33814"/>
                  </a:cubicBezTo>
                  <a:cubicBezTo>
                    <a:pt x="75724" y="36671"/>
                    <a:pt x="74771" y="42386"/>
                    <a:pt x="77629" y="47149"/>
                  </a:cubicBezTo>
                  <a:cubicBezTo>
                    <a:pt x="80486" y="51911"/>
                    <a:pt x="86201" y="52864"/>
                    <a:pt x="90964" y="50006"/>
                  </a:cubicBezTo>
                  <a:cubicBezTo>
                    <a:pt x="113824" y="34766"/>
                    <a:pt x="140494" y="27146"/>
                    <a:pt x="168116" y="27146"/>
                  </a:cubicBezTo>
                  <a:cubicBezTo>
                    <a:pt x="246221" y="27146"/>
                    <a:pt x="310039" y="90964"/>
                    <a:pt x="310039" y="169069"/>
                  </a:cubicBezTo>
                  <a:cubicBezTo>
                    <a:pt x="310039" y="247174"/>
                    <a:pt x="246221" y="310991"/>
                    <a:pt x="168116" y="310991"/>
                  </a:cubicBezTo>
                  <a:cubicBezTo>
                    <a:pt x="90011" y="310991"/>
                    <a:pt x="26194" y="247174"/>
                    <a:pt x="26194" y="169069"/>
                  </a:cubicBezTo>
                  <a:cubicBezTo>
                    <a:pt x="26194" y="141446"/>
                    <a:pt x="33814" y="114776"/>
                    <a:pt x="49054" y="91916"/>
                  </a:cubicBezTo>
                  <a:cubicBezTo>
                    <a:pt x="51911" y="87154"/>
                    <a:pt x="50959" y="80486"/>
                    <a:pt x="47149" y="7762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5" name="Freeform: Shape 34">
              <a:extLst>
                <a:ext uri="{FF2B5EF4-FFF2-40B4-BE49-F238E27FC236}">
                  <a16:creationId xmlns:a16="http://schemas.microsoft.com/office/drawing/2014/main" id="{9C9CB35A-5482-4A7E-B936-0287E75815B5}"/>
                </a:ext>
              </a:extLst>
            </p:cNvPr>
            <p:cNvSpPr/>
            <p:nvPr/>
          </p:nvSpPr>
          <p:spPr>
            <a:xfrm>
              <a:off x="5834817" y="3112890"/>
              <a:ext cx="409575" cy="409575"/>
            </a:xfrm>
            <a:custGeom>
              <a:avLst/>
              <a:gdLst>
                <a:gd name="connsiteX0" fmla="*/ 102432 w 409575"/>
                <a:gd name="connsiteY0" fmla="*/ 197682 h 409575"/>
                <a:gd name="connsiteX1" fmla="*/ 184347 w 409575"/>
                <a:gd name="connsiteY1" fmla="*/ 197682 h 409575"/>
                <a:gd name="connsiteX2" fmla="*/ 391992 w 409575"/>
                <a:gd name="connsiteY2" fmla="*/ 405327 h 409575"/>
                <a:gd name="connsiteX3" fmla="*/ 398660 w 409575"/>
                <a:gd name="connsiteY3" fmla="*/ 408185 h 409575"/>
                <a:gd name="connsiteX4" fmla="*/ 405327 w 409575"/>
                <a:gd name="connsiteY4" fmla="*/ 405327 h 409575"/>
                <a:gd name="connsiteX5" fmla="*/ 405327 w 409575"/>
                <a:gd name="connsiteY5" fmla="*/ 391992 h 409575"/>
                <a:gd name="connsiteX6" fmla="*/ 197682 w 409575"/>
                <a:gd name="connsiteY6" fmla="*/ 184347 h 409575"/>
                <a:gd name="connsiteX7" fmla="*/ 197682 w 409575"/>
                <a:gd name="connsiteY7" fmla="*/ 102432 h 409575"/>
                <a:gd name="connsiteX8" fmla="*/ 194825 w 409575"/>
                <a:gd name="connsiteY8" fmla="*/ 95765 h 409575"/>
                <a:gd name="connsiteX9" fmla="*/ 109100 w 409575"/>
                <a:gd name="connsiteY9" fmla="*/ 10040 h 409575"/>
                <a:gd name="connsiteX10" fmla="*/ 98622 w 409575"/>
                <a:gd name="connsiteY10" fmla="*/ 8135 h 409575"/>
                <a:gd name="connsiteX11" fmla="*/ 92907 w 409575"/>
                <a:gd name="connsiteY11" fmla="*/ 16707 h 409575"/>
                <a:gd name="connsiteX12" fmla="*/ 92907 w 409575"/>
                <a:gd name="connsiteY12" fmla="*/ 79572 h 409575"/>
                <a:gd name="connsiteX13" fmla="*/ 59570 w 409575"/>
                <a:gd name="connsiteY13" fmla="*/ 46235 h 409575"/>
                <a:gd name="connsiteX14" fmla="*/ 46235 w 409575"/>
                <a:gd name="connsiteY14" fmla="*/ 46235 h 409575"/>
                <a:gd name="connsiteX15" fmla="*/ 46235 w 409575"/>
                <a:gd name="connsiteY15" fmla="*/ 59570 h 409575"/>
                <a:gd name="connsiteX16" fmla="*/ 79572 w 409575"/>
                <a:gd name="connsiteY16" fmla="*/ 92907 h 409575"/>
                <a:gd name="connsiteX17" fmla="*/ 16707 w 409575"/>
                <a:gd name="connsiteY17" fmla="*/ 92907 h 409575"/>
                <a:gd name="connsiteX18" fmla="*/ 8135 w 409575"/>
                <a:gd name="connsiteY18" fmla="*/ 98622 h 409575"/>
                <a:gd name="connsiteX19" fmla="*/ 10040 w 409575"/>
                <a:gd name="connsiteY19" fmla="*/ 109100 h 409575"/>
                <a:gd name="connsiteX20" fmla="*/ 95765 w 409575"/>
                <a:gd name="connsiteY20" fmla="*/ 194825 h 409575"/>
                <a:gd name="connsiteX21" fmla="*/ 102432 w 409575"/>
                <a:gd name="connsiteY21" fmla="*/ 197682 h 409575"/>
                <a:gd name="connsiteX22" fmla="*/ 111957 w 409575"/>
                <a:gd name="connsiteY22" fmla="*/ 40520 h 409575"/>
                <a:gd name="connsiteX23" fmla="*/ 178632 w 409575"/>
                <a:gd name="connsiteY23" fmla="*/ 107195 h 409575"/>
                <a:gd name="connsiteX24" fmla="*/ 178632 w 409575"/>
                <a:gd name="connsiteY24" fmla="*/ 165297 h 409575"/>
                <a:gd name="connsiteX25" fmla="*/ 159582 w 409575"/>
                <a:gd name="connsiteY25" fmla="*/ 146247 h 409575"/>
                <a:gd name="connsiteX26" fmla="*/ 111957 w 409575"/>
                <a:gd name="connsiteY26" fmla="*/ 98622 h 409575"/>
                <a:gd name="connsiteX27" fmla="*/ 111957 w 409575"/>
                <a:gd name="connsiteY27" fmla="*/ 40520 h 409575"/>
                <a:gd name="connsiteX28" fmla="*/ 98622 w 409575"/>
                <a:gd name="connsiteY28" fmla="*/ 111957 h 409575"/>
                <a:gd name="connsiteX29" fmla="*/ 108147 w 409575"/>
                <a:gd name="connsiteY29" fmla="*/ 121482 h 409575"/>
                <a:gd name="connsiteX30" fmla="*/ 154820 w 409575"/>
                <a:gd name="connsiteY30" fmla="*/ 168155 h 409575"/>
                <a:gd name="connsiteX31" fmla="*/ 165297 w 409575"/>
                <a:gd name="connsiteY31" fmla="*/ 178632 h 409575"/>
                <a:gd name="connsiteX32" fmla="*/ 106242 w 409575"/>
                <a:gd name="connsiteY32" fmla="*/ 178632 h 409575"/>
                <a:gd name="connsiteX33" fmla="*/ 39567 w 409575"/>
                <a:gd name="connsiteY33" fmla="*/ 111957 h 409575"/>
                <a:gd name="connsiteX34" fmla="*/ 98622 w 409575"/>
                <a:gd name="connsiteY34" fmla="*/ 111957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9575" h="409575">
                  <a:moveTo>
                    <a:pt x="102432" y="197682"/>
                  </a:moveTo>
                  <a:lnTo>
                    <a:pt x="184347" y="197682"/>
                  </a:lnTo>
                  <a:lnTo>
                    <a:pt x="391992" y="405327"/>
                  </a:lnTo>
                  <a:cubicBezTo>
                    <a:pt x="393897" y="407232"/>
                    <a:pt x="396755" y="408185"/>
                    <a:pt x="398660" y="408185"/>
                  </a:cubicBezTo>
                  <a:cubicBezTo>
                    <a:pt x="400565" y="408185"/>
                    <a:pt x="403422" y="407232"/>
                    <a:pt x="405327" y="405327"/>
                  </a:cubicBezTo>
                  <a:cubicBezTo>
                    <a:pt x="409137" y="401517"/>
                    <a:pt x="409137" y="395802"/>
                    <a:pt x="405327" y="391992"/>
                  </a:cubicBezTo>
                  <a:lnTo>
                    <a:pt x="197682" y="184347"/>
                  </a:lnTo>
                  <a:lnTo>
                    <a:pt x="197682" y="102432"/>
                  </a:lnTo>
                  <a:cubicBezTo>
                    <a:pt x="197682" y="99575"/>
                    <a:pt x="196730" y="97670"/>
                    <a:pt x="194825" y="95765"/>
                  </a:cubicBezTo>
                  <a:lnTo>
                    <a:pt x="109100" y="10040"/>
                  </a:lnTo>
                  <a:cubicBezTo>
                    <a:pt x="106242" y="7182"/>
                    <a:pt x="102432" y="6230"/>
                    <a:pt x="98622" y="8135"/>
                  </a:cubicBezTo>
                  <a:cubicBezTo>
                    <a:pt x="94812" y="10040"/>
                    <a:pt x="92907" y="12897"/>
                    <a:pt x="92907" y="16707"/>
                  </a:cubicBezTo>
                  <a:lnTo>
                    <a:pt x="92907" y="79572"/>
                  </a:lnTo>
                  <a:lnTo>
                    <a:pt x="59570" y="46235"/>
                  </a:lnTo>
                  <a:cubicBezTo>
                    <a:pt x="55760" y="42425"/>
                    <a:pt x="50045" y="42425"/>
                    <a:pt x="46235" y="46235"/>
                  </a:cubicBezTo>
                  <a:cubicBezTo>
                    <a:pt x="42425" y="50045"/>
                    <a:pt x="42425" y="55760"/>
                    <a:pt x="46235" y="59570"/>
                  </a:cubicBezTo>
                  <a:lnTo>
                    <a:pt x="79572" y="92907"/>
                  </a:lnTo>
                  <a:lnTo>
                    <a:pt x="16707" y="92907"/>
                  </a:lnTo>
                  <a:cubicBezTo>
                    <a:pt x="12897" y="92907"/>
                    <a:pt x="9087" y="94812"/>
                    <a:pt x="8135" y="98622"/>
                  </a:cubicBezTo>
                  <a:cubicBezTo>
                    <a:pt x="6230" y="102432"/>
                    <a:pt x="7182" y="106242"/>
                    <a:pt x="10040" y="109100"/>
                  </a:cubicBezTo>
                  <a:lnTo>
                    <a:pt x="95765" y="194825"/>
                  </a:lnTo>
                  <a:cubicBezTo>
                    <a:pt x="97670" y="196730"/>
                    <a:pt x="99575" y="197682"/>
                    <a:pt x="102432" y="197682"/>
                  </a:cubicBezTo>
                  <a:close/>
                  <a:moveTo>
                    <a:pt x="111957" y="40520"/>
                  </a:moveTo>
                  <a:lnTo>
                    <a:pt x="178632" y="107195"/>
                  </a:lnTo>
                  <a:lnTo>
                    <a:pt x="178632" y="165297"/>
                  </a:lnTo>
                  <a:lnTo>
                    <a:pt x="159582" y="146247"/>
                  </a:lnTo>
                  <a:lnTo>
                    <a:pt x="111957" y="98622"/>
                  </a:lnTo>
                  <a:lnTo>
                    <a:pt x="111957" y="40520"/>
                  </a:lnTo>
                  <a:close/>
                  <a:moveTo>
                    <a:pt x="98622" y="111957"/>
                  </a:moveTo>
                  <a:lnTo>
                    <a:pt x="108147" y="121482"/>
                  </a:lnTo>
                  <a:lnTo>
                    <a:pt x="154820" y="168155"/>
                  </a:lnTo>
                  <a:lnTo>
                    <a:pt x="165297" y="178632"/>
                  </a:lnTo>
                  <a:lnTo>
                    <a:pt x="106242" y="178632"/>
                  </a:lnTo>
                  <a:lnTo>
                    <a:pt x="39567" y="111957"/>
                  </a:lnTo>
                  <a:lnTo>
                    <a:pt x="98622" y="111957"/>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22" name="Rectangle 100">
            <a:extLst>
              <a:ext uri="{FF2B5EF4-FFF2-40B4-BE49-F238E27FC236}">
                <a16:creationId xmlns:a16="http://schemas.microsoft.com/office/drawing/2014/main" id="{9ECC390C-B51E-4E90-B83F-D09FB2C779FE}"/>
              </a:ext>
            </a:extLst>
          </p:cNvPr>
          <p:cNvSpPr>
            <a:spLocks noChangeArrowheads="1"/>
          </p:cNvSpPr>
          <p:nvPr/>
        </p:nvSpPr>
        <p:spPr bwMode="gray">
          <a:xfrm>
            <a:off x="8187662" y="-374702"/>
            <a:ext cx="13264" cy="142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C3C41"/>
              </a:solidFill>
              <a:effectLst/>
              <a:uLnTx/>
              <a:uFillTx/>
              <a:latin typeface="Segoe UI"/>
              <a:ea typeface="+mn-ea"/>
              <a:cs typeface="+mn-cs"/>
            </a:endParaRPr>
          </a:p>
        </p:txBody>
      </p:sp>
      <p:grpSp>
        <p:nvGrpSpPr>
          <p:cNvPr id="333" name="Group 332">
            <a:extLst>
              <a:ext uri="{FF2B5EF4-FFF2-40B4-BE49-F238E27FC236}">
                <a16:creationId xmlns:a16="http://schemas.microsoft.com/office/drawing/2014/main" id="{87389C9E-149E-45B2-A104-1CA0EC20F78D}"/>
              </a:ext>
            </a:extLst>
          </p:cNvPr>
          <p:cNvGrpSpPr/>
          <p:nvPr/>
        </p:nvGrpSpPr>
        <p:grpSpPr>
          <a:xfrm>
            <a:off x="11009859" y="344357"/>
            <a:ext cx="775809" cy="775809"/>
            <a:chOff x="10756392" y="573158"/>
            <a:chExt cx="1025864" cy="1025864"/>
          </a:xfrm>
        </p:grpSpPr>
        <p:sp>
          <p:nvSpPr>
            <p:cNvPr id="334" name="Oval 333">
              <a:extLst>
                <a:ext uri="{FF2B5EF4-FFF2-40B4-BE49-F238E27FC236}">
                  <a16:creationId xmlns:a16="http://schemas.microsoft.com/office/drawing/2014/main" id="{66007B65-9762-486C-9E7F-8A697437D25E}"/>
                </a:ext>
              </a:extLst>
            </p:cNvPr>
            <p:cNvSpPr/>
            <p:nvPr/>
          </p:nvSpPr>
          <p:spPr>
            <a:xfrm>
              <a:off x="10756392" y="573158"/>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5" name="Group 334">
              <a:extLst>
                <a:ext uri="{FF2B5EF4-FFF2-40B4-BE49-F238E27FC236}">
                  <a16:creationId xmlns:a16="http://schemas.microsoft.com/office/drawing/2014/main" id="{B668B429-8284-4F2A-89AE-B9A0DD27E117}"/>
                </a:ext>
              </a:extLst>
            </p:cNvPr>
            <p:cNvGrpSpPr/>
            <p:nvPr/>
          </p:nvGrpSpPr>
          <p:grpSpPr>
            <a:xfrm>
              <a:off x="10995535" y="808239"/>
              <a:ext cx="547578" cy="555703"/>
              <a:chOff x="9663443" y="2756260"/>
              <a:chExt cx="707788" cy="718290"/>
            </a:xfrm>
          </p:grpSpPr>
          <p:grpSp>
            <p:nvGrpSpPr>
              <p:cNvPr id="336" name="Group 335">
                <a:extLst>
                  <a:ext uri="{FF2B5EF4-FFF2-40B4-BE49-F238E27FC236}">
                    <a16:creationId xmlns:a16="http://schemas.microsoft.com/office/drawing/2014/main" id="{B45DE52E-4FD5-45F3-8E32-BFE060B55A16}"/>
                  </a:ext>
                </a:extLst>
              </p:cNvPr>
              <p:cNvGrpSpPr/>
              <p:nvPr/>
            </p:nvGrpSpPr>
            <p:grpSpPr>
              <a:xfrm>
                <a:off x="9663443" y="2756260"/>
                <a:ext cx="707788" cy="254348"/>
                <a:chOff x="8676497" y="2756260"/>
                <a:chExt cx="707788" cy="254348"/>
              </a:xfrm>
              <a:solidFill>
                <a:srgbClr val="2F2F2F"/>
              </a:solidFill>
            </p:grpSpPr>
            <p:sp>
              <p:nvSpPr>
                <p:cNvPr id="342" name="Freeform: Shape 341">
                  <a:extLst>
                    <a:ext uri="{FF2B5EF4-FFF2-40B4-BE49-F238E27FC236}">
                      <a16:creationId xmlns:a16="http://schemas.microsoft.com/office/drawing/2014/main" id="{E31296B1-C287-4430-9483-2DBA0D77A7E9}"/>
                    </a:ext>
                  </a:extLst>
                </p:cNvPr>
                <p:cNvSpPr/>
                <p:nvPr/>
              </p:nvSpPr>
              <p:spPr bwMode="auto">
                <a:xfrm rot="13557829">
                  <a:off x="8676564"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Freeform: Shape 342">
                  <a:extLst>
                    <a:ext uri="{FF2B5EF4-FFF2-40B4-BE49-F238E27FC236}">
                      <a16:creationId xmlns:a16="http://schemas.microsoft.com/office/drawing/2014/main" id="{487B07CC-9E4B-4A85-90FA-6646ACDD1249}"/>
                    </a:ext>
                  </a:extLst>
                </p:cNvPr>
                <p:cNvSpPr/>
                <p:nvPr/>
              </p:nvSpPr>
              <p:spPr bwMode="auto">
                <a:xfrm rot="13557829">
                  <a:off x="9129870"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7" name="Group 336">
                <a:extLst>
                  <a:ext uri="{FF2B5EF4-FFF2-40B4-BE49-F238E27FC236}">
                    <a16:creationId xmlns:a16="http://schemas.microsoft.com/office/drawing/2014/main" id="{0A1EB5F5-A8C3-4F82-9CDB-C185B822FC3A}"/>
                  </a:ext>
                </a:extLst>
              </p:cNvPr>
              <p:cNvGrpSpPr/>
              <p:nvPr/>
            </p:nvGrpSpPr>
            <p:grpSpPr>
              <a:xfrm>
                <a:off x="9663443" y="3220202"/>
                <a:ext cx="707788" cy="254348"/>
                <a:chOff x="8676497" y="2756260"/>
                <a:chExt cx="707788" cy="254348"/>
              </a:xfrm>
              <a:solidFill>
                <a:srgbClr val="2F2F2F"/>
              </a:solidFill>
            </p:grpSpPr>
            <p:sp>
              <p:nvSpPr>
                <p:cNvPr id="340" name="Freeform: Shape 339">
                  <a:extLst>
                    <a:ext uri="{FF2B5EF4-FFF2-40B4-BE49-F238E27FC236}">
                      <a16:creationId xmlns:a16="http://schemas.microsoft.com/office/drawing/2014/main" id="{069E0D0E-7346-457A-B94D-A14AA73C8EA5}"/>
                    </a:ext>
                  </a:extLst>
                </p:cNvPr>
                <p:cNvSpPr/>
                <p:nvPr/>
              </p:nvSpPr>
              <p:spPr bwMode="auto">
                <a:xfrm rot="13557829">
                  <a:off x="8676564"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Freeform: Shape 340">
                  <a:extLst>
                    <a:ext uri="{FF2B5EF4-FFF2-40B4-BE49-F238E27FC236}">
                      <a16:creationId xmlns:a16="http://schemas.microsoft.com/office/drawing/2014/main" id="{955896A2-F28D-4CE3-9CB2-C544C3FDFE24}"/>
                    </a:ext>
                  </a:extLst>
                </p:cNvPr>
                <p:cNvSpPr/>
                <p:nvPr/>
              </p:nvSpPr>
              <p:spPr bwMode="auto">
                <a:xfrm rot="13557829">
                  <a:off x="9129870" y="2756193"/>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8" name="Oval 337">
                <a:extLst>
                  <a:ext uri="{FF2B5EF4-FFF2-40B4-BE49-F238E27FC236}">
                    <a16:creationId xmlns:a16="http://schemas.microsoft.com/office/drawing/2014/main" id="{AB171895-513F-4FBB-AC5B-0D39C5721349}"/>
                  </a:ext>
                </a:extLst>
              </p:cNvPr>
              <p:cNvSpPr/>
              <p:nvPr/>
            </p:nvSpPr>
            <p:spPr bwMode="auto">
              <a:xfrm>
                <a:off x="9889218" y="2991047"/>
                <a:ext cx="248270" cy="248270"/>
              </a:xfrm>
              <a:prstGeom prst="ellipse">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Freeform: Shape 338">
                <a:extLst>
                  <a:ext uri="{FF2B5EF4-FFF2-40B4-BE49-F238E27FC236}">
                    <a16:creationId xmlns:a16="http://schemas.microsoft.com/office/drawing/2014/main" id="{5FB6FAFD-203C-44B0-BCEE-4B3518754270}"/>
                  </a:ext>
                </a:extLst>
              </p:cNvPr>
              <p:cNvSpPr/>
              <p:nvPr/>
            </p:nvSpPr>
            <p:spPr bwMode="auto">
              <a:xfrm rot="13557829">
                <a:off x="9884662" y="2984688"/>
                <a:ext cx="254348" cy="25448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44" name="Rectangle 343">
            <a:extLst>
              <a:ext uri="{FF2B5EF4-FFF2-40B4-BE49-F238E27FC236}">
                <a16:creationId xmlns:a16="http://schemas.microsoft.com/office/drawing/2014/main" id="{44F52CBE-744C-4729-B018-DE1BA94B08AA}"/>
              </a:ext>
            </a:extLst>
          </p:cNvPr>
          <p:cNvSpPr/>
          <p:nvPr/>
        </p:nvSpPr>
        <p:spPr bwMode="auto">
          <a:xfrm>
            <a:off x="1" y="5160067"/>
            <a:ext cx="12192000" cy="16930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Rectangle 344">
            <a:extLst>
              <a:ext uri="{FF2B5EF4-FFF2-40B4-BE49-F238E27FC236}">
                <a16:creationId xmlns:a16="http://schemas.microsoft.com/office/drawing/2014/main" id="{0A782D9C-FDE7-43C7-97AD-EE5EE71DF458}"/>
              </a:ext>
            </a:extLst>
          </p:cNvPr>
          <p:cNvSpPr/>
          <p:nvPr/>
        </p:nvSpPr>
        <p:spPr>
          <a:xfrm>
            <a:off x="8379184"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Enrich data</a:t>
            </a:r>
          </a:p>
        </p:txBody>
      </p:sp>
      <p:sp>
        <p:nvSpPr>
          <p:cNvPr id="346" name="Rectangle 345">
            <a:extLst>
              <a:ext uri="{FF2B5EF4-FFF2-40B4-BE49-F238E27FC236}">
                <a16:creationId xmlns:a16="http://schemas.microsoft.com/office/drawing/2014/main" id="{13CCF3DF-0BF2-437B-8A12-BEF0D12CF748}"/>
              </a:ext>
            </a:extLst>
          </p:cNvPr>
          <p:cNvSpPr/>
          <p:nvPr/>
        </p:nvSpPr>
        <p:spPr>
          <a:xfrm>
            <a:off x="4417589" y="5745171"/>
            <a:ext cx="3383280" cy="492443"/>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Transform customer </a:t>
            </a:r>
            <a:b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data intelligently</a:t>
            </a:r>
          </a:p>
        </p:txBody>
      </p:sp>
      <p:sp>
        <p:nvSpPr>
          <p:cNvPr id="347" name="Rectangle 346">
            <a:extLst>
              <a:ext uri="{FF2B5EF4-FFF2-40B4-BE49-F238E27FC236}">
                <a16:creationId xmlns:a16="http://schemas.microsoft.com/office/drawing/2014/main" id="{2C28A1C4-4E32-4B6E-81A3-0DB73E28305F}"/>
              </a:ext>
            </a:extLst>
          </p:cNvPr>
          <p:cNvSpPr/>
          <p:nvPr/>
        </p:nvSpPr>
        <p:spPr>
          <a:xfrm>
            <a:off x="455995" y="5745171"/>
            <a:ext cx="3383280" cy="492443"/>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Connect your data </a:t>
            </a:r>
            <a:b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with ease</a:t>
            </a:r>
          </a:p>
        </p:txBody>
      </p:sp>
      <p:sp>
        <p:nvSpPr>
          <p:cNvPr id="372" name="Rectangle: Rounded Corners 371">
            <a:extLst>
              <a:ext uri="{FF2B5EF4-FFF2-40B4-BE49-F238E27FC236}">
                <a16:creationId xmlns:a16="http://schemas.microsoft.com/office/drawing/2014/main" id="{EF63199A-DFFE-4987-A110-357ABF6C5A54}"/>
              </a:ext>
            </a:extLst>
          </p:cNvPr>
          <p:cNvSpPr/>
          <p:nvPr/>
        </p:nvSpPr>
        <p:spPr bwMode="auto">
          <a:xfrm>
            <a:off x="4425603" y="1611873"/>
            <a:ext cx="3367252" cy="1995537"/>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Rectangle: Rounded Corners 372">
            <a:extLst>
              <a:ext uri="{FF2B5EF4-FFF2-40B4-BE49-F238E27FC236}">
                <a16:creationId xmlns:a16="http://schemas.microsoft.com/office/drawing/2014/main" id="{EE72BC35-E434-4B56-9E98-8725E4133A56}"/>
              </a:ext>
            </a:extLst>
          </p:cNvPr>
          <p:cNvSpPr/>
          <p:nvPr/>
        </p:nvSpPr>
        <p:spPr bwMode="auto">
          <a:xfrm>
            <a:off x="8395212" y="1611873"/>
            <a:ext cx="3367252" cy="1995537"/>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0" name="Picture 329">
            <a:extLst>
              <a:ext uri="{FF2B5EF4-FFF2-40B4-BE49-F238E27FC236}">
                <a16:creationId xmlns:a16="http://schemas.microsoft.com/office/drawing/2014/main" id="{E2C23E87-7821-47EC-A1CF-E62A6EF3D7F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7553" y="1736488"/>
            <a:ext cx="3143352" cy="1746307"/>
          </a:xfrm>
          <a:prstGeom prst="rect">
            <a:avLst/>
          </a:prstGeom>
          <a:noFill/>
          <a:ln>
            <a:noFill/>
          </a:ln>
          <a:effectLst/>
        </p:spPr>
      </p:pic>
      <p:pic>
        <p:nvPicPr>
          <p:cNvPr id="331" name="Picture 330">
            <a:extLst>
              <a:ext uri="{FF2B5EF4-FFF2-40B4-BE49-F238E27FC236}">
                <a16:creationId xmlns:a16="http://schemas.microsoft.com/office/drawing/2014/main" id="{AD756FF5-053F-4BCD-98E7-0D7027285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90" y="1737199"/>
            <a:ext cx="3106863" cy="1744884"/>
          </a:xfrm>
          <a:prstGeom prst="rect">
            <a:avLst/>
          </a:prstGeom>
          <a:effectLst/>
        </p:spPr>
      </p:pic>
      <p:pic>
        <p:nvPicPr>
          <p:cNvPr id="332" name="Picture 331">
            <a:extLst>
              <a:ext uri="{FF2B5EF4-FFF2-40B4-BE49-F238E27FC236}">
                <a16:creationId xmlns:a16="http://schemas.microsoft.com/office/drawing/2014/main" id="{9B337525-BCA2-435F-9B91-90552DD30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7198" y="1736844"/>
            <a:ext cx="3103280" cy="1745595"/>
          </a:xfrm>
          <a:prstGeom prst="rect">
            <a:avLst/>
          </a:prstGeom>
          <a:effectLst/>
        </p:spPr>
      </p:pic>
      <p:grpSp>
        <p:nvGrpSpPr>
          <p:cNvPr id="14" name="Group 13">
            <a:extLst>
              <a:ext uri="{FF2B5EF4-FFF2-40B4-BE49-F238E27FC236}">
                <a16:creationId xmlns:a16="http://schemas.microsoft.com/office/drawing/2014/main" id="{6032328E-1F9C-4B65-A43E-D0FAB6FDBF87}"/>
              </a:ext>
            </a:extLst>
          </p:cNvPr>
          <p:cNvGrpSpPr/>
          <p:nvPr/>
        </p:nvGrpSpPr>
        <p:grpSpPr>
          <a:xfrm>
            <a:off x="5859898" y="4746232"/>
            <a:ext cx="743667" cy="743667"/>
            <a:chOff x="5859898" y="4746232"/>
            <a:chExt cx="743667" cy="743667"/>
          </a:xfrm>
        </p:grpSpPr>
        <p:sp>
          <p:nvSpPr>
            <p:cNvPr id="366" name="Oval 365">
              <a:extLst>
                <a:ext uri="{FF2B5EF4-FFF2-40B4-BE49-F238E27FC236}">
                  <a16:creationId xmlns:a16="http://schemas.microsoft.com/office/drawing/2014/main" id="{CDF97DDE-DF30-4926-83A4-CE992D00F7D9}"/>
                </a:ext>
              </a:extLst>
            </p:cNvPr>
            <p:cNvSpPr/>
            <p:nvPr/>
          </p:nvSpPr>
          <p:spPr bwMode="auto">
            <a:xfrm>
              <a:off x="5859898"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4" name="Group 373">
              <a:extLst>
                <a:ext uri="{FF2B5EF4-FFF2-40B4-BE49-F238E27FC236}">
                  <a16:creationId xmlns:a16="http://schemas.microsoft.com/office/drawing/2014/main" id="{7B5FD470-CFB1-471A-A045-A26956186A76}"/>
                </a:ext>
              </a:extLst>
            </p:cNvPr>
            <p:cNvGrpSpPr/>
            <p:nvPr/>
          </p:nvGrpSpPr>
          <p:grpSpPr>
            <a:xfrm>
              <a:off x="5988239" y="4874887"/>
              <a:ext cx="486985" cy="486357"/>
              <a:chOff x="10401430" y="2826341"/>
              <a:chExt cx="501163" cy="500517"/>
            </a:xfrm>
          </p:grpSpPr>
          <p:grpSp>
            <p:nvGrpSpPr>
              <p:cNvPr id="375" name="Group 374">
                <a:extLst>
                  <a:ext uri="{FF2B5EF4-FFF2-40B4-BE49-F238E27FC236}">
                    <a16:creationId xmlns:a16="http://schemas.microsoft.com/office/drawing/2014/main" id="{9FCAA6DD-F874-4DE4-8012-37D08BB215AD}"/>
                  </a:ext>
                </a:extLst>
              </p:cNvPr>
              <p:cNvGrpSpPr/>
              <p:nvPr/>
            </p:nvGrpSpPr>
            <p:grpSpPr>
              <a:xfrm>
                <a:off x="10525469" y="2960769"/>
                <a:ext cx="234445" cy="219111"/>
                <a:chOff x="10246257" y="2975281"/>
                <a:chExt cx="126076" cy="117830"/>
              </a:xfrm>
            </p:grpSpPr>
            <p:sp>
              <p:nvSpPr>
                <p:cNvPr id="378" name="Freeform: Shape 377">
                  <a:extLst>
                    <a:ext uri="{FF2B5EF4-FFF2-40B4-BE49-F238E27FC236}">
                      <a16:creationId xmlns:a16="http://schemas.microsoft.com/office/drawing/2014/main" id="{BB89C70C-9AA6-4DC3-952C-D0FF42242263}"/>
                    </a:ext>
                  </a:extLst>
                </p:cNvPr>
                <p:cNvSpPr/>
                <p:nvPr/>
              </p:nvSpPr>
              <p:spPr>
                <a:xfrm>
                  <a:off x="10246257" y="2975282"/>
                  <a:ext cx="121892" cy="117829"/>
                </a:xfrm>
                <a:custGeom>
                  <a:avLst/>
                  <a:gdLst>
                    <a:gd name="connsiteX0" fmla="*/ 494115 w 482534"/>
                    <a:gd name="connsiteY0" fmla="*/ 241106 h 466449"/>
                    <a:gd name="connsiteX1" fmla="*/ 247058 w 482534"/>
                    <a:gd name="connsiteY1" fmla="*/ 482212 h 466449"/>
                    <a:gd name="connsiteX2" fmla="*/ 0 w 482534"/>
                    <a:gd name="connsiteY2" fmla="*/ 241106 h 466449"/>
                    <a:gd name="connsiteX3" fmla="*/ 247058 w 482534"/>
                    <a:gd name="connsiteY3" fmla="*/ 0 h 466449"/>
                    <a:gd name="connsiteX4" fmla="*/ 247058 w 482534"/>
                    <a:gd name="connsiteY4" fmla="*/ 241106 h 466449"/>
                    <a:gd name="connsiteX5" fmla="*/ 494115 w 482534"/>
                    <a:gd name="connsiteY5" fmla="*/ 241106 h 466449"/>
                    <a:gd name="connsiteX6" fmla="*/ 494115 w 482534"/>
                    <a:gd name="connsiteY6" fmla="*/ 241106 h 466449"/>
                    <a:gd name="connsiteX7" fmla="*/ 494115 w 482534"/>
                    <a:gd name="connsiteY7" fmla="*/ 241106 h 46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34" h="466449">
                      <a:moveTo>
                        <a:pt x="494115" y="241106"/>
                      </a:moveTo>
                      <a:cubicBezTo>
                        <a:pt x="494115" y="374929"/>
                        <a:pt x="384098" y="482212"/>
                        <a:pt x="247058" y="482212"/>
                      </a:cubicBezTo>
                      <a:cubicBezTo>
                        <a:pt x="110018" y="482212"/>
                        <a:pt x="0" y="374929"/>
                        <a:pt x="0" y="241106"/>
                      </a:cubicBezTo>
                      <a:cubicBezTo>
                        <a:pt x="0" y="108892"/>
                        <a:pt x="110018" y="0"/>
                        <a:pt x="247058" y="0"/>
                      </a:cubicBezTo>
                      <a:cubicBezTo>
                        <a:pt x="247058" y="241106"/>
                        <a:pt x="247058" y="241106"/>
                        <a:pt x="247058" y="241106"/>
                      </a:cubicBezTo>
                      <a:lnTo>
                        <a:pt x="494115" y="241106"/>
                      </a:lnTo>
                      <a:lnTo>
                        <a:pt x="494115" y="241106"/>
                      </a:lnTo>
                      <a:lnTo>
                        <a:pt x="494115" y="241106"/>
                      </a:lnTo>
                      <a:close/>
                    </a:path>
                  </a:pathLst>
                </a:custGeom>
                <a:solidFill>
                  <a:schemeClr val="tx1"/>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79" name="Freeform: Shape 378">
                  <a:extLst>
                    <a:ext uri="{FF2B5EF4-FFF2-40B4-BE49-F238E27FC236}">
                      <a16:creationId xmlns:a16="http://schemas.microsoft.com/office/drawing/2014/main" id="{72758B34-DDE4-4DD3-AA21-702C19BB7F58}"/>
                    </a:ext>
                  </a:extLst>
                </p:cNvPr>
                <p:cNvSpPr/>
                <p:nvPr/>
              </p:nvSpPr>
              <p:spPr bwMode="auto">
                <a:xfrm>
                  <a:off x="10322916" y="2975281"/>
                  <a:ext cx="49417" cy="47995"/>
                </a:xfrm>
                <a:custGeom>
                  <a:avLst/>
                  <a:gdLst>
                    <a:gd name="connsiteX0" fmla="*/ 1203 w 60503"/>
                    <a:gd name="connsiteY0" fmla="*/ 0 h 58762"/>
                    <a:gd name="connsiteX1" fmla="*/ 55968 w 60503"/>
                    <a:gd name="connsiteY1" fmla="*/ 36301 h 58762"/>
                    <a:gd name="connsiteX2" fmla="*/ 60503 w 60503"/>
                    <a:gd name="connsiteY2" fmla="*/ 58762 h 58762"/>
                    <a:gd name="connsiteX3" fmla="*/ 0 w 60503"/>
                    <a:gd name="connsiteY3" fmla="*/ 58762 h 58762"/>
                    <a:gd name="connsiteX4" fmla="*/ 0 w 60503"/>
                    <a:gd name="connsiteY4" fmla="*/ 33067 h 58762"/>
                    <a:gd name="connsiteX5" fmla="*/ 0 w 60503"/>
                    <a:gd name="connsiteY5" fmla="*/ 243 h 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3" h="58762">
                      <a:moveTo>
                        <a:pt x="1203" y="0"/>
                      </a:moveTo>
                      <a:cubicBezTo>
                        <a:pt x="25823" y="0"/>
                        <a:pt x="46946" y="14968"/>
                        <a:pt x="55968" y="36301"/>
                      </a:cubicBezTo>
                      <a:lnTo>
                        <a:pt x="60503" y="58762"/>
                      </a:lnTo>
                      <a:lnTo>
                        <a:pt x="0" y="58762"/>
                      </a:lnTo>
                      <a:cubicBezTo>
                        <a:pt x="0" y="58762"/>
                        <a:pt x="0" y="58762"/>
                        <a:pt x="0" y="33067"/>
                      </a:cubicBezTo>
                      <a:lnTo>
                        <a:pt x="0" y="243"/>
                      </a:lnTo>
                      <a:close/>
                    </a:path>
                  </a:pathLst>
                </a:custGeom>
                <a:solidFill>
                  <a:srgbClr val="0078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6" name="Freeform: Shape 375">
                <a:extLst>
                  <a:ext uri="{FF2B5EF4-FFF2-40B4-BE49-F238E27FC236}">
                    <a16:creationId xmlns:a16="http://schemas.microsoft.com/office/drawing/2014/main" id="{2896EF35-DA36-40FF-A281-234B02FECDB1}"/>
                  </a:ext>
                </a:extLst>
              </p:cNvPr>
              <p:cNvSpPr>
                <a:spLocks/>
              </p:cNvSpPr>
              <p:nvPr/>
            </p:nvSpPr>
            <p:spPr bwMode="auto">
              <a:xfrm rot="2700000">
                <a:off x="10720822" y="2829900"/>
                <a:ext cx="185329" cy="178212"/>
              </a:xfrm>
              <a:custGeom>
                <a:avLst/>
                <a:gdLst>
                  <a:gd name="connsiteX0" fmla="*/ 92665 w 185329"/>
                  <a:gd name="connsiteY0" fmla="*/ 0 h 178212"/>
                  <a:gd name="connsiteX1" fmla="*/ 117937 w 185329"/>
                  <a:gd name="connsiteY1" fmla="*/ 26742 h 178212"/>
                  <a:gd name="connsiteX2" fmla="*/ 185329 w 185329"/>
                  <a:gd name="connsiteY2" fmla="*/ 94302 h 178212"/>
                  <a:gd name="connsiteX3" fmla="*/ 158653 w 185329"/>
                  <a:gd name="connsiteY3" fmla="*/ 121044 h 178212"/>
                  <a:gd name="connsiteX4" fmla="*/ 110917 w 185329"/>
                  <a:gd name="connsiteY4" fmla="*/ 73190 h 178212"/>
                  <a:gd name="connsiteX5" fmla="*/ 110917 w 185329"/>
                  <a:gd name="connsiteY5" fmla="*/ 178212 h 178212"/>
                  <a:gd name="connsiteX6" fmla="*/ 74412 w 185329"/>
                  <a:gd name="connsiteY6" fmla="*/ 177580 h 178212"/>
                  <a:gd name="connsiteX7" fmla="*/ 74412 w 185329"/>
                  <a:gd name="connsiteY7" fmla="*/ 71782 h 178212"/>
                  <a:gd name="connsiteX8" fmla="*/ 73009 w 185329"/>
                  <a:gd name="connsiteY8" fmla="*/ 73189 h 178212"/>
                  <a:gd name="connsiteX9" fmla="*/ 25272 w 185329"/>
                  <a:gd name="connsiteY9" fmla="*/ 119637 h 178212"/>
                  <a:gd name="connsiteX10" fmla="*/ 0 w 185329"/>
                  <a:gd name="connsiteY10" fmla="*/ 94302 h 1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29" h="178212">
                    <a:moveTo>
                      <a:pt x="92665" y="0"/>
                    </a:moveTo>
                    <a:lnTo>
                      <a:pt x="117937" y="26742"/>
                    </a:lnTo>
                    <a:lnTo>
                      <a:pt x="185329" y="94302"/>
                    </a:lnTo>
                    <a:lnTo>
                      <a:pt x="158653" y="121044"/>
                    </a:lnTo>
                    <a:lnTo>
                      <a:pt x="110917" y="73190"/>
                    </a:lnTo>
                    <a:lnTo>
                      <a:pt x="110917" y="178212"/>
                    </a:lnTo>
                    <a:lnTo>
                      <a:pt x="74412" y="177580"/>
                    </a:lnTo>
                    <a:lnTo>
                      <a:pt x="74412" y="71782"/>
                    </a:lnTo>
                    <a:lnTo>
                      <a:pt x="73009" y="73189"/>
                    </a:lnTo>
                    <a:lnTo>
                      <a:pt x="25272" y="119637"/>
                    </a:lnTo>
                    <a:lnTo>
                      <a:pt x="0" y="94302"/>
                    </a:lnTo>
                    <a:close/>
                  </a:path>
                </a:pathLst>
              </a:custGeom>
              <a:solidFill>
                <a:srgbClr val="007869"/>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377" name="Freeform: Shape 376">
                <a:extLst>
                  <a:ext uri="{FF2B5EF4-FFF2-40B4-BE49-F238E27FC236}">
                    <a16:creationId xmlns:a16="http://schemas.microsoft.com/office/drawing/2014/main" id="{5A653CAB-F8B2-474A-ADA2-4748C7D656E7}"/>
                  </a:ext>
                </a:extLst>
              </p:cNvPr>
              <p:cNvSpPr>
                <a:spLocks/>
              </p:cNvSpPr>
              <p:nvPr/>
            </p:nvSpPr>
            <p:spPr bwMode="auto">
              <a:xfrm rot="13500000">
                <a:off x="10397871" y="3145088"/>
                <a:ext cx="185329" cy="178212"/>
              </a:xfrm>
              <a:custGeom>
                <a:avLst/>
                <a:gdLst>
                  <a:gd name="connsiteX0" fmla="*/ 92665 w 185329"/>
                  <a:gd name="connsiteY0" fmla="*/ 0 h 178212"/>
                  <a:gd name="connsiteX1" fmla="*/ 117937 w 185329"/>
                  <a:gd name="connsiteY1" fmla="*/ 26742 h 178212"/>
                  <a:gd name="connsiteX2" fmla="*/ 185329 w 185329"/>
                  <a:gd name="connsiteY2" fmla="*/ 94302 h 178212"/>
                  <a:gd name="connsiteX3" fmla="*/ 158653 w 185329"/>
                  <a:gd name="connsiteY3" fmla="*/ 121044 h 178212"/>
                  <a:gd name="connsiteX4" fmla="*/ 110917 w 185329"/>
                  <a:gd name="connsiteY4" fmla="*/ 73190 h 178212"/>
                  <a:gd name="connsiteX5" fmla="*/ 110917 w 185329"/>
                  <a:gd name="connsiteY5" fmla="*/ 178212 h 178212"/>
                  <a:gd name="connsiteX6" fmla="*/ 74412 w 185329"/>
                  <a:gd name="connsiteY6" fmla="*/ 177580 h 178212"/>
                  <a:gd name="connsiteX7" fmla="*/ 74412 w 185329"/>
                  <a:gd name="connsiteY7" fmla="*/ 71782 h 178212"/>
                  <a:gd name="connsiteX8" fmla="*/ 73009 w 185329"/>
                  <a:gd name="connsiteY8" fmla="*/ 73189 h 178212"/>
                  <a:gd name="connsiteX9" fmla="*/ 25272 w 185329"/>
                  <a:gd name="connsiteY9" fmla="*/ 119637 h 178212"/>
                  <a:gd name="connsiteX10" fmla="*/ 0 w 185329"/>
                  <a:gd name="connsiteY10" fmla="*/ 94302 h 1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29" h="178212">
                    <a:moveTo>
                      <a:pt x="92665" y="0"/>
                    </a:moveTo>
                    <a:lnTo>
                      <a:pt x="117937" y="26742"/>
                    </a:lnTo>
                    <a:lnTo>
                      <a:pt x="185329" y="94302"/>
                    </a:lnTo>
                    <a:lnTo>
                      <a:pt x="158653" y="121044"/>
                    </a:lnTo>
                    <a:lnTo>
                      <a:pt x="110917" y="73190"/>
                    </a:lnTo>
                    <a:lnTo>
                      <a:pt x="110917" y="178212"/>
                    </a:lnTo>
                    <a:lnTo>
                      <a:pt x="74412" y="177580"/>
                    </a:lnTo>
                    <a:lnTo>
                      <a:pt x="74412" y="71782"/>
                    </a:lnTo>
                    <a:lnTo>
                      <a:pt x="73009" y="73189"/>
                    </a:lnTo>
                    <a:lnTo>
                      <a:pt x="25272" y="119637"/>
                    </a:lnTo>
                    <a:lnTo>
                      <a:pt x="0" y="9430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E6A6922C-EE9A-4B27-B0AD-47E23D91A39F}"/>
              </a:ext>
            </a:extLst>
          </p:cNvPr>
          <p:cNvGrpSpPr/>
          <p:nvPr/>
        </p:nvGrpSpPr>
        <p:grpSpPr>
          <a:xfrm>
            <a:off x="9934851" y="4746232"/>
            <a:ext cx="743667" cy="743667"/>
            <a:chOff x="9934851" y="4746232"/>
            <a:chExt cx="743667" cy="743667"/>
          </a:xfrm>
        </p:grpSpPr>
        <p:sp>
          <p:nvSpPr>
            <p:cNvPr id="356" name="Oval 355">
              <a:extLst>
                <a:ext uri="{FF2B5EF4-FFF2-40B4-BE49-F238E27FC236}">
                  <a16:creationId xmlns:a16="http://schemas.microsoft.com/office/drawing/2014/main" id="{B68198F6-38D3-4934-8A2A-6338BBE13D19}"/>
                </a:ext>
              </a:extLst>
            </p:cNvPr>
            <p:cNvSpPr/>
            <p:nvPr/>
          </p:nvSpPr>
          <p:spPr bwMode="auto">
            <a:xfrm>
              <a:off x="9934851"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0" name="Group 379">
              <a:extLst>
                <a:ext uri="{FF2B5EF4-FFF2-40B4-BE49-F238E27FC236}">
                  <a16:creationId xmlns:a16="http://schemas.microsoft.com/office/drawing/2014/main" id="{3ADB9E7A-2E8C-4C68-89BB-C16E2C6CFCB4}"/>
                </a:ext>
              </a:extLst>
            </p:cNvPr>
            <p:cNvGrpSpPr/>
            <p:nvPr/>
          </p:nvGrpSpPr>
          <p:grpSpPr>
            <a:xfrm>
              <a:off x="10084577" y="4890936"/>
              <a:ext cx="444215" cy="454258"/>
              <a:chOff x="9825793" y="2723941"/>
              <a:chExt cx="444215" cy="454258"/>
            </a:xfrm>
            <a:solidFill>
              <a:schemeClr val="tx1"/>
            </a:solidFill>
          </p:grpSpPr>
          <p:sp>
            <p:nvSpPr>
              <p:cNvPr id="381" name="Freeform: Shape 380">
                <a:extLst>
                  <a:ext uri="{FF2B5EF4-FFF2-40B4-BE49-F238E27FC236}">
                    <a16:creationId xmlns:a16="http://schemas.microsoft.com/office/drawing/2014/main" id="{731532AC-26DB-44D5-B4A1-FC81791CD31D}"/>
                  </a:ext>
                </a:extLst>
              </p:cNvPr>
              <p:cNvSpPr/>
              <p:nvPr/>
            </p:nvSpPr>
            <p:spPr>
              <a:xfrm flipH="1">
                <a:off x="9825793" y="2723941"/>
                <a:ext cx="347240" cy="335666"/>
              </a:xfrm>
              <a:custGeom>
                <a:avLst/>
                <a:gdLst>
                  <a:gd name="connsiteX0" fmla="*/ 494115 w 482534"/>
                  <a:gd name="connsiteY0" fmla="*/ 241106 h 466449"/>
                  <a:gd name="connsiteX1" fmla="*/ 247058 w 482534"/>
                  <a:gd name="connsiteY1" fmla="*/ 482212 h 466449"/>
                  <a:gd name="connsiteX2" fmla="*/ 0 w 482534"/>
                  <a:gd name="connsiteY2" fmla="*/ 241106 h 466449"/>
                  <a:gd name="connsiteX3" fmla="*/ 247058 w 482534"/>
                  <a:gd name="connsiteY3" fmla="*/ 0 h 466449"/>
                  <a:gd name="connsiteX4" fmla="*/ 247058 w 482534"/>
                  <a:gd name="connsiteY4" fmla="*/ 241106 h 466449"/>
                  <a:gd name="connsiteX5" fmla="*/ 494115 w 482534"/>
                  <a:gd name="connsiteY5" fmla="*/ 241106 h 466449"/>
                  <a:gd name="connsiteX6" fmla="*/ 494115 w 482534"/>
                  <a:gd name="connsiteY6" fmla="*/ 241106 h 466449"/>
                  <a:gd name="connsiteX7" fmla="*/ 494115 w 482534"/>
                  <a:gd name="connsiteY7" fmla="*/ 241106 h 46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34" h="466449">
                    <a:moveTo>
                      <a:pt x="494115" y="241106"/>
                    </a:moveTo>
                    <a:cubicBezTo>
                      <a:pt x="494115" y="374929"/>
                      <a:pt x="384098" y="482212"/>
                      <a:pt x="247058" y="482212"/>
                    </a:cubicBezTo>
                    <a:cubicBezTo>
                      <a:pt x="110018" y="482212"/>
                      <a:pt x="0" y="374929"/>
                      <a:pt x="0" y="241106"/>
                    </a:cubicBezTo>
                    <a:cubicBezTo>
                      <a:pt x="0" y="108892"/>
                      <a:pt x="110018" y="0"/>
                      <a:pt x="247058" y="0"/>
                    </a:cubicBezTo>
                    <a:cubicBezTo>
                      <a:pt x="247058" y="241106"/>
                      <a:pt x="247058" y="241106"/>
                      <a:pt x="247058" y="241106"/>
                    </a:cubicBezTo>
                    <a:lnTo>
                      <a:pt x="494115" y="241106"/>
                    </a:lnTo>
                    <a:lnTo>
                      <a:pt x="494115" y="241106"/>
                    </a:lnTo>
                    <a:lnTo>
                      <a:pt x="494115" y="241106"/>
                    </a:ln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2" name="Oval 381">
                <a:extLst>
                  <a:ext uri="{FF2B5EF4-FFF2-40B4-BE49-F238E27FC236}">
                    <a16:creationId xmlns:a16="http://schemas.microsoft.com/office/drawing/2014/main" id="{7E3A8F9A-F510-4BA8-B229-C6A5CB439E01}"/>
                  </a:ext>
                </a:extLst>
              </p:cNvPr>
              <p:cNvSpPr/>
              <p:nvPr/>
            </p:nvSpPr>
            <p:spPr bwMode="auto">
              <a:xfrm>
                <a:off x="10028872" y="2826746"/>
                <a:ext cx="241136" cy="241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3" name="Group 382">
                <a:extLst>
                  <a:ext uri="{FF2B5EF4-FFF2-40B4-BE49-F238E27FC236}">
                    <a16:creationId xmlns:a16="http://schemas.microsoft.com/office/drawing/2014/main" id="{12D87D0E-32DF-423B-A869-F3A6B0B19489}"/>
                  </a:ext>
                </a:extLst>
              </p:cNvPr>
              <p:cNvGrpSpPr/>
              <p:nvPr/>
            </p:nvGrpSpPr>
            <p:grpSpPr>
              <a:xfrm>
                <a:off x="10126581" y="3038604"/>
                <a:ext cx="45719" cy="139595"/>
                <a:chOff x="9427348" y="3041601"/>
                <a:chExt cx="45719" cy="139595"/>
              </a:xfrm>
              <a:grpFill/>
            </p:grpSpPr>
            <p:sp>
              <p:nvSpPr>
                <p:cNvPr id="387" name="Rectangle 386">
                  <a:extLst>
                    <a:ext uri="{FF2B5EF4-FFF2-40B4-BE49-F238E27FC236}">
                      <a16:creationId xmlns:a16="http://schemas.microsoft.com/office/drawing/2014/main" id="{088D679B-6F3B-4465-B974-E38F52D5B33B}"/>
                    </a:ext>
                  </a:extLst>
                </p:cNvPr>
                <p:cNvSpPr/>
                <p:nvPr/>
              </p:nvSpPr>
              <p:spPr bwMode="auto">
                <a:xfrm>
                  <a:off x="9427348" y="3108044"/>
                  <a:ext cx="45719"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a:extLst>
                    <a:ext uri="{FF2B5EF4-FFF2-40B4-BE49-F238E27FC236}">
                      <a16:creationId xmlns:a16="http://schemas.microsoft.com/office/drawing/2014/main" id="{F306D2CE-B759-4747-B5F3-C6CC8F213488}"/>
                    </a:ext>
                  </a:extLst>
                </p:cNvPr>
                <p:cNvSpPr/>
                <p:nvPr/>
              </p:nvSpPr>
              <p:spPr bwMode="auto">
                <a:xfrm>
                  <a:off x="9441063" y="3041601"/>
                  <a:ext cx="18288" cy="1030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4" name="Oval 383">
                <a:extLst>
                  <a:ext uri="{FF2B5EF4-FFF2-40B4-BE49-F238E27FC236}">
                    <a16:creationId xmlns:a16="http://schemas.microsoft.com/office/drawing/2014/main" id="{048B5F44-7C6D-4CFC-A456-D9BC09C60BEB}"/>
                  </a:ext>
                </a:extLst>
              </p:cNvPr>
              <p:cNvSpPr/>
              <p:nvPr/>
            </p:nvSpPr>
            <p:spPr bwMode="auto">
              <a:xfrm>
                <a:off x="10052020" y="2849894"/>
                <a:ext cx="194840" cy="194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5" name="Freeform: Shape 384">
                <a:extLst>
                  <a:ext uri="{FF2B5EF4-FFF2-40B4-BE49-F238E27FC236}">
                    <a16:creationId xmlns:a16="http://schemas.microsoft.com/office/drawing/2014/main" id="{48B43E1E-6228-4668-BF3F-6F106D7D10BD}"/>
                  </a:ext>
                </a:extLst>
              </p:cNvPr>
              <p:cNvSpPr/>
              <p:nvPr/>
            </p:nvSpPr>
            <p:spPr>
              <a:xfrm>
                <a:off x="10088494" y="2888400"/>
                <a:ext cx="121892" cy="117829"/>
              </a:xfrm>
              <a:custGeom>
                <a:avLst/>
                <a:gdLst>
                  <a:gd name="connsiteX0" fmla="*/ 494115 w 482534"/>
                  <a:gd name="connsiteY0" fmla="*/ 241106 h 466449"/>
                  <a:gd name="connsiteX1" fmla="*/ 247058 w 482534"/>
                  <a:gd name="connsiteY1" fmla="*/ 482212 h 466449"/>
                  <a:gd name="connsiteX2" fmla="*/ 0 w 482534"/>
                  <a:gd name="connsiteY2" fmla="*/ 241106 h 466449"/>
                  <a:gd name="connsiteX3" fmla="*/ 247058 w 482534"/>
                  <a:gd name="connsiteY3" fmla="*/ 0 h 466449"/>
                  <a:gd name="connsiteX4" fmla="*/ 247058 w 482534"/>
                  <a:gd name="connsiteY4" fmla="*/ 241106 h 466449"/>
                  <a:gd name="connsiteX5" fmla="*/ 494115 w 482534"/>
                  <a:gd name="connsiteY5" fmla="*/ 241106 h 466449"/>
                  <a:gd name="connsiteX6" fmla="*/ 494115 w 482534"/>
                  <a:gd name="connsiteY6" fmla="*/ 241106 h 466449"/>
                  <a:gd name="connsiteX7" fmla="*/ 494115 w 482534"/>
                  <a:gd name="connsiteY7" fmla="*/ 241106 h 46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34" h="466449">
                    <a:moveTo>
                      <a:pt x="494115" y="241106"/>
                    </a:moveTo>
                    <a:cubicBezTo>
                      <a:pt x="494115" y="374929"/>
                      <a:pt x="384098" y="482212"/>
                      <a:pt x="247058" y="482212"/>
                    </a:cubicBezTo>
                    <a:cubicBezTo>
                      <a:pt x="110018" y="482212"/>
                      <a:pt x="0" y="374929"/>
                      <a:pt x="0" y="241106"/>
                    </a:cubicBezTo>
                    <a:cubicBezTo>
                      <a:pt x="0" y="108892"/>
                      <a:pt x="110018" y="0"/>
                      <a:pt x="247058" y="0"/>
                    </a:cubicBezTo>
                    <a:cubicBezTo>
                      <a:pt x="247058" y="241106"/>
                      <a:pt x="247058" y="241106"/>
                      <a:pt x="247058" y="241106"/>
                    </a:cubicBezTo>
                    <a:lnTo>
                      <a:pt x="494115" y="241106"/>
                    </a:lnTo>
                    <a:lnTo>
                      <a:pt x="494115" y="241106"/>
                    </a:lnTo>
                    <a:lnTo>
                      <a:pt x="494115" y="241106"/>
                    </a:ln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86" name="Freeform: Shape 385">
                <a:extLst>
                  <a:ext uri="{FF2B5EF4-FFF2-40B4-BE49-F238E27FC236}">
                    <a16:creationId xmlns:a16="http://schemas.microsoft.com/office/drawing/2014/main" id="{8C130139-783C-4ED4-B0AE-77C4D5F21A40}"/>
                  </a:ext>
                </a:extLst>
              </p:cNvPr>
              <p:cNvSpPr/>
              <p:nvPr/>
            </p:nvSpPr>
            <p:spPr bwMode="auto">
              <a:xfrm>
                <a:off x="10165153" y="2877633"/>
                <a:ext cx="60503" cy="58762"/>
              </a:xfrm>
              <a:custGeom>
                <a:avLst/>
                <a:gdLst>
                  <a:gd name="connsiteX0" fmla="*/ 1203 w 60503"/>
                  <a:gd name="connsiteY0" fmla="*/ 0 h 58762"/>
                  <a:gd name="connsiteX1" fmla="*/ 55968 w 60503"/>
                  <a:gd name="connsiteY1" fmla="*/ 36301 h 58762"/>
                  <a:gd name="connsiteX2" fmla="*/ 60503 w 60503"/>
                  <a:gd name="connsiteY2" fmla="*/ 58762 h 58762"/>
                  <a:gd name="connsiteX3" fmla="*/ 0 w 60503"/>
                  <a:gd name="connsiteY3" fmla="*/ 58762 h 58762"/>
                  <a:gd name="connsiteX4" fmla="*/ 0 w 60503"/>
                  <a:gd name="connsiteY4" fmla="*/ 33067 h 58762"/>
                  <a:gd name="connsiteX5" fmla="*/ 0 w 60503"/>
                  <a:gd name="connsiteY5" fmla="*/ 243 h 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3" h="58762">
                    <a:moveTo>
                      <a:pt x="1203" y="0"/>
                    </a:moveTo>
                    <a:cubicBezTo>
                      <a:pt x="25823" y="0"/>
                      <a:pt x="46946" y="14968"/>
                      <a:pt x="55968" y="36301"/>
                    </a:cubicBezTo>
                    <a:lnTo>
                      <a:pt x="60503" y="58762"/>
                    </a:lnTo>
                    <a:lnTo>
                      <a:pt x="0" y="58762"/>
                    </a:lnTo>
                    <a:cubicBezTo>
                      <a:pt x="0" y="58762"/>
                      <a:pt x="0" y="58762"/>
                      <a:pt x="0" y="33067"/>
                    </a:cubicBezTo>
                    <a:lnTo>
                      <a:pt x="0" y="243"/>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B301E3ED-40B9-4011-9FE1-1CE151288F2D}"/>
              </a:ext>
            </a:extLst>
          </p:cNvPr>
          <p:cNvGrpSpPr/>
          <p:nvPr/>
        </p:nvGrpSpPr>
        <p:grpSpPr>
          <a:xfrm>
            <a:off x="1784944" y="4746232"/>
            <a:ext cx="743667" cy="743667"/>
            <a:chOff x="1784944" y="4746232"/>
            <a:chExt cx="743667" cy="743667"/>
          </a:xfrm>
        </p:grpSpPr>
        <p:sp>
          <p:nvSpPr>
            <p:cNvPr id="349" name="Oval 348">
              <a:extLst>
                <a:ext uri="{FF2B5EF4-FFF2-40B4-BE49-F238E27FC236}">
                  <a16:creationId xmlns:a16="http://schemas.microsoft.com/office/drawing/2014/main" id="{D1CC3557-9F9D-4093-9122-B8F5881B92BA}"/>
                </a:ext>
              </a:extLst>
            </p:cNvPr>
            <p:cNvSpPr/>
            <p:nvPr/>
          </p:nvSpPr>
          <p:spPr bwMode="auto">
            <a:xfrm>
              <a:off x="1784944"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9" name="Group 388">
              <a:extLst>
                <a:ext uri="{FF2B5EF4-FFF2-40B4-BE49-F238E27FC236}">
                  <a16:creationId xmlns:a16="http://schemas.microsoft.com/office/drawing/2014/main" id="{36BA08B5-753F-487B-886F-F993016B55C4}"/>
                </a:ext>
              </a:extLst>
            </p:cNvPr>
            <p:cNvGrpSpPr/>
            <p:nvPr/>
          </p:nvGrpSpPr>
          <p:grpSpPr>
            <a:xfrm>
              <a:off x="1952143" y="4897416"/>
              <a:ext cx="409269" cy="441299"/>
              <a:chOff x="8155043" y="6373342"/>
              <a:chExt cx="354976" cy="382757"/>
            </a:xfrm>
          </p:grpSpPr>
          <p:sp>
            <p:nvSpPr>
              <p:cNvPr id="390" name="Freeform: Shape 389">
                <a:extLst>
                  <a:ext uri="{FF2B5EF4-FFF2-40B4-BE49-F238E27FC236}">
                    <a16:creationId xmlns:a16="http://schemas.microsoft.com/office/drawing/2014/main" id="{4B27E913-833E-423A-A61B-B54BB20B9A66}"/>
                  </a:ext>
                </a:extLst>
              </p:cNvPr>
              <p:cNvSpPr/>
              <p:nvPr/>
            </p:nvSpPr>
            <p:spPr bwMode="auto">
              <a:xfrm rot="13557829">
                <a:off x="8264575" y="6495053"/>
                <a:ext cx="143457" cy="143532"/>
              </a:xfrm>
              <a:custGeom>
                <a:avLst/>
                <a:gdLst>
                  <a:gd name="connsiteX0" fmla="*/ 156487 w 289841"/>
                  <a:gd name="connsiteY0" fmla="*/ 0 h 289993"/>
                  <a:gd name="connsiteX1" fmla="*/ 200485 w 289841"/>
                  <a:gd name="connsiteY1" fmla="*/ 8883 h 289993"/>
                  <a:gd name="connsiteX2" fmla="*/ 289841 w 289841"/>
                  <a:gd name="connsiteY2" fmla="*/ 143689 h 289993"/>
                  <a:gd name="connsiteX3" fmla="*/ 143537 w 289841"/>
                  <a:gd name="connsiteY3" fmla="*/ 289993 h 289993"/>
                  <a:gd name="connsiteX4" fmla="*/ 8730 w 289841"/>
                  <a:gd name="connsiteY4" fmla="*/ 200637 h 289993"/>
                  <a:gd name="connsiteX5" fmla="*/ 0 w 289841"/>
                  <a:gd name="connsiteY5" fmla="*/ 157393 h 289993"/>
                  <a:gd name="connsiteX6" fmla="*/ 10673 w 289841"/>
                  <a:gd name="connsiteY6" fmla="*/ 159585 h 289993"/>
                  <a:gd name="connsiteX7" fmla="*/ 67123 w 289841"/>
                  <a:gd name="connsiteY7" fmla="*/ 149330 h 289993"/>
                  <a:gd name="connsiteX8" fmla="*/ 102887 w 289841"/>
                  <a:gd name="connsiteY8" fmla="*/ 125897 h 289993"/>
                  <a:gd name="connsiteX9" fmla="*/ 95463 w 289841"/>
                  <a:gd name="connsiteY9" fmla="*/ 137043 h 289993"/>
                  <a:gd name="connsiteX10" fmla="*/ 111415 w 289841"/>
                  <a:gd name="connsiteY10" fmla="*/ 217058 h 289993"/>
                  <a:gd name="connsiteX11" fmla="*/ 215936 w 289841"/>
                  <a:gd name="connsiteY11" fmla="*/ 216687 h 289993"/>
                  <a:gd name="connsiteX12" fmla="*/ 216307 w 289841"/>
                  <a:gd name="connsiteY12" fmla="*/ 112165 h 289993"/>
                  <a:gd name="connsiteX13" fmla="*/ 164123 w 289841"/>
                  <a:gd name="connsiteY13" fmla="*/ 90703 h 289993"/>
                  <a:gd name="connsiteX14" fmla="*/ 136292 w 289841"/>
                  <a:gd name="connsiteY14" fmla="*/ 96214 h 289993"/>
                  <a:gd name="connsiteX15" fmla="*/ 125145 w 289841"/>
                  <a:gd name="connsiteY15" fmla="*/ 103638 h 289993"/>
                  <a:gd name="connsiteX16" fmla="*/ 148579 w 289841"/>
                  <a:gd name="connsiteY16" fmla="*/ 67875 h 289993"/>
                  <a:gd name="connsiteX17" fmla="*/ 158834 w 289841"/>
                  <a:gd name="connsiteY17" fmla="*/ 11425 h 28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841" h="289993">
                    <a:moveTo>
                      <a:pt x="156487" y="0"/>
                    </a:moveTo>
                    <a:lnTo>
                      <a:pt x="200485" y="8883"/>
                    </a:lnTo>
                    <a:cubicBezTo>
                      <a:pt x="252996" y="31093"/>
                      <a:pt x="289841" y="83089"/>
                      <a:pt x="289841" y="143689"/>
                    </a:cubicBezTo>
                    <a:cubicBezTo>
                      <a:pt x="289841" y="224490"/>
                      <a:pt x="224338" y="289993"/>
                      <a:pt x="143537" y="289993"/>
                    </a:cubicBezTo>
                    <a:cubicBezTo>
                      <a:pt x="82936" y="289993"/>
                      <a:pt x="30941" y="253148"/>
                      <a:pt x="8730" y="200637"/>
                    </a:cubicBezTo>
                    <a:lnTo>
                      <a:pt x="0" y="157393"/>
                    </a:lnTo>
                    <a:lnTo>
                      <a:pt x="10673" y="159585"/>
                    </a:lnTo>
                    <a:cubicBezTo>
                      <a:pt x="29922" y="159822"/>
                      <a:pt x="49126" y="156409"/>
                      <a:pt x="67123" y="149330"/>
                    </a:cubicBezTo>
                    <a:lnTo>
                      <a:pt x="102887" y="125897"/>
                    </a:lnTo>
                    <a:lnTo>
                      <a:pt x="95463" y="137043"/>
                    </a:lnTo>
                    <a:cubicBezTo>
                      <a:pt x="84545" y="163772"/>
                      <a:pt x="89844" y="195488"/>
                      <a:pt x="111415" y="217058"/>
                    </a:cubicBezTo>
                    <a:cubicBezTo>
                      <a:pt x="140176" y="245818"/>
                      <a:pt x="186971" y="245652"/>
                      <a:pt x="215936" y="216687"/>
                    </a:cubicBezTo>
                    <a:cubicBezTo>
                      <a:pt x="244902" y="187722"/>
                      <a:pt x="245068" y="140926"/>
                      <a:pt x="216307" y="112165"/>
                    </a:cubicBezTo>
                    <a:cubicBezTo>
                      <a:pt x="201926" y="97785"/>
                      <a:pt x="183037" y="90636"/>
                      <a:pt x="164123" y="90703"/>
                    </a:cubicBezTo>
                    <a:cubicBezTo>
                      <a:pt x="154666" y="90737"/>
                      <a:pt x="145202" y="92574"/>
                      <a:pt x="136292" y="96214"/>
                    </a:cubicBezTo>
                    <a:lnTo>
                      <a:pt x="125145" y="103638"/>
                    </a:lnTo>
                    <a:lnTo>
                      <a:pt x="148579" y="67875"/>
                    </a:lnTo>
                    <a:cubicBezTo>
                      <a:pt x="155657" y="49877"/>
                      <a:pt x="159071" y="30674"/>
                      <a:pt x="158834" y="11425"/>
                    </a:cubicBezTo>
                    <a:close/>
                  </a:path>
                </a:pathLst>
              </a:custGeom>
              <a:solidFill>
                <a:srgbClr val="0078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1" name="Group 390">
                <a:extLst>
                  <a:ext uri="{FF2B5EF4-FFF2-40B4-BE49-F238E27FC236}">
                    <a16:creationId xmlns:a16="http://schemas.microsoft.com/office/drawing/2014/main" id="{5836B4E5-A515-42A3-A353-6F6817560A65}"/>
                  </a:ext>
                </a:extLst>
              </p:cNvPr>
              <p:cNvGrpSpPr/>
              <p:nvPr/>
            </p:nvGrpSpPr>
            <p:grpSpPr>
              <a:xfrm>
                <a:off x="8155043" y="6373342"/>
                <a:ext cx="354976" cy="382757"/>
                <a:chOff x="8124814" y="6346479"/>
                <a:chExt cx="405354" cy="437078"/>
              </a:xfrm>
            </p:grpSpPr>
            <p:sp>
              <p:nvSpPr>
                <p:cNvPr id="392" name="Freeform: Shape 391">
                  <a:extLst>
                    <a:ext uri="{FF2B5EF4-FFF2-40B4-BE49-F238E27FC236}">
                      <a16:creationId xmlns:a16="http://schemas.microsoft.com/office/drawing/2014/main" id="{324AAC2A-A4E0-4225-820E-FD5308E19B47}"/>
                    </a:ext>
                  </a:extLst>
                </p:cNvPr>
                <p:cNvSpPr/>
                <p:nvPr/>
              </p:nvSpPr>
              <p:spPr>
                <a:xfrm>
                  <a:off x="8124814" y="6346479"/>
                  <a:ext cx="405354" cy="158617"/>
                </a:xfrm>
                <a:custGeom>
                  <a:avLst/>
                  <a:gdLst>
                    <a:gd name="connsiteX0" fmla="*/ 206202 w 405353"/>
                    <a:gd name="connsiteY0" fmla="*/ 31723 h 158616"/>
                    <a:gd name="connsiteX1" fmla="*/ 384205 w 405353"/>
                    <a:gd name="connsiteY1" fmla="*/ 160379 h 158616"/>
                    <a:gd name="connsiteX2" fmla="*/ 412404 w 405353"/>
                    <a:gd name="connsiteY2" fmla="*/ 144517 h 158616"/>
                    <a:gd name="connsiteX3" fmla="*/ 206202 w 405353"/>
                    <a:gd name="connsiteY3" fmla="*/ 0 h 158616"/>
                    <a:gd name="connsiteX4" fmla="*/ 0 w 405353"/>
                    <a:gd name="connsiteY4" fmla="*/ 142755 h 158616"/>
                    <a:gd name="connsiteX5" fmla="*/ 28199 w 405353"/>
                    <a:gd name="connsiteY5" fmla="*/ 158617 h 158616"/>
                    <a:gd name="connsiteX6" fmla="*/ 206202 w 405353"/>
                    <a:gd name="connsiteY6" fmla="*/ 31723 h 15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353" h="158616">
                      <a:moveTo>
                        <a:pt x="206202" y="31723"/>
                      </a:moveTo>
                      <a:cubicBezTo>
                        <a:pt x="289035" y="31723"/>
                        <a:pt x="359531" y="86358"/>
                        <a:pt x="384205" y="160379"/>
                      </a:cubicBezTo>
                      <a:lnTo>
                        <a:pt x="412404" y="144517"/>
                      </a:lnTo>
                      <a:cubicBezTo>
                        <a:pt x="382443" y="59922"/>
                        <a:pt x="301372" y="0"/>
                        <a:pt x="206202" y="0"/>
                      </a:cubicBezTo>
                      <a:cubicBezTo>
                        <a:pt x="112794" y="0"/>
                        <a:pt x="31723" y="59922"/>
                        <a:pt x="0" y="142755"/>
                      </a:cubicBezTo>
                      <a:lnTo>
                        <a:pt x="28199" y="158617"/>
                      </a:lnTo>
                      <a:cubicBezTo>
                        <a:pt x="52872" y="84596"/>
                        <a:pt x="123369" y="31723"/>
                        <a:pt x="206202" y="31723"/>
                      </a:cubicBezTo>
                      <a:close/>
                    </a:path>
                  </a:pathLst>
                </a:custGeom>
                <a:solidFill>
                  <a:schemeClr val="tx1"/>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93" name="Freeform: Shape 392">
                  <a:extLst>
                    <a:ext uri="{FF2B5EF4-FFF2-40B4-BE49-F238E27FC236}">
                      <a16:creationId xmlns:a16="http://schemas.microsoft.com/office/drawing/2014/main" id="{50AC936B-3C79-45BE-8BBD-A074516B2DF3}"/>
                    </a:ext>
                  </a:extLst>
                </p:cNvPr>
                <p:cNvSpPr/>
                <p:nvPr/>
              </p:nvSpPr>
              <p:spPr>
                <a:xfrm>
                  <a:off x="8138913" y="6660188"/>
                  <a:ext cx="370106" cy="123369"/>
                </a:xfrm>
                <a:custGeom>
                  <a:avLst/>
                  <a:gdLst>
                    <a:gd name="connsiteX0" fmla="*/ 357769 w 370105"/>
                    <a:gd name="connsiteY0" fmla="*/ 0 h 123368"/>
                    <a:gd name="connsiteX1" fmla="*/ 192103 w 370105"/>
                    <a:gd name="connsiteY1" fmla="*/ 96932 h 123368"/>
                    <a:gd name="connsiteX2" fmla="*/ 28199 w 370105"/>
                    <a:gd name="connsiteY2" fmla="*/ 0 h 123368"/>
                    <a:gd name="connsiteX3" fmla="*/ 0 w 370105"/>
                    <a:gd name="connsiteY3" fmla="*/ 15862 h 123368"/>
                    <a:gd name="connsiteX4" fmla="*/ 192103 w 370105"/>
                    <a:gd name="connsiteY4" fmla="*/ 128656 h 123368"/>
                    <a:gd name="connsiteX5" fmla="*/ 384205 w 370105"/>
                    <a:gd name="connsiteY5" fmla="*/ 15862 h 123368"/>
                    <a:gd name="connsiteX6" fmla="*/ 357769 w 370105"/>
                    <a:gd name="connsiteY6" fmla="*/ 0 h 1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105" h="123368">
                      <a:moveTo>
                        <a:pt x="357769" y="0"/>
                      </a:moveTo>
                      <a:cubicBezTo>
                        <a:pt x="326046" y="58159"/>
                        <a:pt x="264361" y="96932"/>
                        <a:pt x="192103" y="96932"/>
                      </a:cubicBezTo>
                      <a:cubicBezTo>
                        <a:pt x="121606" y="96932"/>
                        <a:pt x="59922" y="58159"/>
                        <a:pt x="28199" y="0"/>
                      </a:cubicBezTo>
                      <a:lnTo>
                        <a:pt x="0" y="15862"/>
                      </a:lnTo>
                      <a:cubicBezTo>
                        <a:pt x="38773" y="82833"/>
                        <a:pt x="109269" y="128656"/>
                        <a:pt x="192103" y="128656"/>
                      </a:cubicBezTo>
                      <a:cubicBezTo>
                        <a:pt x="274936" y="128656"/>
                        <a:pt x="347194" y="82833"/>
                        <a:pt x="384205" y="15862"/>
                      </a:cubicBezTo>
                      <a:lnTo>
                        <a:pt x="357769" y="0"/>
                      </a:lnTo>
                      <a:close/>
                    </a:path>
                  </a:pathLst>
                </a:custGeom>
                <a:solidFill>
                  <a:schemeClr val="tx1"/>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94" name="Freeform: Shape 393">
                  <a:extLst>
                    <a:ext uri="{FF2B5EF4-FFF2-40B4-BE49-F238E27FC236}">
                      <a16:creationId xmlns:a16="http://schemas.microsoft.com/office/drawing/2014/main" id="{8774FB49-C765-486E-AC4E-D4BED4DF96CD}"/>
                    </a:ext>
                  </a:extLst>
                </p:cNvPr>
                <p:cNvSpPr/>
                <p:nvPr/>
              </p:nvSpPr>
              <p:spPr>
                <a:xfrm>
                  <a:off x="8200598" y="6623177"/>
                  <a:ext cx="246737" cy="88120"/>
                </a:xfrm>
                <a:custGeom>
                  <a:avLst/>
                  <a:gdLst>
                    <a:gd name="connsiteX0" fmla="*/ 232638 w 246737"/>
                    <a:gd name="connsiteY0" fmla="*/ 0 h 88120"/>
                    <a:gd name="connsiteX1" fmla="*/ 130418 w 246737"/>
                    <a:gd name="connsiteY1" fmla="*/ 59922 h 88120"/>
                    <a:gd name="connsiteX2" fmla="*/ 28199 w 246737"/>
                    <a:gd name="connsiteY2" fmla="*/ 0 h 88120"/>
                    <a:gd name="connsiteX3" fmla="*/ 0 w 246737"/>
                    <a:gd name="connsiteY3" fmla="*/ 15862 h 88120"/>
                    <a:gd name="connsiteX4" fmla="*/ 128656 w 246737"/>
                    <a:gd name="connsiteY4" fmla="*/ 91645 h 88120"/>
                    <a:gd name="connsiteX5" fmla="*/ 259074 w 246737"/>
                    <a:gd name="connsiteY5" fmla="*/ 14099 h 88120"/>
                    <a:gd name="connsiteX6" fmla="*/ 232638 w 246737"/>
                    <a:gd name="connsiteY6" fmla="*/ 0 h 8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737" h="88120">
                      <a:moveTo>
                        <a:pt x="232638" y="0"/>
                      </a:moveTo>
                      <a:cubicBezTo>
                        <a:pt x="213251" y="35248"/>
                        <a:pt x="174478" y="59922"/>
                        <a:pt x="130418" y="59922"/>
                      </a:cubicBezTo>
                      <a:cubicBezTo>
                        <a:pt x="86358" y="59922"/>
                        <a:pt x="49347" y="35248"/>
                        <a:pt x="28199" y="0"/>
                      </a:cubicBezTo>
                      <a:lnTo>
                        <a:pt x="0" y="15862"/>
                      </a:lnTo>
                      <a:cubicBezTo>
                        <a:pt x="24674" y="61684"/>
                        <a:pt x="74021" y="91645"/>
                        <a:pt x="128656" y="91645"/>
                      </a:cubicBezTo>
                      <a:cubicBezTo>
                        <a:pt x="185053" y="91645"/>
                        <a:pt x="232638" y="59922"/>
                        <a:pt x="259074" y="14099"/>
                      </a:cubicBezTo>
                      <a:lnTo>
                        <a:pt x="232638" y="0"/>
                      </a:lnTo>
                      <a:close/>
                    </a:path>
                  </a:pathLst>
                </a:custGeom>
                <a:solidFill>
                  <a:schemeClr val="tx1"/>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95" name="Freeform: Shape 394">
                  <a:extLst>
                    <a:ext uri="{FF2B5EF4-FFF2-40B4-BE49-F238E27FC236}">
                      <a16:creationId xmlns:a16="http://schemas.microsoft.com/office/drawing/2014/main" id="{740F5462-579D-4768-9BBB-8FBBF4CAF055}"/>
                    </a:ext>
                  </a:extLst>
                </p:cNvPr>
                <p:cNvSpPr/>
                <p:nvPr/>
              </p:nvSpPr>
              <p:spPr>
                <a:xfrm>
                  <a:off x="8190023" y="6418738"/>
                  <a:ext cx="281985" cy="123369"/>
                </a:xfrm>
                <a:custGeom>
                  <a:avLst/>
                  <a:gdLst>
                    <a:gd name="connsiteX0" fmla="*/ 140993 w 281985"/>
                    <a:gd name="connsiteY0" fmla="*/ 33486 h 123368"/>
                    <a:gd name="connsiteX1" fmla="*/ 255549 w 281985"/>
                    <a:gd name="connsiteY1" fmla="*/ 126893 h 123368"/>
                    <a:gd name="connsiteX2" fmla="*/ 276698 w 281985"/>
                    <a:gd name="connsiteY2" fmla="*/ 114557 h 123368"/>
                    <a:gd name="connsiteX3" fmla="*/ 285510 w 281985"/>
                    <a:gd name="connsiteY3" fmla="*/ 109269 h 123368"/>
                    <a:gd name="connsiteX4" fmla="*/ 142755 w 281985"/>
                    <a:gd name="connsiteY4" fmla="*/ 0 h 123368"/>
                    <a:gd name="connsiteX5" fmla="*/ 0 w 281985"/>
                    <a:gd name="connsiteY5" fmla="*/ 107507 h 123368"/>
                    <a:gd name="connsiteX6" fmla="*/ 8812 w 281985"/>
                    <a:gd name="connsiteY6" fmla="*/ 112794 h 123368"/>
                    <a:gd name="connsiteX7" fmla="*/ 28199 w 281985"/>
                    <a:gd name="connsiteY7" fmla="*/ 123369 h 123368"/>
                    <a:gd name="connsiteX8" fmla="*/ 140993 w 281985"/>
                    <a:gd name="connsiteY8" fmla="*/ 33486 h 1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85" h="123368">
                      <a:moveTo>
                        <a:pt x="140993" y="33486"/>
                      </a:moveTo>
                      <a:cubicBezTo>
                        <a:pt x="197390" y="33486"/>
                        <a:pt x="243212" y="74021"/>
                        <a:pt x="255549" y="126893"/>
                      </a:cubicBezTo>
                      <a:lnTo>
                        <a:pt x="276698" y="114557"/>
                      </a:lnTo>
                      <a:lnTo>
                        <a:pt x="285510" y="109269"/>
                      </a:lnTo>
                      <a:cubicBezTo>
                        <a:pt x="267886" y="45823"/>
                        <a:pt x="211489" y="0"/>
                        <a:pt x="142755" y="0"/>
                      </a:cubicBezTo>
                      <a:cubicBezTo>
                        <a:pt x="75784" y="0"/>
                        <a:pt x="17624" y="45823"/>
                        <a:pt x="0" y="107507"/>
                      </a:cubicBezTo>
                      <a:lnTo>
                        <a:pt x="8812" y="112794"/>
                      </a:lnTo>
                      <a:lnTo>
                        <a:pt x="28199" y="123369"/>
                      </a:lnTo>
                      <a:cubicBezTo>
                        <a:pt x="38773" y="72259"/>
                        <a:pt x="86358" y="33486"/>
                        <a:pt x="140993" y="33486"/>
                      </a:cubicBezTo>
                      <a:close/>
                    </a:path>
                  </a:pathLst>
                </a:custGeom>
                <a:solidFill>
                  <a:schemeClr val="tx1"/>
                </a:solidFill>
                <a:ln w="174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spTree>
    <p:extLst>
      <p:ext uri="{BB962C8B-B14F-4D97-AF65-F5344CB8AC3E}">
        <p14:creationId xmlns:p14="http://schemas.microsoft.com/office/powerpoint/2010/main" val="21643232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4" name="Content Placeholder 4">
            <a:extLst>
              <a:ext uri="{FF2B5EF4-FFF2-40B4-BE49-F238E27FC236}">
                <a16:creationId xmlns:a16="http://schemas.microsoft.com/office/drawing/2014/main" id="{EEB182BD-D835-4202-A18E-40CACBBA46BE}"/>
              </a:ext>
            </a:extLst>
          </p:cNvPr>
          <p:cNvGraphicFramePr>
            <a:graphicFrameLocks/>
          </p:cNvGraphicFramePr>
          <p:nvPr>
            <p:extLst>
              <p:ext uri="{D42A27DB-BD31-4B8C-83A1-F6EECF244321}">
                <p14:modId xmlns:p14="http://schemas.microsoft.com/office/powerpoint/2010/main" val="3931893927"/>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23631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A4E4C-3B07-469E-8AEF-C5C010BE15F4}"/>
              </a:ext>
            </a:extLst>
          </p:cNvPr>
          <p:cNvSpPr>
            <a:spLocks noGrp="1"/>
          </p:cNvSpPr>
          <p:nvPr>
            <p:ph type="title"/>
          </p:nvPr>
        </p:nvSpPr>
        <p:spPr>
          <a:xfrm>
            <a:off x="455995" y="620428"/>
            <a:ext cx="11306469" cy="403137"/>
          </a:xfrm>
        </p:spPr>
        <p:txBody>
          <a:bodyPr/>
          <a:lstStyle/>
          <a:p>
            <a:r>
              <a:rPr lang="en-US" dirty="0"/>
              <a:t>Unlock insights and take action</a:t>
            </a:r>
          </a:p>
        </p:txBody>
      </p:sp>
      <p:sp>
        <p:nvSpPr>
          <p:cNvPr id="152" name="Rectangle: Rounded Corners 151">
            <a:extLst>
              <a:ext uri="{FF2B5EF4-FFF2-40B4-BE49-F238E27FC236}">
                <a16:creationId xmlns:a16="http://schemas.microsoft.com/office/drawing/2014/main" id="{CF7A6BB5-80BA-46BF-8EF1-29220A4712C9}"/>
              </a:ext>
            </a:extLst>
          </p:cNvPr>
          <p:cNvSpPr/>
          <p:nvPr/>
        </p:nvSpPr>
        <p:spPr bwMode="auto">
          <a:xfrm>
            <a:off x="455995" y="2128264"/>
            <a:ext cx="2194850" cy="1300736"/>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A3E6C4F6-56DA-4068-A2D2-34BC888AC738}"/>
              </a:ext>
            </a:extLst>
          </p:cNvPr>
          <p:cNvGrpSpPr/>
          <p:nvPr/>
        </p:nvGrpSpPr>
        <p:grpSpPr>
          <a:xfrm>
            <a:off x="11009858" y="344357"/>
            <a:ext cx="775810" cy="775810"/>
            <a:chOff x="10756392" y="2180606"/>
            <a:chExt cx="1025864" cy="1025864"/>
          </a:xfrm>
        </p:grpSpPr>
        <p:sp>
          <p:nvSpPr>
            <p:cNvPr id="156" name="Oval 155">
              <a:extLst>
                <a:ext uri="{FF2B5EF4-FFF2-40B4-BE49-F238E27FC236}">
                  <a16:creationId xmlns:a16="http://schemas.microsoft.com/office/drawing/2014/main" id="{A756AA7A-7101-400D-BE39-B21A80B61EC9}"/>
                </a:ext>
              </a:extLst>
            </p:cNvPr>
            <p:cNvSpPr/>
            <p:nvPr/>
          </p:nvSpPr>
          <p:spPr>
            <a:xfrm>
              <a:off x="10756392" y="2180606"/>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7" name="Group 4">
              <a:extLst>
                <a:ext uri="{FF2B5EF4-FFF2-40B4-BE49-F238E27FC236}">
                  <a16:creationId xmlns:a16="http://schemas.microsoft.com/office/drawing/2014/main" id="{3E65E287-9509-4D6C-9CE6-651C0C2FDCA6}"/>
                </a:ext>
              </a:extLst>
            </p:cNvPr>
            <p:cNvGrpSpPr>
              <a:grpSpLocks noChangeAspect="1"/>
            </p:cNvGrpSpPr>
            <p:nvPr/>
          </p:nvGrpSpPr>
          <p:grpSpPr bwMode="auto">
            <a:xfrm>
              <a:off x="11044158" y="2395956"/>
              <a:ext cx="450332" cy="595164"/>
              <a:chOff x="6509" y="2058"/>
              <a:chExt cx="199" cy="263"/>
            </a:xfrm>
          </p:grpSpPr>
          <p:sp>
            <p:nvSpPr>
              <p:cNvPr id="158" name="Freeform 5">
                <a:extLst>
                  <a:ext uri="{FF2B5EF4-FFF2-40B4-BE49-F238E27FC236}">
                    <a16:creationId xmlns:a16="http://schemas.microsoft.com/office/drawing/2014/main" id="{8A3AB2C1-1921-4E41-90F1-E6B020AA7ACB}"/>
                  </a:ext>
                </a:extLst>
              </p:cNvPr>
              <p:cNvSpPr>
                <a:spLocks noEditPoints="1"/>
              </p:cNvSpPr>
              <p:nvPr/>
            </p:nvSpPr>
            <p:spPr bwMode="auto">
              <a:xfrm>
                <a:off x="6509" y="2174"/>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9" name="Freeform 6">
                <a:extLst>
                  <a:ext uri="{FF2B5EF4-FFF2-40B4-BE49-F238E27FC236}">
                    <a16:creationId xmlns:a16="http://schemas.microsoft.com/office/drawing/2014/main" id="{CD5C70FC-E3E9-4D7D-8A5B-91095BEE0810}"/>
                  </a:ext>
                </a:extLst>
              </p:cNvPr>
              <p:cNvSpPr>
                <a:spLocks/>
              </p:cNvSpPr>
              <p:nvPr/>
            </p:nvSpPr>
            <p:spPr bwMode="auto">
              <a:xfrm>
                <a:off x="6591" y="2235"/>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0" name="Freeform 7">
                <a:extLst>
                  <a:ext uri="{FF2B5EF4-FFF2-40B4-BE49-F238E27FC236}">
                    <a16:creationId xmlns:a16="http://schemas.microsoft.com/office/drawing/2014/main" id="{14D7D3A7-D355-4246-95F9-1E697092FC3C}"/>
                  </a:ext>
                </a:extLst>
              </p:cNvPr>
              <p:cNvSpPr>
                <a:spLocks/>
              </p:cNvSpPr>
              <p:nvPr/>
            </p:nvSpPr>
            <p:spPr bwMode="auto">
              <a:xfrm>
                <a:off x="6542" y="2058"/>
                <a:ext cx="132" cy="116"/>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1" name="Freeform 8">
                <a:extLst>
                  <a:ext uri="{FF2B5EF4-FFF2-40B4-BE49-F238E27FC236}">
                    <a16:creationId xmlns:a16="http://schemas.microsoft.com/office/drawing/2014/main" id="{B70FA956-B1E0-4CD8-98E7-3B1F3BE6F4F4}"/>
                  </a:ext>
                </a:extLst>
              </p:cNvPr>
              <p:cNvSpPr>
                <a:spLocks/>
              </p:cNvSpPr>
              <p:nvPr/>
            </p:nvSpPr>
            <p:spPr bwMode="auto">
              <a:xfrm>
                <a:off x="6519" y="2174"/>
                <a:ext cx="54"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sp>
        <p:nvSpPr>
          <p:cNvPr id="173" name="Rectangle 172">
            <a:extLst>
              <a:ext uri="{FF2B5EF4-FFF2-40B4-BE49-F238E27FC236}">
                <a16:creationId xmlns:a16="http://schemas.microsoft.com/office/drawing/2014/main" id="{BFA172B1-6E4D-4E29-AD38-C509E839FFA4}"/>
              </a:ext>
            </a:extLst>
          </p:cNvPr>
          <p:cNvSpPr/>
          <p:nvPr/>
        </p:nvSpPr>
        <p:spPr bwMode="auto">
          <a:xfrm>
            <a:off x="1" y="5160067"/>
            <a:ext cx="12192000" cy="16930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F401D387-C59A-4385-8EF5-E1303A9960EE}"/>
              </a:ext>
            </a:extLst>
          </p:cNvPr>
          <p:cNvSpPr/>
          <p:nvPr/>
        </p:nvSpPr>
        <p:spPr>
          <a:xfrm>
            <a:off x="455994" y="5850945"/>
            <a:ext cx="2103120" cy="492443"/>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Predict customer intent </a:t>
            </a:r>
          </a:p>
        </p:txBody>
      </p:sp>
      <p:sp>
        <p:nvSpPr>
          <p:cNvPr id="223" name="Rectangle 222">
            <a:extLst>
              <a:ext uri="{FF2B5EF4-FFF2-40B4-BE49-F238E27FC236}">
                <a16:creationId xmlns:a16="http://schemas.microsoft.com/office/drawing/2014/main" id="{7B19A6DA-97D8-424B-A409-ADAF472BF342}"/>
              </a:ext>
            </a:extLst>
          </p:cNvPr>
          <p:cNvSpPr/>
          <p:nvPr/>
        </p:nvSpPr>
        <p:spPr>
          <a:xfrm>
            <a:off x="9659344" y="5727834"/>
            <a:ext cx="2103120" cy="738664"/>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Automate customer-centric experiences and processes</a:t>
            </a:r>
          </a:p>
        </p:txBody>
      </p:sp>
      <p:sp>
        <p:nvSpPr>
          <p:cNvPr id="224" name="Rectangle 223">
            <a:extLst>
              <a:ext uri="{FF2B5EF4-FFF2-40B4-BE49-F238E27FC236}">
                <a16:creationId xmlns:a16="http://schemas.microsoft.com/office/drawing/2014/main" id="{758E870B-320B-4D85-8E85-E4A17F7346C2}"/>
              </a:ext>
            </a:extLst>
          </p:cNvPr>
          <p:cNvSpPr/>
          <p:nvPr/>
        </p:nvSpPr>
        <p:spPr>
          <a:xfrm>
            <a:off x="7358506" y="5727836"/>
            <a:ext cx="2103120" cy="738664"/>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Drive personalized experiences across channels </a:t>
            </a:r>
          </a:p>
        </p:txBody>
      </p:sp>
      <p:sp>
        <p:nvSpPr>
          <p:cNvPr id="225" name="Rectangle 224">
            <a:extLst>
              <a:ext uri="{FF2B5EF4-FFF2-40B4-BE49-F238E27FC236}">
                <a16:creationId xmlns:a16="http://schemas.microsoft.com/office/drawing/2014/main" id="{27ACE638-81A1-488A-920F-F89E30373DBD}"/>
              </a:ext>
            </a:extLst>
          </p:cNvPr>
          <p:cNvSpPr/>
          <p:nvPr/>
        </p:nvSpPr>
        <p:spPr>
          <a:xfrm>
            <a:off x="5057669" y="5850945"/>
            <a:ext cx="2103120" cy="492443"/>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Create richer customer segments</a:t>
            </a:r>
          </a:p>
        </p:txBody>
      </p:sp>
      <p:sp>
        <p:nvSpPr>
          <p:cNvPr id="226" name="Rectangle 225">
            <a:extLst>
              <a:ext uri="{FF2B5EF4-FFF2-40B4-BE49-F238E27FC236}">
                <a16:creationId xmlns:a16="http://schemas.microsoft.com/office/drawing/2014/main" id="{5C4F7C45-302B-4577-BB8A-CC399A430183}"/>
              </a:ext>
            </a:extLst>
          </p:cNvPr>
          <p:cNvSpPr/>
          <p:nvPr/>
        </p:nvSpPr>
        <p:spPr>
          <a:xfrm>
            <a:off x="2756831" y="5850945"/>
            <a:ext cx="2103120" cy="492443"/>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Spot trends and patterns</a:t>
            </a:r>
          </a:p>
        </p:txBody>
      </p:sp>
      <p:sp>
        <p:nvSpPr>
          <p:cNvPr id="227" name="Rectangle: Rounded Corners 226">
            <a:extLst>
              <a:ext uri="{FF2B5EF4-FFF2-40B4-BE49-F238E27FC236}">
                <a16:creationId xmlns:a16="http://schemas.microsoft.com/office/drawing/2014/main" id="{0F497674-9F46-499F-A58E-1883F9E18050}"/>
              </a:ext>
            </a:extLst>
          </p:cNvPr>
          <p:cNvSpPr/>
          <p:nvPr/>
        </p:nvSpPr>
        <p:spPr bwMode="auto">
          <a:xfrm>
            <a:off x="9567614" y="2128264"/>
            <a:ext cx="2194850" cy="1300736"/>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Rounded Corners 227">
            <a:extLst>
              <a:ext uri="{FF2B5EF4-FFF2-40B4-BE49-F238E27FC236}">
                <a16:creationId xmlns:a16="http://schemas.microsoft.com/office/drawing/2014/main" id="{062F9881-66E8-4409-A596-FEF275DC8D8A}"/>
              </a:ext>
            </a:extLst>
          </p:cNvPr>
          <p:cNvSpPr/>
          <p:nvPr/>
        </p:nvSpPr>
        <p:spPr bwMode="auto">
          <a:xfrm>
            <a:off x="2733900" y="2128264"/>
            <a:ext cx="2194850" cy="1300736"/>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7A71CB14-AB0A-49A2-A4E4-77D3066E11B6}"/>
              </a:ext>
            </a:extLst>
          </p:cNvPr>
          <p:cNvSpPr/>
          <p:nvPr/>
        </p:nvSpPr>
        <p:spPr bwMode="auto">
          <a:xfrm>
            <a:off x="5011805" y="2128264"/>
            <a:ext cx="2194850" cy="1300736"/>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Rounded Corners 229">
            <a:extLst>
              <a:ext uri="{FF2B5EF4-FFF2-40B4-BE49-F238E27FC236}">
                <a16:creationId xmlns:a16="http://schemas.microsoft.com/office/drawing/2014/main" id="{CFDC1672-7315-43B9-ACA0-D6A43188840A}"/>
              </a:ext>
            </a:extLst>
          </p:cNvPr>
          <p:cNvSpPr/>
          <p:nvPr/>
        </p:nvSpPr>
        <p:spPr bwMode="auto">
          <a:xfrm>
            <a:off x="7289710" y="2128264"/>
            <a:ext cx="2194850" cy="1300736"/>
          </a:xfrm>
          <a:prstGeom prst="roundRect">
            <a:avLst>
              <a:gd name="adj" fmla="val 2794"/>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0" name="Picture 149">
            <a:extLst>
              <a:ext uri="{FF2B5EF4-FFF2-40B4-BE49-F238E27FC236}">
                <a16:creationId xmlns:a16="http://schemas.microsoft.com/office/drawing/2014/main" id="{8F972272-0DC6-4A97-AAC9-270A9BD22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97" y="2212407"/>
            <a:ext cx="2013246" cy="1132451"/>
          </a:xfrm>
          <a:prstGeom prst="rect">
            <a:avLst/>
          </a:prstGeom>
          <a:effectLst/>
        </p:spPr>
      </p:pic>
      <p:pic>
        <p:nvPicPr>
          <p:cNvPr id="148" name="Picture 147">
            <a:extLst>
              <a:ext uri="{FF2B5EF4-FFF2-40B4-BE49-F238E27FC236}">
                <a16:creationId xmlns:a16="http://schemas.microsoft.com/office/drawing/2014/main" id="{F9119EA5-1EFD-4A9F-A054-AECB47BFA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034" y="2212407"/>
            <a:ext cx="2016392" cy="1132451"/>
          </a:xfrm>
          <a:prstGeom prst="rect">
            <a:avLst/>
          </a:prstGeom>
          <a:effectLst/>
        </p:spPr>
      </p:pic>
      <p:pic>
        <p:nvPicPr>
          <p:cNvPr id="149" name="Picture 148">
            <a:extLst>
              <a:ext uri="{FF2B5EF4-FFF2-40B4-BE49-F238E27FC236}">
                <a16:creationId xmlns:a16="http://schemas.microsoft.com/office/drawing/2014/main" id="{C8B94654-3F1A-4DE4-9925-668D46CCE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0512" y="2212407"/>
            <a:ext cx="2013246" cy="1132451"/>
          </a:xfrm>
          <a:prstGeom prst="rect">
            <a:avLst/>
          </a:prstGeom>
          <a:effectLst/>
        </p:spPr>
      </p:pic>
      <p:pic>
        <p:nvPicPr>
          <p:cNvPr id="151" name="Picture 150">
            <a:extLst>
              <a:ext uri="{FF2B5EF4-FFF2-40B4-BE49-F238E27FC236}">
                <a16:creationId xmlns:a16="http://schemas.microsoft.com/office/drawing/2014/main" id="{1A12E110-B1C3-4E89-A574-21AE19C135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4702" y="2212407"/>
            <a:ext cx="2013246" cy="1132451"/>
          </a:xfrm>
          <a:prstGeom prst="rect">
            <a:avLst/>
          </a:prstGeom>
          <a:effectLst/>
        </p:spPr>
      </p:pic>
      <p:pic>
        <p:nvPicPr>
          <p:cNvPr id="147" name="Picture 146">
            <a:extLst>
              <a:ext uri="{FF2B5EF4-FFF2-40B4-BE49-F238E27FC236}">
                <a16:creationId xmlns:a16="http://schemas.microsoft.com/office/drawing/2014/main" id="{2E01347F-AB91-4F6D-A7C8-CD676BC2E4D3}"/>
              </a:ext>
            </a:extLst>
          </p:cNvPr>
          <p:cNvPicPr>
            <a:picLocks noChangeAspect="1"/>
          </p:cNvPicPr>
          <p:nvPr/>
        </p:nvPicPr>
        <p:blipFill>
          <a:blip r:embed="rId7"/>
          <a:stretch>
            <a:fillRect/>
          </a:stretch>
        </p:blipFill>
        <p:spPr>
          <a:xfrm>
            <a:off x="9657046" y="2212407"/>
            <a:ext cx="2015987" cy="1132451"/>
          </a:xfrm>
          <a:prstGeom prst="rect">
            <a:avLst/>
          </a:prstGeom>
          <a:effectLst/>
        </p:spPr>
      </p:pic>
      <p:grpSp>
        <p:nvGrpSpPr>
          <p:cNvPr id="22" name="Group 21">
            <a:extLst>
              <a:ext uri="{FF2B5EF4-FFF2-40B4-BE49-F238E27FC236}">
                <a16:creationId xmlns:a16="http://schemas.microsoft.com/office/drawing/2014/main" id="{72DDC382-65B7-4E7A-A989-9B46FA9DA7F9}"/>
              </a:ext>
            </a:extLst>
          </p:cNvPr>
          <p:cNvGrpSpPr/>
          <p:nvPr/>
        </p:nvGrpSpPr>
        <p:grpSpPr>
          <a:xfrm>
            <a:off x="5724167" y="4746232"/>
            <a:ext cx="743667" cy="743667"/>
            <a:chOff x="5724167" y="4746232"/>
            <a:chExt cx="743667" cy="743667"/>
          </a:xfrm>
        </p:grpSpPr>
        <p:sp>
          <p:nvSpPr>
            <p:cNvPr id="178" name="Oval 177">
              <a:extLst>
                <a:ext uri="{FF2B5EF4-FFF2-40B4-BE49-F238E27FC236}">
                  <a16:creationId xmlns:a16="http://schemas.microsoft.com/office/drawing/2014/main" id="{EDFD1434-1A7D-46A9-8D01-6B1805BDAC4B}"/>
                </a:ext>
              </a:extLst>
            </p:cNvPr>
            <p:cNvSpPr/>
            <p:nvPr/>
          </p:nvSpPr>
          <p:spPr bwMode="auto">
            <a:xfrm>
              <a:off x="5724167"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0A730F14-A430-476A-84AA-77300CEB4FDC}"/>
                </a:ext>
              </a:extLst>
            </p:cNvPr>
            <p:cNvGrpSpPr/>
            <p:nvPr/>
          </p:nvGrpSpPr>
          <p:grpSpPr>
            <a:xfrm>
              <a:off x="5918382" y="4963084"/>
              <a:ext cx="355236" cy="309962"/>
              <a:chOff x="3146536" y="5760490"/>
              <a:chExt cx="536745" cy="468339"/>
            </a:xfrm>
          </p:grpSpPr>
          <p:sp>
            <p:nvSpPr>
              <p:cNvPr id="84" name="Freeform 975">
                <a:extLst>
                  <a:ext uri="{FF2B5EF4-FFF2-40B4-BE49-F238E27FC236}">
                    <a16:creationId xmlns:a16="http://schemas.microsoft.com/office/drawing/2014/main" id="{1F478956-A80E-4473-A9AE-51A96F4484A3}"/>
                  </a:ext>
                </a:extLst>
              </p:cNvPr>
              <p:cNvSpPr>
                <a:spLocks/>
              </p:cNvSpPr>
              <p:nvPr/>
            </p:nvSpPr>
            <p:spPr bwMode="auto">
              <a:xfrm>
                <a:off x="3146536" y="5897308"/>
                <a:ext cx="452549" cy="331521"/>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85" name="Freeform 976">
                <a:extLst>
                  <a:ext uri="{FF2B5EF4-FFF2-40B4-BE49-F238E27FC236}">
                    <a16:creationId xmlns:a16="http://schemas.microsoft.com/office/drawing/2014/main" id="{281A22ED-C135-4F8F-A63A-372C13475895}"/>
                  </a:ext>
                </a:extLst>
              </p:cNvPr>
              <p:cNvSpPr>
                <a:spLocks/>
              </p:cNvSpPr>
              <p:nvPr/>
            </p:nvSpPr>
            <p:spPr bwMode="auto">
              <a:xfrm>
                <a:off x="3499102" y="5760490"/>
                <a:ext cx="184179" cy="299947"/>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87" name="Rectangle 977">
                <a:extLst>
                  <a:ext uri="{FF2B5EF4-FFF2-40B4-BE49-F238E27FC236}">
                    <a16:creationId xmlns:a16="http://schemas.microsoft.com/office/drawing/2014/main" id="{78D1E7EE-7D90-40BC-BF7A-1FBAFCEA2F29}"/>
                  </a:ext>
                </a:extLst>
              </p:cNvPr>
              <p:cNvSpPr>
                <a:spLocks noChangeArrowheads="1"/>
              </p:cNvSpPr>
              <p:nvPr/>
            </p:nvSpPr>
            <p:spPr bwMode="auto">
              <a:xfrm>
                <a:off x="3330711" y="6160418"/>
                <a:ext cx="84195" cy="36837"/>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88" name="Rectangle 978">
                <a:extLst>
                  <a:ext uri="{FF2B5EF4-FFF2-40B4-BE49-F238E27FC236}">
                    <a16:creationId xmlns:a16="http://schemas.microsoft.com/office/drawing/2014/main" id="{34DE544A-68F4-49EA-BADC-2CAC0ECC80C9}"/>
                  </a:ext>
                </a:extLst>
              </p:cNvPr>
              <p:cNvSpPr>
                <a:spLocks noChangeArrowheads="1"/>
              </p:cNvSpPr>
              <p:nvPr/>
            </p:nvSpPr>
            <p:spPr bwMode="auto">
              <a:xfrm>
                <a:off x="3551724" y="5997291"/>
                <a:ext cx="84195" cy="31573"/>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8184DA61-64B4-44EE-BE35-CEFA667FB0BF}"/>
              </a:ext>
            </a:extLst>
          </p:cNvPr>
          <p:cNvGrpSpPr/>
          <p:nvPr/>
        </p:nvGrpSpPr>
        <p:grpSpPr>
          <a:xfrm>
            <a:off x="1200639" y="4746232"/>
            <a:ext cx="743667" cy="743667"/>
            <a:chOff x="1200639" y="4746232"/>
            <a:chExt cx="743667" cy="743667"/>
          </a:xfrm>
        </p:grpSpPr>
        <p:sp>
          <p:nvSpPr>
            <p:cNvPr id="197" name="Oval 196">
              <a:extLst>
                <a:ext uri="{FF2B5EF4-FFF2-40B4-BE49-F238E27FC236}">
                  <a16:creationId xmlns:a16="http://schemas.microsoft.com/office/drawing/2014/main" id="{B4C98992-4FC0-4CB7-850E-DC7CFA6083B3}"/>
                </a:ext>
              </a:extLst>
            </p:cNvPr>
            <p:cNvSpPr/>
            <p:nvPr/>
          </p:nvSpPr>
          <p:spPr bwMode="auto">
            <a:xfrm>
              <a:off x="1200639"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1C619C34-2D93-49D1-94B3-3260813A5B4B}"/>
                </a:ext>
              </a:extLst>
            </p:cNvPr>
            <p:cNvGrpSpPr/>
            <p:nvPr/>
          </p:nvGrpSpPr>
          <p:grpSpPr>
            <a:xfrm>
              <a:off x="1394854" y="4942188"/>
              <a:ext cx="355236" cy="351754"/>
              <a:chOff x="10082121" y="2650531"/>
              <a:chExt cx="536745" cy="531484"/>
            </a:xfrm>
          </p:grpSpPr>
          <p:sp>
            <p:nvSpPr>
              <p:cNvPr id="90" name="Freeform 970">
                <a:extLst>
                  <a:ext uri="{FF2B5EF4-FFF2-40B4-BE49-F238E27FC236}">
                    <a16:creationId xmlns:a16="http://schemas.microsoft.com/office/drawing/2014/main" id="{AA0C59FD-354C-469D-AAF3-D5B3A0C1C4D2}"/>
                  </a:ext>
                </a:extLst>
              </p:cNvPr>
              <p:cNvSpPr>
                <a:spLocks/>
              </p:cNvSpPr>
              <p:nvPr/>
            </p:nvSpPr>
            <p:spPr bwMode="auto">
              <a:xfrm>
                <a:off x="10208414" y="2703153"/>
                <a:ext cx="368354" cy="347305"/>
              </a:xfrm>
              <a:custGeom>
                <a:avLst/>
                <a:gdLst>
                  <a:gd name="T0" fmla="*/ 6 w 70"/>
                  <a:gd name="T1" fmla="*/ 66 h 66"/>
                  <a:gd name="T2" fmla="*/ 0 w 70"/>
                  <a:gd name="T3" fmla="*/ 63 h 66"/>
                  <a:gd name="T4" fmla="*/ 17 w 70"/>
                  <a:gd name="T5" fmla="*/ 25 h 66"/>
                  <a:gd name="T6" fmla="*/ 52 w 70"/>
                  <a:gd name="T7" fmla="*/ 35 h 66"/>
                  <a:gd name="T8" fmla="*/ 63 w 70"/>
                  <a:gd name="T9" fmla="*/ 0 h 66"/>
                  <a:gd name="T10" fmla="*/ 70 w 70"/>
                  <a:gd name="T11" fmla="*/ 2 h 66"/>
                  <a:gd name="T12" fmla="*/ 56 w 70"/>
                  <a:gd name="T13" fmla="*/ 43 h 66"/>
                  <a:gd name="T14" fmla="*/ 20 w 70"/>
                  <a:gd name="T15" fmla="*/ 33 h 66"/>
                  <a:gd name="T16" fmla="*/ 6 w 70"/>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6">
                    <a:moveTo>
                      <a:pt x="6" y="66"/>
                    </a:moveTo>
                    <a:lnTo>
                      <a:pt x="0" y="63"/>
                    </a:lnTo>
                    <a:lnTo>
                      <a:pt x="17" y="25"/>
                    </a:lnTo>
                    <a:lnTo>
                      <a:pt x="52" y="35"/>
                    </a:lnTo>
                    <a:lnTo>
                      <a:pt x="63" y="0"/>
                    </a:lnTo>
                    <a:lnTo>
                      <a:pt x="70" y="2"/>
                    </a:lnTo>
                    <a:lnTo>
                      <a:pt x="56" y="43"/>
                    </a:lnTo>
                    <a:lnTo>
                      <a:pt x="20" y="33"/>
                    </a:lnTo>
                    <a:lnTo>
                      <a:pt x="6" y="66"/>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91" name="Oval 1029">
                <a:extLst>
                  <a:ext uri="{FF2B5EF4-FFF2-40B4-BE49-F238E27FC236}">
                    <a16:creationId xmlns:a16="http://schemas.microsoft.com/office/drawing/2014/main" id="{488A4D89-AAA9-42E3-A5EF-928A7A909A61}"/>
                  </a:ext>
                </a:extLst>
              </p:cNvPr>
              <p:cNvSpPr>
                <a:spLocks noChangeArrowheads="1"/>
              </p:cNvSpPr>
              <p:nvPr/>
            </p:nvSpPr>
            <p:spPr bwMode="auto">
              <a:xfrm>
                <a:off x="10508358" y="2655792"/>
                <a:ext cx="99984" cy="99983"/>
              </a:xfrm>
              <a:prstGeom prst="ellipse">
                <a:avLst/>
              </a:pr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2" name="Freeform 1041">
                <a:extLst>
                  <a:ext uri="{FF2B5EF4-FFF2-40B4-BE49-F238E27FC236}">
                    <a16:creationId xmlns:a16="http://schemas.microsoft.com/office/drawing/2014/main" id="{A143F371-8777-4B84-A66A-172255428751}"/>
                  </a:ext>
                </a:extLst>
              </p:cNvPr>
              <p:cNvSpPr>
                <a:spLocks/>
              </p:cNvSpPr>
              <p:nvPr/>
            </p:nvSpPr>
            <p:spPr bwMode="auto">
              <a:xfrm>
                <a:off x="10082121" y="2650531"/>
                <a:ext cx="536745" cy="531484"/>
              </a:xfrm>
              <a:custGeom>
                <a:avLst/>
                <a:gdLst>
                  <a:gd name="T0" fmla="*/ 6 w 102"/>
                  <a:gd name="T1" fmla="*/ 95 h 101"/>
                  <a:gd name="T2" fmla="*/ 6 w 102"/>
                  <a:gd name="T3" fmla="*/ 0 h 101"/>
                  <a:gd name="T4" fmla="*/ 0 w 102"/>
                  <a:gd name="T5" fmla="*/ 0 h 101"/>
                  <a:gd name="T6" fmla="*/ 0 w 102"/>
                  <a:gd name="T7" fmla="*/ 101 h 101"/>
                  <a:gd name="T8" fmla="*/ 102 w 102"/>
                  <a:gd name="T9" fmla="*/ 101 h 101"/>
                  <a:gd name="T10" fmla="*/ 102 w 102"/>
                  <a:gd name="T11" fmla="*/ 95 h 101"/>
                  <a:gd name="T12" fmla="*/ 6 w 102"/>
                  <a:gd name="T13" fmla="*/ 95 h 101"/>
                </a:gdLst>
                <a:ahLst/>
                <a:cxnLst>
                  <a:cxn ang="0">
                    <a:pos x="T0" y="T1"/>
                  </a:cxn>
                  <a:cxn ang="0">
                    <a:pos x="T2" y="T3"/>
                  </a:cxn>
                  <a:cxn ang="0">
                    <a:pos x="T4" y="T5"/>
                  </a:cxn>
                  <a:cxn ang="0">
                    <a:pos x="T6" y="T7"/>
                  </a:cxn>
                  <a:cxn ang="0">
                    <a:pos x="T8" y="T9"/>
                  </a:cxn>
                  <a:cxn ang="0">
                    <a:pos x="T10" y="T11"/>
                  </a:cxn>
                  <a:cxn ang="0">
                    <a:pos x="T12" y="T13"/>
                  </a:cxn>
                </a:cxnLst>
                <a:rect l="0" t="0" r="r" b="b"/>
                <a:pathLst>
                  <a:path w="102" h="101">
                    <a:moveTo>
                      <a:pt x="6" y="95"/>
                    </a:moveTo>
                    <a:lnTo>
                      <a:pt x="6" y="0"/>
                    </a:lnTo>
                    <a:lnTo>
                      <a:pt x="0" y="0"/>
                    </a:lnTo>
                    <a:lnTo>
                      <a:pt x="0" y="101"/>
                    </a:lnTo>
                    <a:lnTo>
                      <a:pt x="102" y="101"/>
                    </a:lnTo>
                    <a:lnTo>
                      <a:pt x="102" y="95"/>
                    </a:lnTo>
                    <a:lnTo>
                      <a:pt x="6" y="95"/>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3" name="Oval 1048">
                <a:extLst>
                  <a:ext uri="{FF2B5EF4-FFF2-40B4-BE49-F238E27FC236}">
                    <a16:creationId xmlns:a16="http://schemas.microsoft.com/office/drawing/2014/main" id="{0EF6760D-7228-4645-9BBF-8D1AEDCAEC6F}"/>
                  </a:ext>
                </a:extLst>
              </p:cNvPr>
              <p:cNvSpPr>
                <a:spLocks noChangeArrowheads="1"/>
              </p:cNvSpPr>
              <p:nvPr/>
            </p:nvSpPr>
            <p:spPr bwMode="auto">
              <a:xfrm>
                <a:off x="10171577" y="2992572"/>
                <a:ext cx="105244" cy="99983"/>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4" name="Oval 1049">
                <a:extLst>
                  <a:ext uri="{FF2B5EF4-FFF2-40B4-BE49-F238E27FC236}">
                    <a16:creationId xmlns:a16="http://schemas.microsoft.com/office/drawing/2014/main" id="{1D6E090F-56CC-4265-9F9D-F434C57EE364}"/>
                  </a:ext>
                </a:extLst>
              </p:cNvPr>
              <p:cNvSpPr>
                <a:spLocks noChangeArrowheads="1"/>
              </p:cNvSpPr>
              <p:nvPr/>
            </p:nvSpPr>
            <p:spPr bwMode="auto">
              <a:xfrm>
                <a:off x="10255772" y="2808397"/>
                <a:ext cx="99984" cy="99983"/>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5" name="Oval 1050">
                <a:extLst>
                  <a:ext uri="{FF2B5EF4-FFF2-40B4-BE49-F238E27FC236}">
                    <a16:creationId xmlns:a16="http://schemas.microsoft.com/office/drawing/2014/main" id="{4669DFC1-9EE4-4206-B947-0D358524DF79}"/>
                  </a:ext>
                </a:extLst>
              </p:cNvPr>
              <p:cNvSpPr>
                <a:spLocks noChangeArrowheads="1"/>
              </p:cNvSpPr>
              <p:nvPr/>
            </p:nvSpPr>
            <p:spPr bwMode="auto">
              <a:xfrm>
                <a:off x="10439951" y="2855755"/>
                <a:ext cx="99984" cy="99983"/>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B3B8A204-5A0F-4D88-9B8F-3E522463BF84}"/>
              </a:ext>
            </a:extLst>
          </p:cNvPr>
          <p:cNvGrpSpPr/>
          <p:nvPr/>
        </p:nvGrpSpPr>
        <p:grpSpPr>
          <a:xfrm>
            <a:off x="10247694" y="4746232"/>
            <a:ext cx="743667" cy="743667"/>
            <a:chOff x="10247694" y="4746232"/>
            <a:chExt cx="743667" cy="743667"/>
          </a:xfrm>
        </p:grpSpPr>
        <p:sp>
          <p:nvSpPr>
            <p:cNvPr id="186" name="Oval 185">
              <a:extLst>
                <a:ext uri="{FF2B5EF4-FFF2-40B4-BE49-F238E27FC236}">
                  <a16:creationId xmlns:a16="http://schemas.microsoft.com/office/drawing/2014/main" id="{2E5DB92D-F1A1-4F82-8D07-4EBF97426F55}"/>
                </a:ext>
              </a:extLst>
            </p:cNvPr>
            <p:cNvSpPr/>
            <p:nvPr/>
          </p:nvSpPr>
          <p:spPr bwMode="auto">
            <a:xfrm>
              <a:off x="10247694"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E002EE5B-FAC6-419A-8D52-D9A27AE61E6B}"/>
                </a:ext>
              </a:extLst>
            </p:cNvPr>
            <p:cNvGrpSpPr/>
            <p:nvPr/>
          </p:nvGrpSpPr>
          <p:grpSpPr>
            <a:xfrm>
              <a:off x="10382613" y="4990946"/>
              <a:ext cx="473829" cy="254238"/>
              <a:chOff x="9787927" y="4382983"/>
              <a:chExt cx="715935" cy="384142"/>
            </a:xfrm>
          </p:grpSpPr>
          <p:sp>
            <p:nvSpPr>
              <p:cNvPr id="117" name="Freeform 972">
                <a:extLst>
                  <a:ext uri="{FF2B5EF4-FFF2-40B4-BE49-F238E27FC236}">
                    <a16:creationId xmlns:a16="http://schemas.microsoft.com/office/drawing/2014/main" id="{62C9F00A-530A-46B2-A66D-1234C7341E0B}"/>
                  </a:ext>
                </a:extLst>
              </p:cNvPr>
              <p:cNvSpPr>
                <a:spLocks/>
              </p:cNvSpPr>
              <p:nvPr/>
            </p:nvSpPr>
            <p:spPr bwMode="auto">
              <a:xfrm>
                <a:off x="9787927" y="4646093"/>
                <a:ext cx="184179" cy="121032"/>
              </a:xfrm>
              <a:custGeom>
                <a:avLst/>
                <a:gdLst>
                  <a:gd name="T0" fmla="*/ 45 w 45"/>
                  <a:gd name="T1" fmla="*/ 6 h 28"/>
                  <a:gd name="T2" fmla="*/ 28 w 45"/>
                  <a:gd name="T3" fmla="*/ 0 h 28"/>
                  <a:gd name="T4" fmla="*/ 0 w 45"/>
                  <a:gd name="T5" fmla="*/ 28 h 28"/>
                  <a:gd name="T6" fmla="*/ 40 w 45"/>
                  <a:gd name="T7" fmla="*/ 28 h 28"/>
                  <a:gd name="T8" fmla="*/ 45 w 45"/>
                  <a:gd name="T9" fmla="*/ 6 h 28"/>
                </a:gdLst>
                <a:ahLst/>
                <a:cxnLst>
                  <a:cxn ang="0">
                    <a:pos x="T0" y="T1"/>
                  </a:cxn>
                  <a:cxn ang="0">
                    <a:pos x="T2" y="T3"/>
                  </a:cxn>
                  <a:cxn ang="0">
                    <a:pos x="T4" y="T5"/>
                  </a:cxn>
                  <a:cxn ang="0">
                    <a:pos x="T6" y="T7"/>
                  </a:cxn>
                  <a:cxn ang="0">
                    <a:pos x="T8" y="T9"/>
                  </a:cxn>
                </a:cxnLst>
                <a:rect l="0" t="0" r="r" b="b"/>
                <a:pathLst>
                  <a:path w="45" h="28">
                    <a:moveTo>
                      <a:pt x="45" y="6"/>
                    </a:moveTo>
                    <a:cubicBezTo>
                      <a:pt x="41" y="2"/>
                      <a:pt x="35" y="0"/>
                      <a:pt x="28" y="0"/>
                    </a:cubicBezTo>
                    <a:cubicBezTo>
                      <a:pt x="13" y="0"/>
                      <a:pt x="0" y="13"/>
                      <a:pt x="0" y="28"/>
                    </a:cubicBezTo>
                    <a:cubicBezTo>
                      <a:pt x="40" y="28"/>
                      <a:pt x="40" y="28"/>
                      <a:pt x="40" y="28"/>
                    </a:cubicBezTo>
                    <a:cubicBezTo>
                      <a:pt x="40" y="20"/>
                      <a:pt x="42" y="13"/>
                      <a:pt x="45" y="6"/>
                    </a:cubicBezTo>
                    <a:close/>
                  </a:path>
                </a:pathLst>
              </a:custGeom>
              <a:solidFill>
                <a:srgbClr val="75757A"/>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8" name="Oval 973">
                <a:extLst>
                  <a:ext uri="{FF2B5EF4-FFF2-40B4-BE49-F238E27FC236}">
                    <a16:creationId xmlns:a16="http://schemas.microsoft.com/office/drawing/2014/main" id="{F9F09DFE-D135-49E2-96AA-DD9AD2082B6E}"/>
                  </a:ext>
                </a:extLst>
              </p:cNvPr>
              <p:cNvSpPr>
                <a:spLocks noChangeArrowheads="1"/>
              </p:cNvSpPr>
              <p:nvPr/>
            </p:nvSpPr>
            <p:spPr bwMode="auto">
              <a:xfrm>
                <a:off x="9851073" y="4514536"/>
                <a:ext cx="105244" cy="99984"/>
              </a:xfrm>
              <a:prstGeom prst="ellipse">
                <a:avLst/>
              </a:prstGeom>
              <a:solidFill>
                <a:srgbClr val="75757A"/>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19" name="Freeform 997">
                <a:extLst>
                  <a:ext uri="{FF2B5EF4-FFF2-40B4-BE49-F238E27FC236}">
                    <a16:creationId xmlns:a16="http://schemas.microsoft.com/office/drawing/2014/main" id="{F33B8CDA-BF21-4E97-816F-BE1043DF2238}"/>
                  </a:ext>
                </a:extLst>
              </p:cNvPr>
              <p:cNvSpPr>
                <a:spLocks/>
              </p:cNvSpPr>
              <p:nvPr/>
            </p:nvSpPr>
            <p:spPr bwMode="auto">
              <a:xfrm>
                <a:off x="9987891" y="4598731"/>
                <a:ext cx="336781" cy="168390"/>
              </a:xfrm>
              <a:custGeom>
                <a:avLst/>
                <a:gdLst>
                  <a:gd name="T0" fmla="*/ 80 w 80"/>
                  <a:gd name="T1" fmla="*/ 40 h 40"/>
                  <a:gd name="T2" fmla="*/ 40 w 80"/>
                  <a:gd name="T3" fmla="*/ 0 h 40"/>
                  <a:gd name="T4" fmla="*/ 0 w 80"/>
                  <a:gd name="T5" fmla="*/ 40 h 40"/>
                  <a:gd name="T6" fmla="*/ 80 w 80"/>
                  <a:gd name="T7" fmla="*/ 40 h 40"/>
                </a:gdLst>
                <a:ahLst/>
                <a:cxnLst>
                  <a:cxn ang="0">
                    <a:pos x="T0" y="T1"/>
                  </a:cxn>
                  <a:cxn ang="0">
                    <a:pos x="T2" y="T3"/>
                  </a:cxn>
                  <a:cxn ang="0">
                    <a:pos x="T4" y="T5"/>
                  </a:cxn>
                  <a:cxn ang="0">
                    <a:pos x="T6" y="T7"/>
                  </a:cxn>
                </a:cxnLst>
                <a:rect l="0" t="0" r="r" b="b"/>
                <a:pathLst>
                  <a:path w="80" h="40">
                    <a:moveTo>
                      <a:pt x="80" y="40"/>
                    </a:moveTo>
                    <a:cubicBezTo>
                      <a:pt x="80" y="18"/>
                      <a:pt x="62" y="0"/>
                      <a:pt x="40" y="0"/>
                    </a:cubicBezTo>
                    <a:cubicBezTo>
                      <a:pt x="18" y="0"/>
                      <a:pt x="0" y="18"/>
                      <a:pt x="0" y="40"/>
                    </a:cubicBezTo>
                    <a:lnTo>
                      <a:pt x="80" y="40"/>
                    </a:lnTo>
                    <a:close/>
                  </a:path>
                </a:pathLst>
              </a:custGeom>
              <a:solidFill>
                <a:srgbClr val="3C3C41"/>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20" name="Oval 998">
                <a:extLst>
                  <a:ext uri="{FF2B5EF4-FFF2-40B4-BE49-F238E27FC236}">
                    <a16:creationId xmlns:a16="http://schemas.microsoft.com/office/drawing/2014/main" id="{B0D121FE-8CA5-4203-A9D3-6F44DA64F9C7}"/>
                  </a:ext>
                </a:extLst>
              </p:cNvPr>
              <p:cNvSpPr>
                <a:spLocks noChangeArrowheads="1"/>
              </p:cNvSpPr>
              <p:nvPr/>
            </p:nvSpPr>
            <p:spPr bwMode="auto">
              <a:xfrm>
                <a:off x="10072086" y="4382983"/>
                <a:ext cx="168390" cy="163130"/>
              </a:xfrm>
              <a:prstGeom prst="ellipse">
                <a:avLst/>
              </a:prstGeom>
              <a:solidFill>
                <a:srgbClr val="3C3C41"/>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21" name="Freeform 972">
                <a:extLst>
                  <a:ext uri="{FF2B5EF4-FFF2-40B4-BE49-F238E27FC236}">
                    <a16:creationId xmlns:a16="http://schemas.microsoft.com/office/drawing/2014/main" id="{49FE1E8B-9822-4BD1-94B4-F62E17D94151}"/>
                  </a:ext>
                </a:extLst>
              </p:cNvPr>
              <p:cNvSpPr>
                <a:spLocks/>
              </p:cNvSpPr>
              <p:nvPr/>
            </p:nvSpPr>
            <p:spPr bwMode="auto">
              <a:xfrm flipH="1">
                <a:off x="10319683" y="4646093"/>
                <a:ext cx="184179" cy="121032"/>
              </a:xfrm>
              <a:custGeom>
                <a:avLst/>
                <a:gdLst>
                  <a:gd name="T0" fmla="*/ 45 w 45"/>
                  <a:gd name="T1" fmla="*/ 6 h 28"/>
                  <a:gd name="T2" fmla="*/ 28 w 45"/>
                  <a:gd name="T3" fmla="*/ 0 h 28"/>
                  <a:gd name="T4" fmla="*/ 0 w 45"/>
                  <a:gd name="T5" fmla="*/ 28 h 28"/>
                  <a:gd name="T6" fmla="*/ 40 w 45"/>
                  <a:gd name="T7" fmla="*/ 28 h 28"/>
                  <a:gd name="T8" fmla="*/ 45 w 45"/>
                  <a:gd name="T9" fmla="*/ 6 h 28"/>
                </a:gdLst>
                <a:ahLst/>
                <a:cxnLst>
                  <a:cxn ang="0">
                    <a:pos x="T0" y="T1"/>
                  </a:cxn>
                  <a:cxn ang="0">
                    <a:pos x="T2" y="T3"/>
                  </a:cxn>
                  <a:cxn ang="0">
                    <a:pos x="T4" y="T5"/>
                  </a:cxn>
                  <a:cxn ang="0">
                    <a:pos x="T6" y="T7"/>
                  </a:cxn>
                  <a:cxn ang="0">
                    <a:pos x="T8" y="T9"/>
                  </a:cxn>
                </a:cxnLst>
                <a:rect l="0" t="0" r="r" b="b"/>
                <a:pathLst>
                  <a:path w="45" h="28">
                    <a:moveTo>
                      <a:pt x="45" y="6"/>
                    </a:moveTo>
                    <a:cubicBezTo>
                      <a:pt x="41" y="2"/>
                      <a:pt x="35" y="0"/>
                      <a:pt x="28" y="0"/>
                    </a:cubicBezTo>
                    <a:cubicBezTo>
                      <a:pt x="13" y="0"/>
                      <a:pt x="0" y="13"/>
                      <a:pt x="0" y="28"/>
                    </a:cubicBezTo>
                    <a:cubicBezTo>
                      <a:pt x="40" y="28"/>
                      <a:pt x="40" y="28"/>
                      <a:pt x="40" y="28"/>
                    </a:cubicBezTo>
                    <a:cubicBezTo>
                      <a:pt x="40" y="20"/>
                      <a:pt x="42" y="13"/>
                      <a:pt x="45" y="6"/>
                    </a:cubicBezTo>
                    <a:close/>
                  </a:path>
                </a:pathLst>
              </a:custGeom>
              <a:solidFill>
                <a:srgbClr val="75757A"/>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122" name="Oval 973">
                <a:extLst>
                  <a:ext uri="{FF2B5EF4-FFF2-40B4-BE49-F238E27FC236}">
                    <a16:creationId xmlns:a16="http://schemas.microsoft.com/office/drawing/2014/main" id="{1ABB45BE-3F33-476E-97A8-AFC11B6A34AC}"/>
                  </a:ext>
                </a:extLst>
              </p:cNvPr>
              <p:cNvSpPr>
                <a:spLocks noChangeArrowheads="1"/>
              </p:cNvSpPr>
              <p:nvPr/>
            </p:nvSpPr>
            <p:spPr bwMode="auto">
              <a:xfrm flipH="1">
                <a:off x="10311123" y="4514536"/>
                <a:ext cx="105244" cy="99984"/>
              </a:xfrm>
              <a:prstGeom prst="ellipse">
                <a:avLst/>
              </a:prstGeom>
              <a:solidFill>
                <a:srgbClr val="75757A"/>
              </a:solidFill>
              <a:ln w="952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2BD8D4E7-9200-4482-94E1-33B9085BFC39}"/>
              </a:ext>
            </a:extLst>
          </p:cNvPr>
          <p:cNvGrpSpPr/>
          <p:nvPr/>
        </p:nvGrpSpPr>
        <p:grpSpPr>
          <a:xfrm>
            <a:off x="7985931" y="4746232"/>
            <a:ext cx="743667" cy="743667"/>
            <a:chOff x="7985931" y="4746232"/>
            <a:chExt cx="743667" cy="743667"/>
          </a:xfrm>
        </p:grpSpPr>
        <p:sp>
          <p:nvSpPr>
            <p:cNvPr id="215" name="Oval 214">
              <a:extLst>
                <a:ext uri="{FF2B5EF4-FFF2-40B4-BE49-F238E27FC236}">
                  <a16:creationId xmlns:a16="http://schemas.microsoft.com/office/drawing/2014/main" id="{3B7B87F4-13D2-41F6-B110-546878F82548}"/>
                </a:ext>
              </a:extLst>
            </p:cNvPr>
            <p:cNvSpPr/>
            <p:nvPr/>
          </p:nvSpPr>
          <p:spPr bwMode="auto">
            <a:xfrm>
              <a:off x="7985931"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0" name="Group 129">
              <a:extLst>
                <a:ext uri="{FF2B5EF4-FFF2-40B4-BE49-F238E27FC236}">
                  <a16:creationId xmlns:a16="http://schemas.microsoft.com/office/drawing/2014/main" id="{745C6526-0D43-4515-BA9B-62D06EBEFCD5}"/>
                </a:ext>
              </a:extLst>
            </p:cNvPr>
            <p:cNvGrpSpPr/>
            <p:nvPr/>
          </p:nvGrpSpPr>
          <p:grpSpPr>
            <a:xfrm>
              <a:off x="8203667" y="4935296"/>
              <a:ext cx="308195" cy="365538"/>
              <a:chOff x="859292" y="1602918"/>
              <a:chExt cx="456515" cy="541454"/>
            </a:xfrm>
          </p:grpSpPr>
          <p:sp>
            <p:nvSpPr>
              <p:cNvPr id="131" name="Rectangle 1001">
                <a:extLst>
                  <a:ext uri="{FF2B5EF4-FFF2-40B4-BE49-F238E27FC236}">
                    <a16:creationId xmlns:a16="http://schemas.microsoft.com/office/drawing/2014/main" id="{341F30F5-298A-49C2-98EF-C439BB35FA1C}"/>
                  </a:ext>
                </a:extLst>
              </p:cNvPr>
              <p:cNvSpPr>
                <a:spLocks noChangeArrowheads="1"/>
              </p:cNvSpPr>
              <p:nvPr/>
            </p:nvSpPr>
            <p:spPr bwMode="auto">
              <a:xfrm>
                <a:off x="1092854" y="1889570"/>
                <a:ext cx="53084" cy="254802"/>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2" name="Rectangle 1002">
                <a:extLst>
                  <a:ext uri="{FF2B5EF4-FFF2-40B4-BE49-F238E27FC236}">
                    <a16:creationId xmlns:a16="http://schemas.microsoft.com/office/drawing/2014/main" id="{3867424A-45B6-428C-9316-B9E91118031D}"/>
                  </a:ext>
                </a:extLst>
              </p:cNvPr>
              <p:cNvSpPr>
                <a:spLocks noChangeArrowheads="1"/>
              </p:cNvSpPr>
              <p:nvPr/>
            </p:nvSpPr>
            <p:spPr bwMode="auto">
              <a:xfrm>
                <a:off x="976070" y="1995738"/>
                <a:ext cx="53084" cy="148634"/>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3" name="Rectangle 1003">
                <a:extLst>
                  <a:ext uri="{FF2B5EF4-FFF2-40B4-BE49-F238E27FC236}">
                    <a16:creationId xmlns:a16="http://schemas.microsoft.com/office/drawing/2014/main" id="{8064D480-7064-4639-A9DB-96282B318F55}"/>
                  </a:ext>
                </a:extLst>
              </p:cNvPr>
              <p:cNvSpPr>
                <a:spLocks noChangeArrowheads="1"/>
              </p:cNvSpPr>
              <p:nvPr/>
            </p:nvSpPr>
            <p:spPr bwMode="auto">
              <a:xfrm>
                <a:off x="859292" y="2059438"/>
                <a:ext cx="47777" cy="84934"/>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4" name="Freeform 1004">
                <a:extLst>
                  <a:ext uri="{FF2B5EF4-FFF2-40B4-BE49-F238E27FC236}">
                    <a16:creationId xmlns:a16="http://schemas.microsoft.com/office/drawing/2014/main" id="{7178CB66-2BE8-4A87-9F9E-101B68FCCAC6}"/>
                  </a:ext>
                </a:extLst>
              </p:cNvPr>
              <p:cNvSpPr>
                <a:spLocks/>
              </p:cNvSpPr>
              <p:nvPr/>
            </p:nvSpPr>
            <p:spPr bwMode="auto">
              <a:xfrm>
                <a:off x="1161862" y="1602918"/>
                <a:ext cx="153945" cy="541454"/>
              </a:xfrm>
              <a:custGeom>
                <a:avLst/>
                <a:gdLst>
                  <a:gd name="T0" fmla="*/ 29 w 29"/>
                  <a:gd name="T1" fmla="*/ 19 h 102"/>
                  <a:gd name="T2" fmla="*/ 14 w 29"/>
                  <a:gd name="T3" fmla="*/ 0 h 102"/>
                  <a:gd name="T4" fmla="*/ 0 w 29"/>
                  <a:gd name="T5" fmla="*/ 19 h 102"/>
                  <a:gd name="T6" fmla="*/ 10 w 29"/>
                  <a:gd name="T7" fmla="*/ 19 h 102"/>
                  <a:gd name="T8" fmla="*/ 10 w 29"/>
                  <a:gd name="T9" fmla="*/ 102 h 102"/>
                  <a:gd name="T10" fmla="*/ 19 w 29"/>
                  <a:gd name="T11" fmla="*/ 102 h 102"/>
                  <a:gd name="T12" fmla="*/ 19 w 29"/>
                  <a:gd name="T13" fmla="*/ 19 h 102"/>
                  <a:gd name="T14" fmla="*/ 29 w 29"/>
                  <a:gd name="T15" fmla="*/ 19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02">
                    <a:moveTo>
                      <a:pt x="29" y="19"/>
                    </a:moveTo>
                    <a:lnTo>
                      <a:pt x="14" y="0"/>
                    </a:lnTo>
                    <a:lnTo>
                      <a:pt x="0" y="19"/>
                    </a:lnTo>
                    <a:lnTo>
                      <a:pt x="10" y="19"/>
                    </a:lnTo>
                    <a:lnTo>
                      <a:pt x="10" y="102"/>
                    </a:lnTo>
                    <a:lnTo>
                      <a:pt x="19" y="102"/>
                    </a:lnTo>
                    <a:lnTo>
                      <a:pt x="19" y="19"/>
                    </a:lnTo>
                    <a:lnTo>
                      <a:pt x="29" y="19"/>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2A9A17C0-C8D6-4288-ACB4-5C15B7AA4346}"/>
              </a:ext>
            </a:extLst>
          </p:cNvPr>
          <p:cNvGrpSpPr/>
          <p:nvPr/>
        </p:nvGrpSpPr>
        <p:grpSpPr>
          <a:xfrm>
            <a:off x="3462403" y="4746232"/>
            <a:ext cx="743667" cy="743667"/>
            <a:chOff x="3462403" y="4746232"/>
            <a:chExt cx="743667" cy="743667"/>
          </a:xfrm>
        </p:grpSpPr>
        <p:sp>
          <p:nvSpPr>
            <p:cNvPr id="206" name="Oval 205">
              <a:extLst>
                <a:ext uri="{FF2B5EF4-FFF2-40B4-BE49-F238E27FC236}">
                  <a16:creationId xmlns:a16="http://schemas.microsoft.com/office/drawing/2014/main" id="{23D9E530-0B46-4613-B0C0-77126EDCC087}"/>
                </a:ext>
              </a:extLst>
            </p:cNvPr>
            <p:cNvSpPr/>
            <p:nvPr/>
          </p:nvSpPr>
          <p:spPr bwMode="auto">
            <a:xfrm>
              <a:off x="3462403"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A74F69-30F6-4812-8673-22FB881ED076}"/>
                </a:ext>
              </a:extLst>
            </p:cNvPr>
            <p:cNvGrpSpPr/>
            <p:nvPr/>
          </p:nvGrpSpPr>
          <p:grpSpPr>
            <a:xfrm>
              <a:off x="3651466" y="4947838"/>
              <a:ext cx="365540" cy="340454"/>
              <a:chOff x="5451031" y="1624151"/>
              <a:chExt cx="541457" cy="504298"/>
            </a:xfrm>
          </p:grpSpPr>
          <p:sp>
            <p:nvSpPr>
              <p:cNvPr id="136" name="Freeform 966">
                <a:extLst>
                  <a:ext uri="{FF2B5EF4-FFF2-40B4-BE49-F238E27FC236}">
                    <a16:creationId xmlns:a16="http://schemas.microsoft.com/office/drawing/2014/main" id="{9953DCFF-E89E-4FA1-BC55-7D134DF467A4}"/>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7" name="Freeform 1006">
                <a:extLst>
                  <a:ext uri="{FF2B5EF4-FFF2-40B4-BE49-F238E27FC236}">
                    <a16:creationId xmlns:a16="http://schemas.microsoft.com/office/drawing/2014/main" id="{6F0030AF-2D6B-465B-A6E4-77A2D990E7DE}"/>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8" name="Rectangle 1007">
                <a:extLst>
                  <a:ext uri="{FF2B5EF4-FFF2-40B4-BE49-F238E27FC236}">
                    <a16:creationId xmlns:a16="http://schemas.microsoft.com/office/drawing/2014/main" id="{33ADD0DA-2C35-4BD1-B39F-469C0048F500}"/>
                  </a:ext>
                </a:extLst>
              </p:cNvPr>
              <p:cNvSpPr>
                <a:spLocks noChangeArrowheads="1"/>
              </p:cNvSpPr>
              <p:nvPr/>
            </p:nvSpPr>
            <p:spPr bwMode="auto">
              <a:xfrm>
                <a:off x="5658059" y="1889570"/>
                <a:ext cx="31850" cy="69011"/>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39" name="Rectangle 1008">
                <a:extLst>
                  <a:ext uri="{FF2B5EF4-FFF2-40B4-BE49-F238E27FC236}">
                    <a16:creationId xmlns:a16="http://schemas.microsoft.com/office/drawing/2014/main" id="{E1038AFE-0AD5-4468-9743-058BFC2F6F6A}"/>
                  </a:ext>
                </a:extLst>
              </p:cNvPr>
              <p:cNvSpPr>
                <a:spLocks noChangeArrowheads="1"/>
              </p:cNvSpPr>
              <p:nvPr/>
            </p:nvSpPr>
            <p:spPr bwMode="auto">
              <a:xfrm>
                <a:off x="5721760" y="1788713"/>
                <a:ext cx="37160" cy="169868"/>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40" name="Freeform 1061">
                <a:extLst>
                  <a:ext uri="{FF2B5EF4-FFF2-40B4-BE49-F238E27FC236}">
                    <a16:creationId xmlns:a16="http://schemas.microsoft.com/office/drawing/2014/main" id="{AE69C196-6269-453F-ABD1-854786173BC8}"/>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41" name="Freeform 1091">
                <a:extLst>
                  <a:ext uri="{FF2B5EF4-FFF2-40B4-BE49-F238E27FC236}">
                    <a16:creationId xmlns:a16="http://schemas.microsoft.com/office/drawing/2014/main" id="{7656C1D0-0E53-48F6-87A3-D55DFE652D8A}"/>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18392423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58DB4C8E-1040-4695-A7C9-A27C6D3DFA25}"/>
              </a:ext>
            </a:extLst>
          </p:cNvPr>
          <p:cNvGrpSpPr/>
          <p:nvPr/>
        </p:nvGrpSpPr>
        <p:grpSpPr>
          <a:xfrm>
            <a:off x="11009859" y="344357"/>
            <a:ext cx="775809" cy="775809"/>
            <a:chOff x="10756392" y="3788055"/>
            <a:chExt cx="1025864" cy="1025864"/>
          </a:xfrm>
        </p:grpSpPr>
        <p:sp>
          <p:nvSpPr>
            <p:cNvPr id="215" name="Oval 214">
              <a:extLst>
                <a:ext uri="{FF2B5EF4-FFF2-40B4-BE49-F238E27FC236}">
                  <a16:creationId xmlns:a16="http://schemas.microsoft.com/office/drawing/2014/main" id="{DF171B04-8D12-483D-9276-5B109BC3DE5E}"/>
                </a:ext>
              </a:extLst>
            </p:cNvPr>
            <p:cNvSpPr/>
            <p:nvPr/>
          </p:nvSpPr>
          <p:spPr>
            <a:xfrm>
              <a:off x="10756392" y="3788055"/>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6" name="Group 215">
              <a:extLst>
                <a:ext uri="{FF2B5EF4-FFF2-40B4-BE49-F238E27FC236}">
                  <a16:creationId xmlns:a16="http://schemas.microsoft.com/office/drawing/2014/main" id="{9543853E-811C-47BB-AC9F-F83B6D0F9314}"/>
                </a:ext>
              </a:extLst>
            </p:cNvPr>
            <p:cNvGrpSpPr/>
            <p:nvPr/>
          </p:nvGrpSpPr>
          <p:grpSpPr>
            <a:xfrm>
              <a:off x="10998596" y="4048838"/>
              <a:ext cx="541457" cy="504298"/>
              <a:chOff x="5451031" y="1624151"/>
              <a:chExt cx="541457" cy="504298"/>
            </a:xfrm>
          </p:grpSpPr>
          <p:sp>
            <p:nvSpPr>
              <p:cNvPr id="217" name="Freeform 966">
                <a:extLst>
                  <a:ext uri="{FF2B5EF4-FFF2-40B4-BE49-F238E27FC236}">
                    <a16:creationId xmlns:a16="http://schemas.microsoft.com/office/drawing/2014/main" id="{195E448D-B094-4450-A39A-03D3B28A3373}"/>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8" name="Freeform 1006">
                <a:extLst>
                  <a:ext uri="{FF2B5EF4-FFF2-40B4-BE49-F238E27FC236}">
                    <a16:creationId xmlns:a16="http://schemas.microsoft.com/office/drawing/2014/main" id="{965208D0-BA85-4096-98DC-BBC9D41BC31F}"/>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9" name="Rectangle 1007">
                <a:extLst>
                  <a:ext uri="{FF2B5EF4-FFF2-40B4-BE49-F238E27FC236}">
                    <a16:creationId xmlns:a16="http://schemas.microsoft.com/office/drawing/2014/main" id="{8FA55F89-3228-4695-9A85-C5F6CA972C10}"/>
                  </a:ext>
                </a:extLst>
              </p:cNvPr>
              <p:cNvSpPr>
                <a:spLocks noChangeArrowheads="1"/>
              </p:cNvSpPr>
              <p:nvPr/>
            </p:nvSpPr>
            <p:spPr bwMode="auto">
              <a:xfrm>
                <a:off x="5658059" y="1889570"/>
                <a:ext cx="31850" cy="69011"/>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0" name="Rectangle 1008">
                <a:extLst>
                  <a:ext uri="{FF2B5EF4-FFF2-40B4-BE49-F238E27FC236}">
                    <a16:creationId xmlns:a16="http://schemas.microsoft.com/office/drawing/2014/main" id="{4E6B7AF1-97E8-45AC-9B52-518F2691DF7A}"/>
                  </a:ext>
                </a:extLst>
              </p:cNvPr>
              <p:cNvSpPr>
                <a:spLocks noChangeArrowheads="1"/>
              </p:cNvSpPr>
              <p:nvPr/>
            </p:nvSpPr>
            <p:spPr bwMode="auto">
              <a:xfrm>
                <a:off x="5721760" y="1788713"/>
                <a:ext cx="37160" cy="169868"/>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1" name="Freeform 1061">
                <a:extLst>
                  <a:ext uri="{FF2B5EF4-FFF2-40B4-BE49-F238E27FC236}">
                    <a16:creationId xmlns:a16="http://schemas.microsoft.com/office/drawing/2014/main" id="{195CE960-B304-43A9-8767-16E6BDFDCCF7}"/>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2" name="Freeform 1091">
                <a:extLst>
                  <a:ext uri="{FF2B5EF4-FFF2-40B4-BE49-F238E27FC236}">
                    <a16:creationId xmlns:a16="http://schemas.microsoft.com/office/drawing/2014/main" id="{A679C8AA-D28B-4822-9BE9-8B1CB109E90E}"/>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CFFA4E4C-3B07-469E-8AEF-C5C010BE15F4}"/>
              </a:ext>
            </a:extLst>
          </p:cNvPr>
          <p:cNvSpPr>
            <a:spLocks noGrp="1"/>
          </p:cNvSpPr>
          <p:nvPr>
            <p:ph type="title"/>
          </p:nvPr>
        </p:nvSpPr>
        <p:spPr>
          <a:xfrm>
            <a:off x="455995" y="620428"/>
            <a:ext cx="11306469" cy="403137"/>
          </a:xfrm>
        </p:spPr>
        <p:txBody>
          <a:bodyPr/>
          <a:lstStyle/>
          <a:p>
            <a:r>
              <a:rPr lang="en-US" dirty="0"/>
              <a:t>Adapt and extend</a:t>
            </a:r>
          </a:p>
        </p:txBody>
      </p:sp>
      <p:pic>
        <p:nvPicPr>
          <p:cNvPr id="80" name="Picture 79">
            <a:extLst>
              <a:ext uri="{FF2B5EF4-FFF2-40B4-BE49-F238E27FC236}">
                <a16:creationId xmlns:a16="http://schemas.microsoft.com/office/drawing/2014/main" id="{1283B7B9-A085-4C3E-A869-283A869B3113}"/>
              </a:ext>
            </a:extLst>
          </p:cNvPr>
          <p:cNvPicPr>
            <a:picLocks noChangeAspect="1"/>
          </p:cNvPicPr>
          <p:nvPr/>
        </p:nvPicPr>
        <p:blipFill rotWithShape="1">
          <a:blip r:embed="rId3">
            <a:extLst>
              <a:ext uri="{28A0092B-C50C-407E-A947-70E740481C1C}">
                <a14:useLocalDpi xmlns:a14="http://schemas.microsoft.com/office/drawing/2010/main" val="0"/>
              </a:ext>
            </a:extLst>
          </a:blip>
          <a:srcRect l="31356" t="17708" r="17797" b="3873"/>
          <a:stretch/>
        </p:blipFill>
        <p:spPr>
          <a:xfrm>
            <a:off x="455995" y="1681227"/>
            <a:ext cx="3385655" cy="1958074"/>
          </a:xfrm>
          <a:prstGeom prst="rect">
            <a:avLst/>
          </a:prstGeom>
          <a:effectLst>
            <a:outerShdw blurRad="292100" dist="38100" dir="3600000" sx="102000" sy="102000" algn="ctr" rotWithShape="0">
              <a:prstClr val="black">
                <a:alpha val="30000"/>
              </a:prstClr>
            </a:outerShdw>
          </a:effectLst>
        </p:spPr>
      </p:pic>
      <p:pic>
        <p:nvPicPr>
          <p:cNvPr id="91" name="Picture 90">
            <a:extLst>
              <a:ext uri="{FF2B5EF4-FFF2-40B4-BE49-F238E27FC236}">
                <a16:creationId xmlns:a16="http://schemas.microsoft.com/office/drawing/2014/main" id="{91C1F31F-5561-40D5-AFEF-32309DDBB721}"/>
              </a:ext>
            </a:extLst>
          </p:cNvPr>
          <p:cNvPicPr>
            <a:picLocks noChangeAspect="1"/>
          </p:cNvPicPr>
          <p:nvPr/>
        </p:nvPicPr>
        <p:blipFill rotWithShape="1">
          <a:blip r:embed="rId4">
            <a:extLst>
              <a:ext uri="{28A0092B-C50C-407E-A947-70E740481C1C}">
                <a14:useLocalDpi xmlns:a14="http://schemas.microsoft.com/office/drawing/2010/main" val="0"/>
              </a:ext>
            </a:extLst>
          </a:blip>
          <a:srcRect t="25697" r="14467" b="-1"/>
          <a:stretch/>
        </p:blipFill>
        <p:spPr>
          <a:xfrm>
            <a:off x="4418457" y="1681227"/>
            <a:ext cx="3383600" cy="1960987"/>
          </a:xfrm>
          <a:prstGeom prst="rect">
            <a:avLst/>
          </a:prstGeom>
          <a:effectLst>
            <a:outerShdw blurRad="292100" dist="38100" dir="3600000" sx="102000" sy="102000" algn="ctr" rotWithShape="0">
              <a:prstClr val="black">
                <a:alpha val="30000"/>
              </a:prstClr>
            </a:outerShdw>
          </a:effectLst>
        </p:spPr>
      </p:pic>
      <p:pic>
        <p:nvPicPr>
          <p:cNvPr id="92" name="Picture 91">
            <a:extLst>
              <a:ext uri="{FF2B5EF4-FFF2-40B4-BE49-F238E27FC236}">
                <a16:creationId xmlns:a16="http://schemas.microsoft.com/office/drawing/2014/main" id="{42556B9B-A9F5-4B7A-B604-B647E324730D}"/>
              </a:ext>
            </a:extLst>
          </p:cNvPr>
          <p:cNvPicPr>
            <a:picLocks noChangeAspect="1"/>
          </p:cNvPicPr>
          <p:nvPr/>
        </p:nvPicPr>
        <p:blipFill rotWithShape="1">
          <a:blip r:embed="rId5">
            <a:extLst>
              <a:ext uri="{28A0092B-C50C-407E-A947-70E740481C1C}">
                <a14:useLocalDpi xmlns:a14="http://schemas.microsoft.com/office/drawing/2010/main" val="0"/>
              </a:ext>
            </a:extLst>
          </a:blip>
          <a:srcRect l="20686" t="13678" r="9173" b="25354"/>
          <a:stretch/>
        </p:blipFill>
        <p:spPr>
          <a:xfrm>
            <a:off x="8378864" y="1681227"/>
            <a:ext cx="3383600" cy="1960988"/>
          </a:xfrm>
          <a:prstGeom prst="rect">
            <a:avLst/>
          </a:prstGeom>
          <a:effectLst>
            <a:outerShdw blurRad="292100" dist="38100" dir="3600000" sx="102000" sy="102000" algn="ctr" rotWithShape="0">
              <a:prstClr val="black">
                <a:alpha val="30000"/>
              </a:prstClr>
            </a:outerShdw>
          </a:effectLst>
        </p:spPr>
      </p:pic>
      <p:sp>
        <p:nvSpPr>
          <p:cNvPr id="186" name="Rectangle 185">
            <a:extLst>
              <a:ext uri="{FF2B5EF4-FFF2-40B4-BE49-F238E27FC236}">
                <a16:creationId xmlns:a16="http://schemas.microsoft.com/office/drawing/2014/main" id="{1BA361F9-5342-441E-BDA2-BC380F82C2A8}"/>
              </a:ext>
            </a:extLst>
          </p:cNvPr>
          <p:cNvSpPr/>
          <p:nvPr/>
        </p:nvSpPr>
        <p:spPr bwMode="auto">
          <a:xfrm>
            <a:off x="1" y="5160067"/>
            <a:ext cx="12192000" cy="16930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DDC743BE-233C-4700-BF00-46DA7D71B095}"/>
              </a:ext>
            </a:extLst>
          </p:cNvPr>
          <p:cNvSpPr/>
          <p:nvPr/>
        </p:nvSpPr>
        <p:spPr>
          <a:xfrm>
            <a:off x="8379184"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Innovate and evolve</a:t>
            </a:r>
          </a:p>
        </p:txBody>
      </p:sp>
      <p:sp>
        <p:nvSpPr>
          <p:cNvPr id="188" name="Rectangle 187">
            <a:extLst>
              <a:ext uri="{FF2B5EF4-FFF2-40B4-BE49-F238E27FC236}">
                <a16:creationId xmlns:a16="http://schemas.microsoft.com/office/drawing/2014/main" id="{C5AB753D-429C-45B0-9E68-35DBBB58BA98}"/>
              </a:ext>
            </a:extLst>
          </p:cNvPr>
          <p:cNvSpPr/>
          <p:nvPr/>
        </p:nvSpPr>
        <p:spPr>
          <a:xfrm>
            <a:off x="4417589"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Connect to custom apps</a:t>
            </a:r>
          </a:p>
        </p:txBody>
      </p:sp>
      <p:sp>
        <p:nvSpPr>
          <p:cNvPr id="189" name="Rectangle 188">
            <a:extLst>
              <a:ext uri="{FF2B5EF4-FFF2-40B4-BE49-F238E27FC236}">
                <a16:creationId xmlns:a16="http://schemas.microsoft.com/office/drawing/2014/main" id="{38D8F492-2CA2-49D3-BBD3-9136D2B09AA0}"/>
              </a:ext>
            </a:extLst>
          </p:cNvPr>
          <p:cNvSpPr/>
          <p:nvPr/>
        </p:nvSpPr>
        <p:spPr>
          <a:xfrm>
            <a:off x="455995"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Gain deeper insights</a:t>
            </a:r>
          </a:p>
        </p:txBody>
      </p:sp>
      <p:grpSp>
        <p:nvGrpSpPr>
          <p:cNvPr id="7" name="Group 6">
            <a:extLst>
              <a:ext uri="{FF2B5EF4-FFF2-40B4-BE49-F238E27FC236}">
                <a16:creationId xmlns:a16="http://schemas.microsoft.com/office/drawing/2014/main" id="{7614C5FA-DB20-425A-9FFF-C9E0CF0938D0}"/>
              </a:ext>
            </a:extLst>
          </p:cNvPr>
          <p:cNvGrpSpPr/>
          <p:nvPr/>
        </p:nvGrpSpPr>
        <p:grpSpPr>
          <a:xfrm>
            <a:off x="9934851" y="4746232"/>
            <a:ext cx="743667" cy="743667"/>
            <a:chOff x="9934851" y="4746232"/>
            <a:chExt cx="743667" cy="743667"/>
          </a:xfrm>
        </p:grpSpPr>
        <p:sp>
          <p:nvSpPr>
            <p:cNvPr id="198" name="Oval 197">
              <a:extLst>
                <a:ext uri="{FF2B5EF4-FFF2-40B4-BE49-F238E27FC236}">
                  <a16:creationId xmlns:a16="http://schemas.microsoft.com/office/drawing/2014/main" id="{E6BCF3A0-623A-418A-B9CE-A657D65BC4FC}"/>
                </a:ext>
              </a:extLst>
            </p:cNvPr>
            <p:cNvSpPr/>
            <p:nvPr/>
          </p:nvSpPr>
          <p:spPr bwMode="auto">
            <a:xfrm>
              <a:off x="9934851"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43DA45B5-D0B7-4BEF-9218-4793EE572F1D}"/>
                </a:ext>
              </a:extLst>
            </p:cNvPr>
            <p:cNvGrpSpPr/>
            <p:nvPr/>
          </p:nvGrpSpPr>
          <p:grpSpPr>
            <a:xfrm>
              <a:off x="10057178" y="4868559"/>
              <a:ext cx="499012" cy="499013"/>
              <a:chOff x="5456641" y="5728917"/>
              <a:chExt cx="536747" cy="536748"/>
            </a:xfrm>
          </p:grpSpPr>
          <p:sp>
            <p:nvSpPr>
              <p:cNvPr id="94" name="Freeform 979">
                <a:extLst>
                  <a:ext uri="{FF2B5EF4-FFF2-40B4-BE49-F238E27FC236}">
                    <a16:creationId xmlns:a16="http://schemas.microsoft.com/office/drawing/2014/main" id="{B781D62B-B6C8-4E95-A6EE-0CDFB4F10E5C}"/>
                  </a:ext>
                </a:extLst>
              </p:cNvPr>
              <p:cNvSpPr>
                <a:spLocks/>
              </p:cNvSpPr>
              <p:nvPr/>
            </p:nvSpPr>
            <p:spPr bwMode="auto">
              <a:xfrm>
                <a:off x="5577673" y="6028864"/>
                <a:ext cx="131557" cy="236801"/>
              </a:xfrm>
              <a:custGeom>
                <a:avLst/>
                <a:gdLst>
                  <a:gd name="T0" fmla="*/ 0 w 25"/>
                  <a:gd name="T1" fmla="*/ 0 h 45"/>
                  <a:gd name="T2" fmla="*/ 25 w 25"/>
                  <a:gd name="T3" fmla="*/ 13 h 45"/>
                  <a:gd name="T4" fmla="*/ 25 w 25"/>
                  <a:gd name="T5" fmla="*/ 45 h 45"/>
                  <a:gd name="T6" fmla="*/ 0 w 25"/>
                  <a:gd name="T7" fmla="*/ 32 h 45"/>
                  <a:gd name="T8" fmla="*/ 0 w 25"/>
                  <a:gd name="T9" fmla="*/ 0 h 45"/>
                </a:gdLst>
                <a:ahLst/>
                <a:cxnLst>
                  <a:cxn ang="0">
                    <a:pos x="T0" y="T1"/>
                  </a:cxn>
                  <a:cxn ang="0">
                    <a:pos x="T2" y="T3"/>
                  </a:cxn>
                  <a:cxn ang="0">
                    <a:pos x="T4" y="T5"/>
                  </a:cxn>
                  <a:cxn ang="0">
                    <a:pos x="T6" y="T7"/>
                  </a:cxn>
                  <a:cxn ang="0">
                    <a:pos x="T8" y="T9"/>
                  </a:cxn>
                </a:cxnLst>
                <a:rect l="0" t="0" r="r" b="b"/>
                <a:pathLst>
                  <a:path w="25" h="45">
                    <a:moveTo>
                      <a:pt x="0" y="0"/>
                    </a:moveTo>
                    <a:lnTo>
                      <a:pt x="25" y="13"/>
                    </a:lnTo>
                    <a:lnTo>
                      <a:pt x="25" y="45"/>
                    </a:lnTo>
                    <a:lnTo>
                      <a:pt x="0" y="32"/>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5" name="Freeform 980">
                <a:extLst>
                  <a:ext uri="{FF2B5EF4-FFF2-40B4-BE49-F238E27FC236}">
                    <a16:creationId xmlns:a16="http://schemas.microsoft.com/office/drawing/2014/main" id="{AA9ED19E-4683-46F7-B96A-8AAF8A2802A2}"/>
                  </a:ext>
                </a:extLst>
              </p:cNvPr>
              <p:cNvSpPr>
                <a:spLocks/>
              </p:cNvSpPr>
              <p:nvPr/>
            </p:nvSpPr>
            <p:spPr bwMode="auto">
              <a:xfrm>
                <a:off x="5746064" y="6028864"/>
                <a:ext cx="131557" cy="236801"/>
              </a:xfrm>
              <a:custGeom>
                <a:avLst/>
                <a:gdLst>
                  <a:gd name="T0" fmla="*/ 25 w 25"/>
                  <a:gd name="T1" fmla="*/ 0 h 45"/>
                  <a:gd name="T2" fmla="*/ 0 w 25"/>
                  <a:gd name="T3" fmla="*/ 13 h 45"/>
                  <a:gd name="T4" fmla="*/ 0 w 25"/>
                  <a:gd name="T5" fmla="*/ 45 h 45"/>
                  <a:gd name="T6" fmla="*/ 25 w 25"/>
                  <a:gd name="T7" fmla="*/ 32 h 45"/>
                  <a:gd name="T8" fmla="*/ 25 w 25"/>
                  <a:gd name="T9" fmla="*/ 0 h 45"/>
                </a:gdLst>
                <a:ahLst/>
                <a:cxnLst>
                  <a:cxn ang="0">
                    <a:pos x="T0" y="T1"/>
                  </a:cxn>
                  <a:cxn ang="0">
                    <a:pos x="T2" y="T3"/>
                  </a:cxn>
                  <a:cxn ang="0">
                    <a:pos x="T4" y="T5"/>
                  </a:cxn>
                  <a:cxn ang="0">
                    <a:pos x="T6" y="T7"/>
                  </a:cxn>
                  <a:cxn ang="0">
                    <a:pos x="T8" y="T9"/>
                  </a:cxn>
                </a:cxnLst>
                <a:rect l="0" t="0" r="r" b="b"/>
                <a:pathLst>
                  <a:path w="25" h="45">
                    <a:moveTo>
                      <a:pt x="25" y="0"/>
                    </a:moveTo>
                    <a:lnTo>
                      <a:pt x="0" y="13"/>
                    </a:lnTo>
                    <a:lnTo>
                      <a:pt x="0" y="45"/>
                    </a:lnTo>
                    <a:lnTo>
                      <a:pt x="25" y="32"/>
                    </a:lnTo>
                    <a:lnTo>
                      <a:pt x="25"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6" name="Freeform 981">
                <a:extLst>
                  <a:ext uri="{FF2B5EF4-FFF2-40B4-BE49-F238E27FC236}">
                    <a16:creationId xmlns:a16="http://schemas.microsoft.com/office/drawing/2014/main" id="{45308079-E3BB-4412-8885-3D074786B699}"/>
                  </a:ext>
                </a:extLst>
              </p:cNvPr>
              <p:cNvSpPr>
                <a:spLocks/>
              </p:cNvSpPr>
              <p:nvPr/>
            </p:nvSpPr>
            <p:spPr bwMode="auto">
              <a:xfrm>
                <a:off x="5456641" y="5897307"/>
                <a:ext cx="236801" cy="99984"/>
              </a:xfrm>
              <a:custGeom>
                <a:avLst/>
                <a:gdLst>
                  <a:gd name="T0" fmla="*/ 23 w 45"/>
                  <a:gd name="T1" fmla="*/ 19 h 19"/>
                  <a:gd name="T2" fmla="*/ 45 w 45"/>
                  <a:gd name="T3" fmla="*/ 9 h 19"/>
                  <a:gd name="T4" fmla="*/ 23 w 45"/>
                  <a:gd name="T5" fmla="*/ 0 h 19"/>
                  <a:gd name="T6" fmla="*/ 0 w 45"/>
                  <a:gd name="T7" fmla="*/ 9 h 19"/>
                  <a:gd name="T8" fmla="*/ 23 w 45"/>
                  <a:gd name="T9" fmla="*/ 19 h 19"/>
                </a:gdLst>
                <a:ahLst/>
                <a:cxnLst>
                  <a:cxn ang="0">
                    <a:pos x="T0" y="T1"/>
                  </a:cxn>
                  <a:cxn ang="0">
                    <a:pos x="T2" y="T3"/>
                  </a:cxn>
                  <a:cxn ang="0">
                    <a:pos x="T4" y="T5"/>
                  </a:cxn>
                  <a:cxn ang="0">
                    <a:pos x="T6" y="T7"/>
                  </a:cxn>
                  <a:cxn ang="0">
                    <a:pos x="T8" y="T9"/>
                  </a:cxn>
                </a:cxnLst>
                <a:rect l="0" t="0" r="r" b="b"/>
                <a:pathLst>
                  <a:path w="45" h="19">
                    <a:moveTo>
                      <a:pt x="23" y="19"/>
                    </a:moveTo>
                    <a:lnTo>
                      <a:pt x="45" y="9"/>
                    </a:lnTo>
                    <a:lnTo>
                      <a:pt x="23" y="0"/>
                    </a:lnTo>
                    <a:lnTo>
                      <a:pt x="0" y="9"/>
                    </a:lnTo>
                    <a:lnTo>
                      <a:pt x="23"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7" name="Freeform 982">
                <a:extLst>
                  <a:ext uri="{FF2B5EF4-FFF2-40B4-BE49-F238E27FC236}">
                    <a16:creationId xmlns:a16="http://schemas.microsoft.com/office/drawing/2014/main" id="{BC4070EA-7F11-44F0-B668-01CABA9E5E89}"/>
                  </a:ext>
                </a:extLst>
              </p:cNvPr>
              <p:cNvSpPr>
                <a:spLocks/>
              </p:cNvSpPr>
              <p:nvPr/>
            </p:nvSpPr>
            <p:spPr bwMode="auto">
              <a:xfrm>
                <a:off x="5761849" y="5897307"/>
                <a:ext cx="231537" cy="99984"/>
              </a:xfrm>
              <a:custGeom>
                <a:avLst/>
                <a:gdLst>
                  <a:gd name="T0" fmla="*/ 22 w 44"/>
                  <a:gd name="T1" fmla="*/ 19 h 19"/>
                  <a:gd name="T2" fmla="*/ 44 w 44"/>
                  <a:gd name="T3" fmla="*/ 9 h 19"/>
                  <a:gd name="T4" fmla="*/ 22 w 44"/>
                  <a:gd name="T5" fmla="*/ 0 h 19"/>
                  <a:gd name="T6" fmla="*/ 0 w 44"/>
                  <a:gd name="T7" fmla="*/ 9 h 19"/>
                  <a:gd name="T8" fmla="*/ 22 w 44"/>
                  <a:gd name="T9" fmla="*/ 19 h 19"/>
                </a:gdLst>
                <a:ahLst/>
                <a:cxnLst>
                  <a:cxn ang="0">
                    <a:pos x="T0" y="T1"/>
                  </a:cxn>
                  <a:cxn ang="0">
                    <a:pos x="T2" y="T3"/>
                  </a:cxn>
                  <a:cxn ang="0">
                    <a:pos x="T4" y="T5"/>
                  </a:cxn>
                  <a:cxn ang="0">
                    <a:pos x="T6" y="T7"/>
                  </a:cxn>
                  <a:cxn ang="0">
                    <a:pos x="T8" y="T9"/>
                  </a:cxn>
                </a:cxnLst>
                <a:rect l="0" t="0" r="r" b="b"/>
                <a:pathLst>
                  <a:path w="44" h="19">
                    <a:moveTo>
                      <a:pt x="22" y="19"/>
                    </a:moveTo>
                    <a:lnTo>
                      <a:pt x="44" y="9"/>
                    </a:lnTo>
                    <a:lnTo>
                      <a:pt x="22" y="0"/>
                    </a:lnTo>
                    <a:lnTo>
                      <a:pt x="0" y="9"/>
                    </a:lnTo>
                    <a:lnTo>
                      <a:pt x="22"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8" name="Freeform 983">
                <a:extLst>
                  <a:ext uri="{FF2B5EF4-FFF2-40B4-BE49-F238E27FC236}">
                    <a16:creationId xmlns:a16="http://schemas.microsoft.com/office/drawing/2014/main" id="{798110CB-B252-4714-ACB5-61616D2F9F94}"/>
                  </a:ext>
                </a:extLst>
              </p:cNvPr>
              <p:cNvSpPr>
                <a:spLocks/>
              </p:cNvSpPr>
              <p:nvPr/>
            </p:nvSpPr>
            <p:spPr bwMode="auto">
              <a:xfrm>
                <a:off x="5677653" y="5960454"/>
                <a:ext cx="99983" cy="99984"/>
              </a:xfrm>
              <a:custGeom>
                <a:avLst/>
                <a:gdLst>
                  <a:gd name="T0" fmla="*/ 11 w 19"/>
                  <a:gd name="T1" fmla="*/ 11 h 19"/>
                  <a:gd name="T2" fmla="*/ 19 w 19"/>
                  <a:gd name="T3" fmla="*/ 10 h 19"/>
                  <a:gd name="T4" fmla="*/ 11 w 19"/>
                  <a:gd name="T5" fmla="*/ 8 h 19"/>
                  <a:gd name="T6" fmla="*/ 9 w 19"/>
                  <a:gd name="T7" fmla="*/ 0 h 19"/>
                  <a:gd name="T8" fmla="*/ 8 w 19"/>
                  <a:gd name="T9" fmla="*/ 8 h 19"/>
                  <a:gd name="T10" fmla="*/ 0 w 19"/>
                  <a:gd name="T11" fmla="*/ 10 h 19"/>
                  <a:gd name="T12" fmla="*/ 8 w 19"/>
                  <a:gd name="T13" fmla="*/ 11 h 19"/>
                  <a:gd name="T14" fmla="*/ 9 w 19"/>
                  <a:gd name="T15" fmla="*/ 19 h 19"/>
                  <a:gd name="T16" fmla="*/ 11 w 19"/>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1" y="11"/>
                    </a:moveTo>
                    <a:lnTo>
                      <a:pt x="19" y="10"/>
                    </a:lnTo>
                    <a:lnTo>
                      <a:pt x="11" y="8"/>
                    </a:lnTo>
                    <a:lnTo>
                      <a:pt x="9" y="0"/>
                    </a:lnTo>
                    <a:lnTo>
                      <a:pt x="8" y="8"/>
                    </a:lnTo>
                    <a:lnTo>
                      <a:pt x="0" y="10"/>
                    </a:lnTo>
                    <a:lnTo>
                      <a:pt x="8" y="11"/>
                    </a:lnTo>
                    <a:lnTo>
                      <a:pt x="9" y="19"/>
                    </a:lnTo>
                    <a:lnTo>
                      <a:pt x="11" y="11"/>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9" name="Freeform 984">
                <a:extLst>
                  <a:ext uri="{FF2B5EF4-FFF2-40B4-BE49-F238E27FC236}">
                    <a16:creationId xmlns:a16="http://schemas.microsoft.com/office/drawing/2014/main" id="{0FBB7B21-AF6C-4C5C-BFA8-F668F00F070F}"/>
                  </a:ext>
                </a:extLst>
              </p:cNvPr>
              <p:cNvSpPr>
                <a:spLocks/>
              </p:cNvSpPr>
              <p:nvPr/>
            </p:nvSpPr>
            <p:spPr bwMode="auto">
              <a:xfrm>
                <a:off x="5725015" y="5728917"/>
                <a:ext cx="99983" cy="99984"/>
              </a:xfrm>
              <a:custGeom>
                <a:avLst/>
                <a:gdLst>
                  <a:gd name="T0" fmla="*/ 12 w 19"/>
                  <a:gd name="T1" fmla="*/ 11 h 19"/>
                  <a:gd name="T2" fmla="*/ 19 w 19"/>
                  <a:gd name="T3" fmla="*/ 9 h 19"/>
                  <a:gd name="T4" fmla="*/ 12 w 19"/>
                  <a:gd name="T5" fmla="*/ 8 h 19"/>
                  <a:gd name="T6" fmla="*/ 10 w 19"/>
                  <a:gd name="T7" fmla="*/ 0 h 19"/>
                  <a:gd name="T8" fmla="*/ 8 w 19"/>
                  <a:gd name="T9" fmla="*/ 8 h 19"/>
                  <a:gd name="T10" fmla="*/ 0 w 19"/>
                  <a:gd name="T11" fmla="*/ 9 h 19"/>
                  <a:gd name="T12" fmla="*/ 8 w 19"/>
                  <a:gd name="T13" fmla="*/ 11 h 19"/>
                  <a:gd name="T14" fmla="*/ 10 w 19"/>
                  <a:gd name="T15" fmla="*/ 19 h 19"/>
                  <a:gd name="T16" fmla="*/ 12 w 19"/>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2" y="11"/>
                    </a:moveTo>
                    <a:lnTo>
                      <a:pt x="19" y="9"/>
                    </a:lnTo>
                    <a:lnTo>
                      <a:pt x="12" y="8"/>
                    </a:lnTo>
                    <a:lnTo>
                      <a:pt x="10" y="0"/>
                    </a:lnTo>
                    <a:lnTo>
                      <a:pt x="8" y="8"/>
                    </a:lnTo>
                    <a:lnTo>
                      <a:pt x="0" y="9"/>
                    </a:lnTo>
                    <a:lnTo>
                      <a:pt x="8" y="11"/>
                    </a:lnTo>
                    <a:lnTo>
                      <a:pt x="10" y="19"/>
                    </a:lnTo>
                    <a:lnTo>
                      <a:pt x="12" y="11"/>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100" name="Freeform 985">
                <a:extLst>
                  <a:ext uri="{FF2B5EF4-FFF2-40B4-BE49-F238E27FC236}">
                    <a16:creationId xmlns:a16="http://schemas.microsoft.com/office/drawing/2014/main" id="{FCA7CE65-0210-4C78-A130-D0A0C5F7E7C9}"/>
                  </a:ext>
                </a:extLst>
              </p:cNvPr>
              <p:cNvSpPr>
                <a:spLocks/>
              </p:cNvSpPr>
              <p:nvPr/>
            </p:nvSpPr>
            <p:spPr bwMode="auto">
              <a:xfrm>
                <a:off x="5893405" y="6060437"/>
                <a:ext cx="99983" cy="99984"/>
              </a:xfrm>
              <a:custGeom>
                <a:avLst/>
                <a:gdLst>
                  <a:gd name="T0" fmla="*/ 11 w 19"/>
                  <a:gd name="T1" fmla="*/ 12 h 19"/>
                  <a:gd name="T2" fmla="*/ 19 w 19"/>
                  <a:gd name="T3" fmla="*/ 10 h 19"/>
                  <a:gd name="T4" fmla="*/ 11 w 19"/>
                  <a:gd name="T5" fmla="*/ 8 h 19"/>
                  <a:gd name="T6" fmla="*/ 10 w 19"/>
                  <a:gd name="T7" fmla="*/ 0 h 19"/>
                  <a:gd name="T8" fmla="*/ 8 w 19"/>
                  <a:gd name="T9" fmla="*/ 8 h 19"/>
                  <a:gd name="T10" fmla="*/ 0 w 19"/>
                  <a:gd name="T11" fmla="*/ 10 h 19"/>
                  <a:gd name="T12" fmla="*/ 8 w 19"/>
                  <a:gd name="T13" fmla="*/ 12 h 19"/>
                  <a:gd name="T14" fmla="*/ 10 w 19"/>
                  <a:gd name="T15" fmla="*/ 19 h 19"/>
                  <a:gd name="T16" fmla="*/ 11 w 19"/>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1" y="12"/>
                    </a:moveTo>
                    <a:lnTo>
                      <a:pt x="19" y="10"/>
                    </a:lnTo>
                    <a:lnTo>
                      <a:pt x="11" y="8"/>
                    </a:lnTo>
                    <a:lnTo>
                      <a:pt x="10" y="0"/>
                    </a:lnTo>
                    <a:lnTo>
                      <a:pt x="8" y="8"/>
                    </a:lnTo>
                    <a:lnTo>
                      <a:pt x="0" y="10"/>
                    </a:lnTo>
                    <a:lnTo>
                      <a:pt x="8" y="12"/>
                    </a:lnTo>
                    <a:lnTo>
                      <a:pt x="10" y="19"/>
                    </a:lnTo>
                    <a:lnTo>
                      <a:pt x="11" y="12"/>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7813BA61-8E57-491E-A8BA-37BD7435EA86}"/>
              </a:ext>
            </a:extLst>
          </p:cNvPr>
          <p:cNvGrpSpPr/>
          <p:nvPr/>
        </p:nvGrpSpPr>
        <p:grpSpPr>
          <a:xfrm>
            <a:off x="1784944" y="4746232"/>
            <a:ext cx="743667" cy="743667"/>
            <a:chOff x="1784944" y="4746232"/>
            <a:chExt cx="743667" cy="743667"/>
          </a:xfrm>
        </p:grpSpPr>
        <p:sp>
          <p:nvSpPr>
            <p:cNvPr id="191" name="Oval 190">
              <a:extLst>
                <a:ext uri="{FF2B5EF4-FFF2-40B4-BE49-F238E27FC236}">
                  <a16:creationId xmlns:a16="http://schemas.microsoft.com/office/drawing/2014/main" id="{7120B073-E932-4FA4-83CA-E09A2C38288B}"/>
                </a:ext>
              </a:extLst>
            </p:cNvPr>
            <p:cNvSpPr/>
            <p:nvPr/>
          </p:nvSpPr>
          <p:spPr bwMode="auto">
            <a:xfrm>
              <a:off x="1784944"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809214C-A992-45F3-8113-31ABB1B0C63F}"/>
                </a:ext>
              </a:extLst>
            </p:cNvPr>
            <p:cNvGrpSpPr/>
            <p:nvPr/>
          </p:nvGrpSpPr>
          <p:grpSpPr>
            <a:xfrm>
              <a:off x="1936228" y="4897516"/>
              <a:ext cx="441099" cy="441099"/>
              <a:chOff x="9294629" y="2524219"/>
              <a:chExt cx="441099" cy="441099"/>
            </a:xfrm>
          </p:grpSpPr>
          <p:pic>
            <p:nvPicPr>
              <p:cNvPr id="224" name="Graphic 223">
                <a:extLst>
                  <a:ext uri="{FF2B5EF4-FFF2-40B4-BE49-F238E27FC236}">
                    <a16:creationId xmlns:a16="http://schemas.microsoft.com/office/drawing/2014/main" id="{BDD7D675-5245-4362-B76D-BEA75F5600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4629" y="2524219"/>
                <a:ext cx="441099" cy="441099"/>
              </a:xfrm>
              <a:prstGeom prst="rect">
                <a:avLst/>
              </a:prstGeom>
            </p:spPr>
          </p:pic>
          <p:sp>
            <p:nvSpPr>
              <p:cNvPr id="225" name="Freeform: Shape 224">
                <a:extLst>
                  <a:ext uri="{FF2B5EF4-FFF2-40B4-BE49-F238E27FC236}">
                    <a16:creationId xmlns:a16="http://schemas.microsoft.com/office/drawing/2014/main" id="{9F8F2EDF-1A83-4643-88C6-2D402913482C}"/>
                  </a:ext>
                </a:extLst>
              </p:cNvPr>
              <p:cNvSpPr/>
              <p:nvPr/>
            </p:nvSpPr>
            <p:spPr bwMode="auto">
              <a:xfrm>
                <a:off x="9452546" y="2696747"/>
                <a:ext cx="125264" cy="141680"/>
              </a:xfrm>
              <a:custGeom>
                <a:avLst/>
                <a:gdLst>
                  <a:gd name="connsiteX0" fmla="*/ 64049 w 125264"/>
                  <a:gd name="connsiteY0" fmla="*/ 7 h 141680"/>
                  <a:gd name="connsiteX1" fmla="*/ 106036 w 125264"/>
                  <a:gd name="connsiteY1" fmla="*/ 43123 h 141680"/>
                  <a:gd name="connsiteX2" fmla="*/ 79299 w 125264"/>
                  <a:gd name="connsiteY2" fmla="*/ 81751 h 141680"/>
                  <a:gd name="connsiteX3" fmla="*/ 71714 w 125264"/>
                  <a:gd name="connsiteY3" fmla="*/ 83139 h 141680"/>
                  <a:gd name="connsiteX4" fmla="*/ 95728 w 125264"/>
                  <a:gd name="connsiteY4" fmla="*/ 88564 h 141680"/>
                  <a:gd name="connsiteX5" fmla="*/ 122566 w 125264"/>
                  <a:gd name="connsiteY5" fmla="*/ 107826 h 141680"/>
                  <a:gd name="connsiteX6" fmla="*/ 125264 w 125264"/>
                  <a:gd name="connsiteY6" fmla="*/ 112073 h 141680"/>
                  <a:gd name="connsiteX7" fmla="*/ 121386 w 125264"/>
                  <a:gd name="connsiteY7" fmla="*/ 117824 h 141680"/>
                  <a:gd name="connsiteX8" fmla="*/ 63792 w 125264"/>
                  <a:gd name="connsiteY8" fmla="*/ 141680 h 141680"/>
                  <a:gd name="connsiteX9" fmla="*/ 6198 w 125264"/>
                  <a:gd name="connsiteY9" fmla="*/ 117824 h 141680"/>
                  <a:gd name="connsiteX10" fmla="*/ 0 w 125264"/>
                  <a:gd name="connsiteY10" fmla="*/ 108632 h 141680"/>
                  <a:gd name="connsiteX11" fmla="*/ 1938 w 125264"/>
                  <a:gd name="connsiteY11" fmla="*/ 105797 h 141680"/>
                  <a:gd name="connsiteX12" fmla="*/ 29409 w 125264"/>
                  <a:gd name="connsiteY12" fmla="*/ 87448 h 141680"/>
                  <a:gd name="connsiteX13" fmla="*/ 53592 w 125264"/>
                  <a:gd name="connsiteY13" fmla="*/ 82835 h 141680"/>
                  <a:gd name="connsiteX14" fmla="*/ 46057 w 125264"/>
                  <a:gd name="connsiteY14" fmla="*/ 81192 h 141680"/>
                  <a:gd name="connsiteX15" fmla="*/ 32637 w 125264"/>
                  <a:gd name="connsiteY15" fmla="*/ 71877 h 141680"/>
                  <a:gd name="connsiteX16" fmla="*/ 20635 w 125264"/>
                  <a:gd name="connsiteY16" fmla="*/ 41687 h 141680"/>
                  <a:gd name="connsiteX17" fmla="*/ 64049 w 125264"/>
                  <a:gd name="connsiteY17" fmla="*/ 7 h 14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4" h="141680">
                    <a:moveTo>
                      <a:pt x="64049" y="7"/>
                    </a:moveTo>
                    <a:cubicBezTo>
                      <a:pt x="87631" y="403"/>
                      <a:pt x="106429" y="19707"/>
                      <a:pt x="106036" y="43123"/>
                    </a:cubicBezTo>
                    <a:cubicBezTo>
                      <a:pt x="105741" y="60685"/>
                      <a:pt x="94733" y="75572"/>
                      <a:pt x="79299" y="81751"/>
                    </a:cubicBezTo>
                    <a:lnTo>
                      <a:pt x="71714" y="83139"/>
                    </a:lnTo>
                    <a:lnTo>
                      <a:pt x="95728" y="88564"/>
                    </a:lnTo>
                    <a:cubicBezTo>
                      <a:pt x="105861" y="93181"/>
                      <a:pt x="114960" y="99764"/>
                      <a:pt x="122566" y="107826"/>
                    </a:cubicBezTo>
                    <a:lnTo>
                      <a:pt x="125264" y="112073"/>
                    </a:lnTo>
                    <a:lnTo>
                      <a:pt x="121386" y="117824"/>
                    </a:lnTo>
                    <a:cubicBezTo>
                      <a:pt x="106647" y="132564"/>
                      <a:pt x="86284" y="141680"/>
                      <a:pt x="63792" y="141680"/>
                    </a:cubicBezTo>
                    <a:cubicBezTo>
                      <a:pt x="41300" y="141680"/>
                      <a:pt x="20938" y="132564"/>
                      <a:pt x="6198" y="117824"/>
                    </a:cubicBezTo>
                    <a:lnTo>
                      <a:pt x="0" y="108632"/>
                    </a:lnTo>
                    <a:lnTo>
                      <a:pt x="1938" y="105797"/>
                    </a:lnTo>
                    <a:cubicBezTo>
                      <a:pt x="9811" y="97995"/>
                      <a:pt x="19126" y="91722"/>
                      <a:pt x="29409" y="87448"/>
                    </a:cubicBezTo>
                    <a:lnTo>
                      <a:pt x="53592" y="82835"/>
                    </a:lnTo>
                    <a:lnTo>
                      <a:pt x="46057" y="81192"/>
                    </a:lnTo>
                    <a:cubicBezTo>
                      <a:pt x="40985" y="78961"/>
                      <a:pt x="36436" y="75778"/>
                      <a:pt x="32637" y="71877"/>
                    </a:cubicBezTo>
                    <a:cubicBezTo>
                      <a:pt x="25039" y="64075"/>
                      <a:pt x="20438" y="53395"/>
                      <a:pt x="20635" y="41687"/>
                    </a:cubicBezTo>
                    <a:cubicBezTo>
                      <a:pt x="21029" y="18270"/>
                      <a:pt x="40466" y="-391"/>
                      <a:pt x="64049" y="7"/>
                    </a:cubicBezTo>
                    <a:close/>
                  </a:path>
                </a:pathLst>
              </a:custGeom>
              <a:solidFill>
                <a:srgbClr val="0078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AC219D88-1873-48AE-8C4B-D1417F7F824F}"/>
              </a:ext>
            </a:extLst>
          </p:cNvPr>
          <p:cNvGrpSpPr/>
          <p:nvPr/>
        </p:nvGrpSpPr>
        <p:grpSpPr>
          <a:xfrm>
            <a:off x="5859898" y="4746232"/>
            <a:ext cx="743667" cy="743667"/>
            <a:chOff x="5859898" y="4746232"/>
            <a:chExt cx="743667" cy="743667"/>
          </a:xfrm>
        </p:grpSpPr>
        <p:sp>
          <p:nvSpPr>
            <p:cNvPr id="208" name="Oval 207">
              <a:extLst>
                <a:ext uri="{FF2B5EF4-FFF2-40B4-BE49-F238E27FC236}">
                  <a16:creationId xmlns:a16="http://schemas.microsoft.com/office/drawing/2014/main" id="{BFD792D2-8362-4C1B-8A85-11E8CF9FF10B}"/>
                </a:ext>
              </a:extLst>
            </p:cNvPr>
            <p:cNvSpPr/>
            <p:nvPr/>
          </p:nvSpPr>
          <p:spPr bwMode="auto">
            <a:xfrm>
              <a:off x="5859898"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6" name="Group 225">
              <a:extLst>
                <a:ext uri="{FF2B5EF4-FFF2-40B4-BE49-F238E27FC236}">
                  <a16:creationId xmlns:a16="http://schemas.microsoft.com/office/drawing/2014/main" id="{47CC8B8A-E8B4-4C4A-96AB-6C459F601BB7}"/>
                </a:ext>
              </a:extLst>
            </p:cNvPr>
            <p:cNvGrpSpPr/>
            <p:nvPr/>
          </p:nvGrpSpPr>
          <p:grpSpPr>
            <a:xfrm>
              <a:off x="6012038" y="4908285"/>
              <a:ext cx="439387" cy="419561"/>
              <a:chOff x="5711265" y="3667913"/>
              <a:chExt cx="477118" cy="455589"/>
            </a:xfrm>
          </p:grpSpPr>
          <p:sp>
            <p:nvSpPr>
              <p:cNvPr id="227" name="Freeform: Shape 226">
                <a:extLst>
                  <a:ext uri="{FF2B5EF4-FFF2-40B4-BE49-F238E27FC236}">
                    <a16:creationId xmlns:a16="http://schemas.microsoft.com/office/drawing/2014/main" id="{21FB60E6-78B8-4224-9F74-39C4EEE0E076}"/>
                  </a:ext>
                </a:extLst>
              </p:cNvPr>
              <p:cNvSpPr/>
              <p:nvPr/>
            </p:nvSpPr>
            <p:spPr bwMode="auto">
              <a:xfrm>
                <a:off x="5842670" y="3667913"/>
                <a:ext cx="214308" cy="214308"/>
              </a:xfrm>
              <a:custGeom>
                <a:avLst/>
                <a:gdLst>
                  <a:gd name="connsiteX0" fmla="*/ 150963 w 214308"/>
                  <a:gd name="connsiteY0" fmla="*/ 62851 h 214308"/>
                  <a:gd name="connsiteX1" fmla="*/ 70441 w 214308"/>
                  <a:gd name="connsiteY1" fmla="*/ 64109 h 214308"/>
                  <a:gd name="connsiteX2" fmla="*/ 68595 w 214308"/>
                  <a:gd name="connsiteY2" fmla="*/ 63509 h 214308"/>
                  <a:gd name="connsiteX3" fmla="*/ 68673 w 214308"/>
                  <a:gd name="connsiteY3" fmla="*/ 88097 h 214308"/>
                  <a:gd name="connsiteX4" fmla="*/ 95107 w 214308"/>
                  <a:gd name="connsiteY4" fmla="*/ 88501 h 214308"/>
                  <a:gd name="connsiteX5" fmla="*/ 108630 w 214308"/>
                  <a:gd name="connsiteY5" fmla="*/ 88393 h 214308"/>
                  <a:gd name="connsiteX6" fmla="*/ 101890 w 214308"/>
                  <a:gd name="connsiteY6" fmla="*/ 95209 h 214308"/>
                  <a:gd name="connsiteX7" fmla="*/ 54710 w 214308"/>
                  <a:gd name="connsiteY7" fmla="*/ 142919 h 214308"/>
                  <a:gd name="connsiteX8" fmla="*/ 71977 w 214308"/>
                  <a:gd name="connsiteY8" fmla="*/ 159993 h 214308"/>
                  <a:gd name="connsiteX9" fmla="*/ 119156 w 214308"/>
                  <a:gd name="connsiteY9" fmla="*/ 112283 h 214308"/>
                  <a:gd name="connsiteX10" fmla="*/ 125896 w 214308"/>
                  <a:gd name="connsiteY10" fmla="*/ 105467 h 214308"/>
                  <a:gd name="connsiteX11" fmla="*/ 126556 w 214308"/>
                  <a:gd name="connsiteY11" fmla="*/ 119600 h 214308"/>
                  <a:gd name="connsiteX12" fmla="*/ 126638 w 214308"/>
                  <a:gd name="connsiteY12" fmla="*/ 145418 h 214308"/>
                  <a:gd name="connsiteX13" fmla="*/ 151226 w 214308"/>
                  <a:gd name="connsiteY13" fmla="*/ 145222 h 214308"/>
                  <a:gd name="connsiteX14" fmla="*/ 151222 w 214308"/>
                  <a:gd name="connsiteY14" fmla="*/ 143992 h 214308"/>
                  <a:gd name="connsiteX15" fmla="*/ 107154 w 214308"/>
                  <a:gd name="connsiteY15" fmla="*/ 0 h 214308"/>
                  <a:gd name="connsiteX16" fmla="*/ 214308 w 214308"/>
                  <a:gd name="connsiteY16" fmla="*/ 107154 h 214308"/>
                  <a:gd name="connsiteX17" fmla="*/ 107154 w 214308"/>
                  <a:gd name="connsiteY17" fmla="*/ 214308 h 214308"/>
                  <a:gd name="connsiteX18" fmla="*/ 0 w 214308"/>
                  <a:gd name="connsiteY18" fmla="*/ 107154 h 214308"/>
                  <a:gd name="connsiteX19" fmla="*/ 107154 w 214308"/>
                  <a:gd name="connsiteY19" fmla="*/ 0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4308" h="214308">
                    <a:moveTo>
                      <a:pt x="150963" y="62851"/>
                    </a:moveTo>
                    <a:lnTo>
                      <a:pt x="70441" y="64109"/>
                    </a:lnTo>
                    <a:lnTo>
                      <a:pt x="68595" y="63509"/>
                    </a:lnTo>
                    <a:lnTo>
                      <a:pt x="68673" y="88097"/>
                    </a:lnTo>
                    <a:lnTo>
                      <a:pt x="95107" y="88501"/>
                    </a:lnTo>
                    <a:lnTo>
                      <a:pt x="108630" y="88393"/>
                    </a:lnTo>
                    <a:lnTo>
                      <a:pt x="101890" y="95209"/>
                    </a:lnTo>
                    <a:lnTo>
                      <a:pt x="54710" y="142919"/>
                    </a:lnTo>
                    <a:lnTo>
                      <a:pt x="71977" y="159993"/>
                    </a:lnTo>
                    <a:lnTo>
                      <a:pt x="119156" y="112283"/>
                    </a:lnTo>
                    <a:lnTo>
                      <a:pt x="125896" y="105467"/>
                    </a:lnTo>
                    <a:lnTo>
                      <a:pt x="126556" y="119600"/>
                    </a:lnTo>
                    <a:lnTo>
                      <a:pt x="126638" y="145418"/>
                    </a:lnTo>
                    <a:lnTo>
                      <a:pt x="151226" y="145222"/>
                    </a:lnTo>
                    <a:lnTo>
                      <a:pt x="151222" y="143992"/>
                    </a:lnTo>
                    <a:close/>
                    <a:moveTo>
                      <a:pt x="107154" y="0"/>
                    </a:moveTo>
                    <a:cubicBezTo>
                      <a:pt x="166334" y="0"/>
                      <a:pt x="214308" y="47974"/>
                      <a:pt x="214308" y="107154"/>
                    </a:cubicBezTo>
                    <a:cubicBezTo>
                      <a:pt x="214308" y="166334"/>
                      <a:pt x="166334" y="214308"/>
                      <a:pt x="107154" y="214308"/>
                    </a:cubicBezTo>
                    <a:cubicBezTo>
                      <a:pt x="47974" y="214308"/>
                      <a:pt x="0" y="166334"/>
                      <a:pt x="0" y="107154"/>
                    </a:cubicBezTo>
                    <a:cubicBezTo>
                      <a:pt x="0" y="47974"/>
                      <a:pt x="47974" y="0"/>
                      <a:pt x="107154" y="0"/>
                    </a:cubicBezTo>
                    <a:close/>
                  </a:path>
                </a:pathLst>
              </a:custGeom>
              <a:solidFill>
                <a:srgbClr val="0078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8" name="Group 227">
                <a:extLst>
                  <a:ext uri="{FF2B5EF4-FFF2-40B4-BE49-F238E27FC236}">
                    <a16:creationId xmlns:a16="http://schemas.microsoft.com/office/drawing/2014/main" id="{948729CC-5862-4573-AC1E-56228FFC92DD}"/>
                  </a:ext>
                </a:extLst>
              </p:cNvPr>
              <p:cNvGrpSpPr/>
              <p:nvPr/>
            </p:nvGrpSpPr>
            <p:grpSpPr>
              <a:xfrm>
                <a:off x="5711265" y="3912093"/>
                <a:ext cx="477118" cy="211409"/>
                <a:chOff x="5711265" y="3912093"/>
                <a:chExt cx="477118" cy="211409"/>
              </a:xfrm>
            </p:grpSpPr>
            <p:sp>
              <p:nvSpPr>
                <p:cNvPr id="229" name="Rectangle 228">
                  <a:extLst>
                    <a:ext uri="{FF2B5EF4-FFF2-40B4-BE49-F238E27FC236}">
                      <a16:creationId xmlns:a16="http://schemas.microsoft.com/office/drawing/2014/main" id="{EB5FA6F2-BCA8-4139-B61E-0EB8580F9E8D}"/>
                    </a:ext>
                  </a:extLst>
                </p:cNvPr>
                <p:cNvSpPr/>
                <p:nvPr/>
              </p:nvSpPr>
              <p:spPr bwMode="auto">
                <a:xfrm>
                  <a:off x="5711265" y="3912093"/>
                  <a:ext cx="477118" cy="562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D244F79E-2257-477C-8FA6-81BDE42E739E}"/>
                    </a:ext>
                  </a:extLst>
                </p:cNvPr>
                <p:cNvSpPr/>
                <p:nvPr/>
              </p:nvSpPr>
              <p:spPr bwMode="auto">
                <a:xfrm>
                  <a:off x="5711265" y="3989685"/>
                  <a:ext cx="477118" cy="562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DF0059BC-E4E1-4F5F-80BE-F3E42AFC5F26}"/>
                    </a:ext>
                  </a:extLst>
                </p:cNvPr>
                <p:cNvSpPr/>
                <p:nvPr/>
              </p:nvSpPr>
              <p:spPr bwMode="auto">
                <a:xfrm>
                  <a:off x="5711265" y="4067277"/>
                  <a:ext cx="477118" cy="562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7476695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5F559A6F-807C-477E-B262-522F24BDCA9A}"/>
              </a:ext>
            </a:extLst>
          </p:cNvPr>
          <p:cNvPicPr>
            <a:picLocks noChangeAspect="1"/>
          </p:cNvPicPr>
          <p:nvPr/>
        </p:nvPicPr>
        <p:blipFill rotWithShape="1">
          <a:blip r:embed="rId3">
            <a:extLst>
              <a:ext uri="{28A0092B-C50C-407E-A947-70E740481C1C}">
                <a14:useLocalDpi xmlns:a14="http://schemas.microsoft.com/office/drawing/2010/main" val="0"/>
              </a:ext>
            </a:extLst>
          </a:blip>
          <a:srcRect l="15" t="8361" r="-15" b="4424"/>
          <a:stretch/>
        </p:blipFill>
        <p:spPr>
          <a:xfrm>
            <a:off x="455995" y="1681227"/>
            <a:ext cx="3382046" cy="1965976"/>
          </a:xfrm>
          <a:prstGeom prst="rect">
            <a:avLst/>
          </a:prstGeom>
          <a:effectLst>
            <a:outerShdw blurRad="292100" dist="38100" dir="3600000" sx="102000" sy="102000" algn="ctr" rotWithShape="0">
              <a:prstClr val="black">
                <a:alpha val="30000"/>
              </a:prstClr>
            </a:outerShdw>
          </a:effectLst>
        </p:spPr>
      </p:pic>
      <p:grpSp>
        <p:nvGrpSpPr>
          <p:cNvPr id="143" name="Group 142">
            <a:extLst>
              <a:ext uri="{FF2B5EF4-FFF2-40B4-BE49-F238E27FC236}">
                <a16:creationId xmlns:a16="http://schemas.microsoft.com/office/drawing/2014/main" id="{86320EE5-1489-4CD3-9989-DA386ABE6AAC}"/>
              </a:ext>
            </a:extLst>
          </p:cNvPr>
          <p:cNvGrpSpPr/>
          <p:nvPr/>
        </p:nvGrpSpPr>
        <p:grpSpPr>
          <a:xfrm>
            <a:off x="11009859" y="344357"/>
            <a:ext cx="775809" cy="775809"/>
            <a:chOff x="10756392" y="5395502"/>
            <a:chExt cx="1025864" cy="1025864"/>
          </a:xfrm>
        </p:grpSpPr>
        <p:sp>
          <p:nvSpPr>
            <p:cNvPr id="144" name="Oval 143">
              <a:extLst>
                <a:ext uri="{FF2B5EF4-FFF2-40B4-BE49-F238E27FC236}">
                  <a16:creationId xmlns:a16="http://schemas.microsoft.com/office/drawing/2014/main" id="{C1E5771B-6989-4F07-98F7-F105E0FEA031}"/>
                </a:ext>
              </a:extLst>
            </p:cNvPr>
            <p:cNvSpPr/>
            <p:nvPr/>
          </p:nvSpPr>
          <p:spPr>
            <a:xfrm>
              <a:off x="10756392" y="5395502"/>
              <a:ext cx="1025864" cy="1025864"/>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 name="Freeform 67">
              <a:extLst>
                <a:ext uri="{FF2B5EF4-FFF2-40B4-BE49-F238E27FC236}">
                  <a16:creationId xmlns:a16="http://schemas.microsoft.com/office/drawing/2014/main" id="{D12C3E31-9DDA-4161-8A0D-E5F85BE0B8DC}"/>
                </a:ext>
              </a:extLst>
            </p:cNvPr>
            <p:cNvSpPr>
              <a:spLocks/>
            </p:cNvSpPr>
            <p:nvPr/>
          </p:nvSpPr>
          <p:spPr bwMode="auto">
            <a:xfrm>
              <a:off x="11027082" y="5650529"/>
              <a:ext cx="484485" cy="515810"/>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CFFA4E4C-3B07-469E-8AEF-C5C010BE15F4}"/>
              </a:ext>
            </a:extLst>
          </p:cNvPr>
          <p:cNvSpPr>
            <a:spLocks noGrp="1"/>
          </p:cNvSpPr>
          <p:nvPr>
            <p:ph type="title"/>
          </p:nvPr>
        </p:nvSpPr>
        <p:spPr>
          <a:xfrm>
            <a:off x="455995" y="620428"/>
            <a:ext cx="11306469" cy="403137"/>
          </a:xfrm>
        </p:spPr>
        <p:txBody>
          <a:bodyPr/>
          <a:lstStyle/>
          <a:p>
            <a:r>
              <a:rPr lang="en-US" dirty="0"/>
              <a:t>Rely on productive and trusted platform</a:t>
            </a:r>
          </a:p>
        </p:txBody>
      </p:sp>
      <p:sp>
        <p:nvSpPr>
          <p:cNvPr id="115" name="Rectangle 114">
            <a:extLst>
              <a:ext uri="{FF2B5EF4-FFF2-40B4-BE49-F238E27FC236}">
                <a16:creationId xmlns:a16="http://schemas.microsoft.com/office/drawing/2014/main" id="{AAB82A18-8997-46D2-8CF0-0E50533C4FB6}"/>
              </a:ext>
            </a:extLst>
          </p:cNvPr>
          <p:cNvSpPr/>
          <p:nvPr/>
        </p:nvSpPr>
        <p:spPr bwMode="auto">
          <a:xfrm>
            <a:off x="1" y="5160067"/>
            <a:ext cx="12192000" cy="16930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3180DD3E-7D92-4787-BEA8-24021BB9E648}"/>
              </a:ext>
            </a:extLst>
          </p:cNvPr>
          <p:cNvSpPr/>
          <p:nvPr/>
        </p:nvSpPr>
        <p:spPr>
          <a:xfrm>
            <a:off x="8379184"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Invest with confidence</a:t>
            </a:r>
          </a:p>
        </p:txBody>
      </p:sp>
      <p:sp>
        <p:nvSpPr>
          <p:cNvPr id="117" name="Rectangle 116">
            <a:extLst>
              <a:ext uri="{FF2B5EF4-FFF2-40B4-BE49-F238E27FC236}">
                <a16:creationId xmlns:a16="http://schemas.microsoft.com/office/drawing/2014/main" id="{0EB05C00-4F84-4567-9887-1FB946BB7E33}"/>
              </a:ext>
            </a:extLst>
          </p:cNvPr>
          <p:cNvSpPr/>
          <p:nvPr/>
        </p:nvSpPr>
        <p:spPr>
          <a:xfrm>
            <a:off x="4417589"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Maintain control of your data</a:t>
            </a:r>
          </a:p>
        </p:txBody>
      </p:sp>
      <p:sp>
        <p:nvSpPr>
          <p:cNvPr id="118" name="Rectangle 117">
            <a:extLst>
              <a:ext uri="{FF2B5EF4-FFF2-40B4-BE49-F238E27FC236}">
                <a16:creationId xmlns:a16="http://schemas.microsoft.com/office/drawing/2014/main" id="{1EFABE9B-414D-488F-A338-467C299E1CB9}"/>
              </a:ext>
            </a:extLst>
          </p:cNvPr>
          <p:cNvSpPr/>
          <p:nvPr/>
        </p:nvSpPr>
        <p:spPr>
          <a:xfrm>
            <a:off x="455995" y="5868282"/>
            <a:ext cx="3383280" cy="246221"/>
          </a:xfrm>
          <a:prstGeom prst="rect">
            <a:avLst/>
          </a:prstGeom>
        </p:spPr>
        <p:txBody>
          <a:bodyPr wrap="square" lIns="0" tIns="0" rIns="0" bIns="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30E5D0"/>
                    </a:gs>
                    <a:gs pos="100000">
                      <a:srgbClr val="30E5D0"/>
                    </a:gs>
                  </a:gsLst>
                  <a:lin ang="5400000" scaled="0"/>
                </a:gradFill>
                <a:effectLst/>
                <a:uLnTx/>
                <a:uFillTx/>
                <a:latin typeface="Segoe UI" panose="020B0502040204020203" pitchFamily="34" charset="0"/>
                <a:ea typeface="+mn-ea"/>
                <a:cs typeface="Segoe UI" panose="020B0502040204020203" pitchFamily="34" charset="0"/>
              </a:rPr>
              <a:t>Get started quickly</a:t>
            </a:r>
          </a:p>
        </p:txBody>
      </p:sp>
      <p:pic>
        <p:nvPicPr>
          <p:cNvPr id="82" name="Picture 81">
            <a:extLst>
              <a:ext uri="{FF2B5EF4-FFF2-40B4-BE49-F238E27FC236}">
                <a16:creationId xmlns:a16="http://schemas.microsoft.com/office/drawing/2014/main" id="{6619342E-AD14-494A-AB85-E622EF330089}"/>
              </a:ext>
            </a:extLst>
          </p:cNvPr>
          <p:cNvPicPr>
            <a:picLocks noChangeAspect="1"/>
          </p:cNvPicPr>
          <p:nvPr/>
        </p:nvPicPr>
        <p:blipFill rotWithShape="1">
          <a:blip r:embed="rId4">
            <a:extLst>
              <a:ext uri="{28A0092B-C50C-407E-A947-70E740481C1C}">
                <a14:useLocalDpi xmlns:a14="http://schemas.microsoft.com/office/drawing/2010/main" val="0"/>
              </a:ext>
            </a:extLst>
          </a:blip>
          <a:srcRect t="12805"/>
          <a:stretch/>
        </p:blipFill>
        <p:spPr>
          <a:xfrm>
            <a:off x="4418206" y="1681227"/>
            <a:ext cx="3382046" cy="1965977"/>
          </a:xfrm>
          <a:prstGeom prst="rect">
            <a:avLst/>
          </a:prstGeom>
          <a:effectLst>
            <a:outerShdw blurRad="292100" dist="38100" dir="3600000" sx="102000" sy="102000" algn="ctr" rotWithShape="0">
              <a:prstClr val="black">
                <a:alpha val="30000"/>
              </a:prstClr>
            </a:outerShdw>
          </a:effectLst>
        </p:spPr>
      </p:pic>
      <p:pic>
        <p:nvPicPr>
          <p:cNvPr id="83" name="Picture 82">
            <a:extLst>
              <a:ext uri="{FF2B5EF4-FFF2-40B4-BE49-F238E27FC236}">
                <a16:creationId xmlns:a16="http://schemas.microsoft.com/office/drawing/2014/main" id="{3E0A84A2-21AE-448A-878D-E9591762D4B9}"/>
              </a:ext>
            </a:extLst>
          </p:cNvPr>
          <p:cNvPicPr>
            <a:picLocks noChangeAspect="1"/>
          </p:cNvPicPr>
          <p:nvPr/>
        </p:nvPicPr>
        <p:blipFill rotWithShape="1">
          <a:blip r:embed="rId5">
            <a:extLst>
              <a:ext uri="{28A0092B-C50C-407E-A947-70E740481C1C}">
                <a14:useLocalDpi xmlns:a14="http://schemas.microsoft.com/office/drawing/2010/main" val="0"/>
              </a:ext>
            </a:extLst>
          </a:blip>
          <a:srcRect l="1141" t="35287" r="4020" b="27936"/>
          <a:stretch/>
        </p:blipFill>
        <p:spPr>
          <a:xfrm>
            <a:off x="8380418" y="1681227"/>
            <a:ext cx="3382046" cy="1965977"/>
          </a:xfrm>
          <a:prstGeom prst="rect">
            <a:avLst/>
          </a:prstGeom>
          <a:effectLst>
            <a:outerShdw blurRad="292100" dist="38100" dir="3600000" sx="102000" sy="102000" algn="ctr" rotWithShape="0">
              <a:prstClr val="black">
                <a:alpha val="30000"/>
              </a:prstClr>
            </a:outerShdw>
          </a:effectLst>
        </p:spPr>
      </p:pic>
      <p:grpSp>
        <p:nvGrpSpPr>
          <p:cNvPr id="11" name="Group 10">
            <a:extLst>
              <a:ext uri="{FF2B5EF4-FFF2-40B4-BE49-F238E27FC236}">
                <a16:creationId xmlns:a16="http://schemas.microsoft.com/office/drawing/2014/main" id="{CF3A525D-1C8D-47EE-901A-B966F3215A66}"/>
              </a:ext>
            </a:extLst>
          </p:cNvPr>
          <p:cNvGrpSpPr/>
          <p:nvPr/>
        </p:nvGrpSpPr>
        <p:grpSpPr>
          <a:xfrm>
            <a:off x="1784944" y="4746232"/>
            <a:ext cx="743667" cy="743667"/>
            <a:chOff x="1784944" y="4746232"/>
            <a:chExt cx="743667" cy="743667"/>
          </a:xfrm>
        </p:grpSpPr>
        <p:sp>
          <p:nvSpPr>
            <p:cNvPr id="120" name="Oval 119">
              <a:extLst>
                <a:ext uri="{FF2B5EF4-FFF2-40B4-BE49-F238E27FC236}">
                  <a16:creationId xmlns:a16="http://schemas.microsoft.com/office/drawing/2014/main" id="{B5C537A4-CD90-47E4-ADDE-39DCADA09B8A}"/>
                </a:ext>
              </a:extLst>
            </p:cNvPr>
            <p:cNvSpPr/>
            <p:nvPr/>
          </p:nvSpPr>
          <p:spPr bwMode="auto">
            <a:xfrm>
              <a:off x="1784944"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6A83699B-FD39-4C58-9D35-1D92D779AC60}"/>
                </a:ext>
              </a:extLst>
            </p:cNvPr>
            <p:cNvGrpSpPr/>
            <p:nvPr/>
          </p:nvGrpSpPr>
          <p:grpSpPr>
            <a:xfrm>
              <a:off x="1951043" y="4905901"/>
              <a:ext cx="411468" cy="424328"/>
              <a:chOff x="2006335" y="4257688"/>
              <a:chExt cx="509604" cy="525531"/>
            </a:xfrm>
          </p:grpSpPr>
          <p:sp>
            <p:nvSpPr>
              <p:cNvPr id="80" name="Freeform 1052">
                <a:extLst>
                  <a:ext uri="{FF2B5EF4-FFF2-40B4-BE49-F238E27FC236}">
                    <a16:creationId xmlns:a16="http://schemas.microsoft.com/office/drawing/2014/main" id="{195C529D-9C53-4B2E-83D5-FA7B210E581D}"/>
                  </a:ext>
                </a:extLst>
              </p:cNvPr>
              <p:cNvSpPr>
                <a:spLocks/>
              </p:cNvSpPr>
              <p:nvPr/>
            </p:nvSpPr>
            <p:spPr bwMode="auto">
              <a:xfrm>
                <a:off x="2244106" y="4412657"/>
                <a:ext cx="95551" cy="212335"/>
              </a:xfrm>
              <a:custGeom>
                <a:avLst/>
                <a:gdLst>
                  <a:gd name="T0" fmla="*/ 13 w 18"/>
                  <a:gd name="T1" fmla="*/ 40 h 40"/>
                  <a:gd name="T2" fmla="*/ 0 w 18"/>
                  <a:gd name="T3" fmla="*/ 27 h 40"/>
                  <a:gd name="T4" fmla="*/ 0 w 18"/>
                  <a:gd name="T5" fmla="*/ 0 h 40"/>
                  <a:gd name="T6" fmla="*/ 6 w 18"/>
                  <a:gd name="T7" fmla="*/ 0 h 40"/>
                  <a:gd name="T8" fmla="*/ 6 w 18"/>
                  <a:gd name="T9" fmla="*/ 23 h 40"/>
                  <a:gd name="T10" fmla="*/ 18 w 18"/>
                  <a:gd name="T11" fmla="*/ 35 h 40"/>
                  <a:gd name="T12" fmla="*/ 13 w 1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 h="40">
                    <a:moveTo>
                      <a:pt x="13" y="40"/>
                    </a:moveTo>
                    <a:lnTo>
                      <a:pt x="0" y="27"/>
                    </a:lnTo>
                    <a:lnTo>
                      <a:pt x="0" y="0"/>
                    </a:lnTo>
                    <a:lnTo>
                      <a:pt x="6" y="0"/>
                    </a:lnTo>
                    <a:lnTo>
                      <a:pt x="6" y="23"/>
                    </a:lnTo>
                    <a:lnTo>
                      <a:pt x="18" y="35"/>
                    </a:lnTo>
                    <a:lnTo>
                      <a:pt x="13" y="4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sp>
            <p:nvSpPr>
              <p:cNvPr id="81" name="Freeform 1053">
                <a:extLst>
                  <a:ext uri="{FF2B5EF4-FFF2-40B4-BE49-F238E27FC236}">
                    <a16:creationId xmlns:a16="http://schemas.microsoft.com/office/drawing/2014/main" id="{463F4D17-DD05-4158-A98F-A6E128C5DE6E}"/>
                  </a:ext>
                </a:extLst>
              </p:cNvPr>
              <p:cNvSpPr>
                <a:spLocks/>
              </p:cNvSpPr>
              <p:nvPr/>
            </p:nvSpPr>
            <p:spPr bwMode="auto">
              <a:xfrm flipH="1">
                <a:off x="2006335" y="4257688"/>
                <a:ext cx="509604" cy="525531"/>
              </a:xfrm>
              <a:custGeom>
                <a:avLst/>
                <a:gdLst>
                  <a:gd name="T0" fmla="*/ 60 w 120"/>
                  <a:gd name="T1" fmla="*/ 4 h 124"/>
                  <a:gd name="T2" fmla="*/ 28 w 120"/>
                  <a:gd name="T3" fmla="*/ 13 h 124"/>
                  <a:gd name="T4" fmla="*/ 26 w 120"/>
                  <a:gd name="T5" fmla="*/ 14 h 124"/>
                  <a:gd name="T6" fmla="*/ 12 w 120"/>
                  <a:gd name="T7" fmla="*/ 0 h 124"/>
                  <a:gd name="T8" fmla="*/ 12 w 120"/>
                  <a:gd name="T9" fmla="*/ 36 h 124"/>
                  <a:gd name="T10" fmla="*/ 48 w 120"/>
                  <a:gd name="T11" fmla="*/ 36 h 124"/>
                  <a:gd name="T12" fmla="*/ 32 w 120"/>
                  <a:gd name="T13" fmla="*/ 20 h 124"/>
                  <a:gd name="T14" fmla="*/ 32 w 120"/>
                  <a:gd name="T15" fmla="*/ 20 h 124"/>
                  <a:gd name="T16" fmla="*/ 60 w 120"/>
                  <a:gd name="T17" fmla="*/ 12 h 124"/>
                  <a:gd name="T18" fmla="*/ 112 w 120"/>
                  <a:gd name="T19" fmla="*/ 64 h 124"/>
                  <a:gd name="T20" fmla="*/ 60 w 120"/>
                  <a:gd name="T21" fmla="*/ 116 h 124"/>
                  <a:gd name="T22" fmla="*/ 8 w 120"/>
                  <a:gd name="T23" fmla="*/ 64 h 124"/>
                  <a:gd name="T24" fmla="*/ 0 w 120"/>
                  <a:gd name="T25" fmla="*/ 64 h 124"/>
                  <a:gd name="T26" fmla="*/ 60 w 120"/>
                  <a:gd name="T27" fmla="*/ 124 h 124"/>
                  <a:gd name="T28" fmla="*/ 120 w 120"/>
                  <a:gd name="T29" fmla="*/ 64 h 124"/>
                  <a:gd name="T30" fmla="*/ 60 w 120"/>
                  <a:gd name="T31"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4">
                    <a:moveTo>
                      <a:pt x="60" y="4"/>
                    </a:moveTo>
                    <a:cubicBezTo>
                      <a:pt x="48" y="4"/>
                      <a:pt x="37" y="7"/>
                      <a:pt x="28" y="13"/>
                    </a:cubicBezTo>
                    <a:cubicBezTo>
                      <a:pt x="26" y="14"/>
                      <a:pt x="26" y="14"/>
                      <a:pt x="26" y="14"/>
                    </a:cubicBezTo>
                    <a:cubicBezTo>
                      <a:pt x="12" y="0"/>
                      <a:pt x="12" y="0"/>
                      <a:pt x="12" y="0"/>
                    </a:cubicBezTo>
                    <a:cubicBezTo>
                      <a:pt x="12" y="36"/>
                      <a:pt x="12" y="36"/>
                      <a:pt x="12" y="36"/>
                    </a:cubicBezTo>
                    <a:cubicBezTo>
                      <a:pt x="48" y="36"/>
                      <a:pt x="48" y="36"/>
                      <a:pt x="48" y="36"/>
                    </a:cubicBezTo>
                    <a:cubicBezTo>
                      <a:pt x="32" y="20"/>
                      <a:pt x="32" y="20"/>
                      <a:pt x="32" y="20"/>
                    </a:cubicBezTo>
                    <a:cubicBezTo>
                      <a:pt x="32" y="20"/>
                      <a:pt x="32" y="20"/>
                      <a:pt x="32" y="20"/>
                    </a:cubicBezTo>
                    <a:cubicBezTo>
                      <a:pt x="40" y="15"/>
                      <a:pt x="50" y="12"/>
                      <a:pt x="60" y="12"/>
                    </a:cubicBezTo>
                    <a:cubicBezTo>
                      <a:pt x="89" y="12"/>
                      <a:pt x="112" y="35"/>
                      <a:pt x="112" y="64"/>
                    </a:cubicBezTo>
                    <a:cubicBezTo>
                      <a:pt x="112" y="93"/>
                      <a:pt x="89" y="116"/>
                      <a:pt x="60" y="116"/>
                    </a:cubicBezTo>
                    <a:cubicBezTo>
                      <a:pt x="31" y="116"/>
                      <a:pt x="8" y="93"/>
                      <a:pt x="8" y="64"/>
                    </a:cubicBezTo>
                    <a:cubicBezTo>
                      <a:pt x="0" y="64"/>
                      <a:pt x="0" y="64"/>
                      <a:pt x="0" y="64"/>
                    </a:cubicBezTo>
                    <a:cubicBezTo>
                      <a:pt x="0" y="97"/>
                      <a:pt x="27" y="124"/>
                      <a:pt x="60" y="124"/>
                    </a:cubicBezTo>
                    <a:cubicBezTo>
                      <a:pt x="93" y="124"/>
                      <a:pt x="120" y="97"/>
                      <a:pt x="120" y="64"/>
                    </a:cubicBezTo>
                    <a:cubicBezTo>
                      <a:pt x="120" y="31"/>
                      <a:pt x="93" y="4"/>
                      <a:pt x="60" y="4"/>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9CE8FEF5-0DF0-430A-AE52-D7CFE2243B07}"/>
              </a:ext>
            </a:extLst>
          </p:cNvPr>
          <p:cNvGrpSpPr/>
          <p:nvPr/>
        </p:nvGrpSpPr>
        <p:grpSpPr>
          <a:xfrm>
            <a:off x="9934851" y="4746232"/>
            <a:ext cx="743667" cy="743667"/>
            <a:chOff x="9934851" y="4746232"/>
            <a:chExt cx="743667" cy="743667"/>
          </a:xfrm>
        </p:grpSpPr>
        <p:sp>
          <p:nvSpPr>
            <p:cNvPr id="127" name="Oval 126">
              <a:extLst>
                <a:ext uri="{FF2B5EF4-FFF2-40B4-BE49-F238E27FC236}">
                  <a16:creationId xmlns:a16="http://schemas.microsoft.com/office/drawing/2014/main" id="{D6694F43-A27B-49BD-A0F3-746C98BC75E4}"/>
                </a:ext>
              </a:extLst>
            </p:cNvPr>
            <p:cNvSpPr/>
            <p:nvPr/>
          </p:nvSpPr>
          <p:spPr bwMode="auto">
            <a:xfrm>
              <a:off x="9934851"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33">
              <a:extLst>
                <a:ext uri="{FF2B5EF4-FFF2-40B4-BE49-F238E27FC236}">
                  <a16:creationId xmlns:a16="http://schemas.microsoft.com/office/drawing/2014/main" id="{1D96D116-30A3-4F1B-A9F2-983F90E854CD}"/>
                </a:ext>
              </a:extLst>
            </p:cNvPr>
            <p:cNvGrpSpPr>
              <a:grpSpLocks noChangeAspect="1"/>
            </p:cNvGrpSpPr>
            <p:nvPr/>
          </p:nvGrpSpPr>
          <p:grpSpPr bwMode="auto">
            <a:xfrm>
              <a:off x="10036974" y="4848355"/>
              <a:ext cx="539420" cy="539420"/>
              <a:chOff x="4141" y="799"/>
              <a:chExt cx="256" cy="256"/>
            </a:xfrm>
          </p:grpSpPr>
          <p:sp>
            <p:nvSpPr>
              <p:cNvPr id="89" name="AutoShape 32">
                <a:extLst>
                  <a:ext uri="{FF2B5EF4-FFF2-40B4-BE49-F238E27FC236}">
                    <a16:creationId xmlns:a16="http://schemas.microsoft.com/office/drawing/2014/main" id="{EE6C2805-E2D5-41AC-A6F6-69676680F09E}"/>
                  </a:ext>
                </a:extLst>
              </p:cNvPr>
              <p:cNvSpPr>
                <a:spLocks noChangeAspect="1" noChangeArrowheads="1" noTextEdit="1"/>
              </p:cNvSpPr>
              <p:nvPr/>
            </p:nvSpPr>
            <p:spPr bwMode="auto">
              <a:xfrm>
                <a:off x="4141" y="79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0" name="Freeform 34">
                <a:extLst>
                  <a:ext uri="{FF2B5EF4-FFF2-40B4-BE49-F238E27FC236}">
                    <a16:creationId xmlns:a16="http://schemas.microsoft.com/office/drawing/2014/main" id="{B75C6A21-1174-4FDD-84E3-D481E0C157D5}"/>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rgbClr val="30E5D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1" name="Freeform 35">
                <a:extLst>
                  <a:ext uri="{FF2B5EF4-FFF2-40B4-BE49-F238E27FC236}">
                    <a16:creationId xmlns:a16="http://schemas.microsoft.com/office/drawing/2014/main" id="{E78F9A21-95B7-4F52-8035-8A865F1121C4}"/>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sp>
            <p:nvSpPr>
              <p:cNvPr id="92" name="Freeform 36">
                <a:extLst>
                  <a:ext uri="{FF2B5EF4-FFF2-40B4-BE49-F238E27FC236}">
                    <a16:creationId xmlns:a16="http://schemas.microsoft.com/office/drawing/2014/main" id="{9C209BE9-8069-4F41-8E82-53D3D11AFCA9}"/>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919836DE-ADE3-49A9-8853-4F0977AB40B5}"/>
              </a:ext>
            </a:extLst>
          </p:cNvPr>
          <p:cNvGrpSpPr/>
          <p:nvPr/>
        </p:nvGrpSpPr>
        <p:grpSpPr>
          <a:xfrm>
            <a:off x="5859898" y="4746232"/>
            <a:ext cx="743667" cy="743667"/>
            <a:chOff x="5859898" y="4746232"/>
            <a:chExt cx="743667" cy="743667"/>
          </a:xfrm>
        </p:grpSpPr>
        <p:sp>
          <p:nvSpPr>
            <p:cNvPr id="137" name="Oval 136">
              <a:extLst>
                <a:ext uri="{FF2B5EF4-FFF2-40B4-BE49-F238E27FC236}">
                  <a16:creationId xmlns:a16="http://schemas.microsoft.com/office/drawing/2014/main" id="{E6E37461-5404-476C-ACC9-455C24E402A1}"/>
                </a:ext>
              </a:extLst>
            </p:cNvPr>
            <p:cNvSpPr/>
            <p:nvPr/>
          </p:nvSpPr>
          <p:spPr bwMode="auto">
            <a:xfrm>
              <a:off x="5859898" y="4746232"/>
              <a:ext cx="743667" cy="743667"/>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BB73757E-A856-414B-B9A0-85123595D029}"/>
                </a:ext>
              </a:extLst>
            </p:cNvPr>
            <p:cNvGrpSpPr/>
            <p:nvPr/>
          </p:nvGrpSpPr>
          <p:grpSpPr>
            <a:xfrm>
              <a:off x="6003694" y="4892356"/>
              <a:ext cx="456074" cy="451418"/>
              <a:chOff x="1425270" y="1905111"/>
              <a:chExt cx="456074" cy="451418"/>
            </a:xfrm>
          </p:grpSpPr>
          <p:sp>
            <p:nvSpPr>
              <p:cNvPr id="150" name="Freeform: Shape 149">
                <a:extLst>
                  <a:ext uri="{FF2B5EF4-FFF2-40B4-BE49-F238E27FC236}">
                    <a16:creationId xmlns:a16="http://schemas.microsoft.com/office/drawing/2014/main" id="{D49A7612-668B-4101-B020-F16ED2F47558}"/>
                  </a:ext>
                </a:extLst>
              </p:cNvPr>
              <p:cNvSpPr/>
              <p:nvPr/>
            </p:nvSpPr>
            <p:spPr bwMode="auto">
              <a:xfrm>
                <a:off x="1514029" y="1905111"/>
                <a:ext cx="278556" cy="271957"/>
              </a:xfrm>
              <a:custGeom>
                <a:avLst/>
                <a:gdLst>
                  <a:gd name="connsiteX0" fmla="*/ 0 w 278556"/>
                  <a:gd name="connsiteY0" fmla="*/ 0 h 271957"/>
                  <a:gd name="connsiteX1" fmla="*/ 278556 w 278556"/>
                  <a:gd name="connsiteY1" fmla="*/ 0 h 271957"/>
                  <a:gd name="connsiteX2" fmla="*/ 278556 w 278556"/>
                  <a:gd name="connsiteY2" fmla="*/ 132679 h 271957"/>
                  <a:gd name="connsiteX3" fmla="*/ 139278 w 278556"/>
                  <a:gd name="connsiteY3" fmla="*/ 271957 h 271957"/>
                  <a:gd name="connsiteX4" fmla="*/ 0 w 278556"/>
                  <a:gd name="connsiteY4" fmla="*/ 132679 h 27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56" h="271957">
                    <a:moveTo>
                      <a:pt x="0" y="0"/>
                    </a:moveTo>
                    <a:lnTo>
                      <a:pt x="278556" y="0"/>
                    </a:lnTo>
                    <a:lnTo>
                      <a:pt x="278556" y="132679"/>
                    </a:lnTo>
                    <a:cubicBezTo>
                      <a:pt x="278556" y="209600"/>
                      <a:pt x="216199" y="271957"/>
                      <a:pt x="139278" y="271957"/>
                    </a:cubicBezTo>
                    <a:cubicBezTo>
                      <a:pt x="62357" y="271957"/>
                      <a:pt x="0" y="209600"/>
                      <a:pt x="0" y="1326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C8F3D97-1899-4726-8B31-CFD2C4B6F618}"/>
                  </a:ext>
                </a:extLst>
              </p:cNvPr>
              <p:cNvSpPr/>
              <p:nvPr/>
            </p:nvSpPr>
            <p:spPr>
              <a:xfrm>
                <a:off x="1592361" y="1982175"/>
                <a:ext cx="121892" cy="117829"/>
              </a:xfrm>
              <a:custGeom>
                <a:avLst/>
                <a:gdLst>
                  <a:gd name="connsiteX0" fmla="*/ 494115 w 482534"/>
                  <a:gd name="connsiteY0" fmla="*/ 241106 h 466449"/>
                  <a:gd name="connsiteX1" fmla="*/ 247058 w 482534"/>
                  <a:gd name="connsiteY1" fmla="*/ 482212 h 466449"/>
                  <a:gd name="connsiteX2" fmla="*/ 0 w 482534"/>
                  <a:gd name="connsiteY2" fmla="*/ 241106 h 466449"/>
                  <a:gd name="connsiteX3" fmla="*/ 247058 w 482534"/>
                  <a:gd name="connsiteY3" fmla="*/ 0 h 466449"/>
                  <a:gd name="connsiteX4" fmla="*/ 247058 w 482534"/>
                  <a:gd name="connsiteY4" fmla="*/ 241106 h 466449"/>
                  <a:gd name="connsiteX5" fmla="*/ 494115 w 482534"/>
                  <a:gd name="connsiteY5" fmla="*/ 241106 h 466449"/>
                  <a:gd name="connsiteX6" fmla="*/ 494115 w 482534"/>
                  <a:gd name="connsiteY6" fmla="*/ 241106 h 466449"/>
                  <a:gd name="connsiteX7" fmla="*/ 494115 w 482534"/>
                  <a:gd name="connsiteY7" fmla="*/ 241106 h 46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34" h="466449">
                    <a:moveTo>
                      <a:pt x="494115" y="241106"/>
                    </a:moveTo>
                    <a:cubicBezTo>
                      <a:pt x="494115" y="374929"/>
                      <a:pt x="384098" y="482212"/>
                      <a:pt x="247058" y="482212"/>
                    </a:cubicBezTo>
                    <a:cubicBezTo>
                      <a:pt x="110018" y="482212"/>
                      <a:pt x="0" y="374929"/>
                      <a:pt x="0" y="241106"/>
                    </a:cubicBezTo>
                    <a:cubicBezTo>
                      <a:pt x="0" y="108892"/>
                      <a:pt x="110018" y="0"/>
                      <a:pt x="247058" y="0"/>
                    </a:cubicBezTo>
                    <a:cubicBezTo>
                      <a:pt x="247058" y="241106"/>
                      <a:pt x="247058" y="241106"/>
                      <a:pt x="247058" y="241106"/>
                    </a:cubicBezTo>
                    <a:lnTo>
                      <a:pt x="494115" y="241106"/>
                    </a:lnTo>
                    <a:lnTo>
                      <a:pt x="494115" y="241106"/>
                    </a:lnTo>
                    <a:lnTo>
                      <a:pt x="494115" y="241106"/>
                    </a:lnTo>
                    <a:close/>
                  </a:path>
                </a:pathLst>
              </a:custGeom>
              <a:solidFill>
                <a:srgbClr val="30E3CF"/>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A1881D8-356C-4F10-B4F8-3FB7AF580E5C}"/>
                  </a:ext>
                </a:extLst>
              </p:cNvPr>
              <p:cNvSpPr/>
              <p:nvPr/>
            </p:nvSpPr>
            <p:spPr bwMode="auto">
              <a:xfrm>
                <a:off x="1529210" y="2282746"/>
                <a:ext cx="248194" cy="73783"/>
              </a:xfrm>
              <a:custGeom>
                <a:avLst/>
                <a:gdLst>
                  <a:gd name="connsiteX0" fmla="*/ 34835 w 248194"/>
                  <a:gd name="connsiteY0" fmla="*/ 0 h 73783"/>
                  <a:gd name="connsiteX1" fmla="*/ 213359 w 248194"/>
                  <a:gd name="connsiteY1" fmla="*/ 0 h 73783"/>
                  <a:gd name="connsiteX2" fmla="*/ 248194 w 248194"/>
                  <a:gd name="connsiteY2" fmla="*/ 34835 h 73783"/>
                  <a:gd name="connsiteX3" fmla="*/ 248194 w 248194"/>
                  <a:gd name="connsiteY3" fmla="*/ 73783 h 73783"/>
                  <a:gd name="connsiteX4" fmla="*/ 0 w 248194"/>
                  <a:gd name="connsiteY4" fmla="*/ 73783 h 73783"/>
                  <a:gd name="connsiteX5" fmla="*/ 0 w 248194"/>
                  <a:gd name="connsiteY5" fmla="*/ 34835 h 73783"/>
                  <a:gd name="connsiteX6" fmla="*/ 34835 w 248194"/>
                  <a:gd name="connsiteY6" fmla="*/ 0 h 7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194" h="73783">
                    <a:moveTo>
                      <a:pt x="34835" y="0"/>
                    </a:moveTo>
                    <a:lnTo>
                      <a:pt x="213359" y="0"/>
                    </a:lnTo>
                    <a:cubicBezTo>
                      <a:pt x="232598" y="0"/>
                      <a:pt x="248194" y="15596"/>
                      <a:pt x="248194" y="34835"/>
                    </a:cubicBezTo>
                    <a:lnTo>
                      <a:pt x="248194" y="73783"/>
                    </a:lnTo>
                    <a:lnTo>
                      <a:pt x="0" y="73783"/>
                    </a:lnTo>
                    <a:lnTo>
                      <a:pt x="0" y="34835"/>
                    </a:lnTo>
                    <a:cubicBezTo>
                      <a:pt x="0" y="15596"/>
                      <a:pt x="15596" y="0"/>
                      <a:pt x="348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ectangle 56">
                <a:extLst>
                  <a:ext uri="{FF2B5EF4-FFF2-40B4-BE49-F238E27FC236}">
                    <a16:creationId xmlns:a16="http://schemas.microsoft.com/office/drawing/2014/main" id="{5DA33257-E1EE-48C2-B80B-B51903439876}"/>
                  </a:ext>
                </a:extLst>
              </p:cNvPr>
              <p:cNvSpPr/>
              <p:nvPr/>
            </p:nvSpPr>
            <p:spPr bwMode="auto">
              <a:xfrm>
                <a:off x="1612826" y="2153462"/>
                <a:ext cx="80962" cy="152400"/>
              </a:xfrm>
              <a:custGeom>
                <a:avLst/>
                <a:gdLst>
                  <a:gd name="connsiteX0" fmla="*/ 0 w 80962"/>
                  <a:gd name="connsiteY0" fmla="*/ 0 h 152400"/>
                  <a:gd name="connsiteX1" fmla="*/ 80962 w 80962"/>
                  <a:gd name="connsiteY1" fmla="*/ 0 h 152400"/>
                  <a:gd name="connsiteX2" fmla="*/ 80962 w 80962"/>
                  <a:gd name="connsiteY2" fmla="*/ 152400 h 152400"/>
                  <a:gd name="connsiteX3" fmla="*/ 0 w 80962"/>
                  <a:gd name="connsiteY3" fmla="*/ 152400 h 152400"/>
                  <a:gd name="connsiteX4" fmla="*/ 0 w 80962"/>
                  <a:gd name="connsiteY4" fmla="*/ 0 h 152400"/>
                  <a:gd name="connsiteX0" fmla="*/ 0 w 80962"/>
                  <a:gd name="connsiteY0" fmla="*/ 0 h 152400"/>
                  <a:gd name="connsiteX1" fmla="*/ 80962 w 80962"/>
                  <a:gd name="connsiteY1" fmla="*/ 0 h 152400"/>
                  <a:gd name="connsiteX2" fmla="*/ 80962 w 80962"/>
                  <a:gd name="connsiteY2" fmla="*/ 152400 h 152400"/>
                  <a:gd name="connsiteX3" fmla="*/ 19050 w 80962"/>
                  <a:gd name="connsiteY3" fmla="*/ 152400 h 152400"/>
                  <a:gd name="connsiteX4" fmla="*/ 0 w 80962"/>
                  <a:gd name="connsiteY4" fmla="*/ 0 h 152400"/>
                  <a:gd name="connsiteX0" fmla="*/ 0 w 80962"/>
                  <a:gd name="connsiteY0" fmla="*/ 0 h 152400"/>
                  <a:gd name="connsiteX1" fmla="*/ 80962 w 80962"/>
                  <a:gd name="connsiteY1" fmla="*/ 0 h 152400"/>
                  <a:gd name="connsiteX2" fmla="*/ 64293 w 80962"/>
                  <a:gd name="connsiteY2" fmla="*/ 152400 h 152400"/>
                  <a:gd name="connsiteX3" fmla="*/ 19050 w 80962"/>
                  <a:gd name="connsiteY3" fmla="*/ 152400 h 152400"/>
                  <a:gd name="connsiteX4" fmla="*/ 0 w 80962"/>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62" h="152400">
                    <a:moveTo>
                      <a:pt x="0" y="0"/>
                    </a:moveTo>
                    <a:lnTo>
                      <a:pt x="80962" y="0"/>
                    </a:lnTo>
                    <a:lnTo>
                      <a:pt x="64293" y="152400"/>
                    </a:lnTo>
                    <a:lnTo>
                      <a:pt x="19050" y="152400"/>
                    </a:lnTo>
                    <a:lnTo>
                      <a:pt x="0"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Shape 153">
                <a:extLst>
                  <a:ext uri="{FF2B5EF4-FFF2-40B4-BE49-F238E27FC236}">
                    <a16:creationId xmlns:a16="http://schemas.microsoft.com/office/drawing/2014/main" id="{D7263AE7-C4EF-466B-BC78-5F6A4677406E}"/>
                  </a:ext>
                </a:extLst>
              </p:cNvPr>
              <p:cNvSpPr/>
              <p:nvPr/>
            </p:nvSpPr>
            <p:spPr bwMode="auto">
              <a:xfrm>
                <a:off x="1425270" y="1931195"/>
                <a:ext cx="91140" cy="100821"/>
              </a:xfrm>
              <a:custGeom>
                <a:avLst/>
                <a:gdLst>
                  <a:gd name="connsiteX0" fmla="*/ 1484 w 91140"/>
                  <a:gd name="connsiteY0" fmla="*/ 0 h 100821"/>
                  <a:gd name="connsiteX1" fmla="*/ 91140 w 91140"/>
                  <a:gd name="connsiteY1" fmla="*/ 0 h 100821"/>
                  <a:gd name="connsiteX2" fmla="*/ 91140 w 91140"/>
                  <a:gd name="connsiteY2" fmla="*/ 100821 h 100821"/>
                  <a:gd name="connsiteX3" fmla="*/ 57448 w 91140"/>
                  <a:gd name="connsiteY3" fmla="*/ 94018 h 100821"/>
                  <a:gd name="connsiteX4" fmla="*/ 0 w 91140"/>
                  <a:gd name="connsiteY4" fmla="*/ 7350 h 100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0" h="100821">
                    <a:moveTo>
                      <a:pt x="1484" y="0"/>
                    </a:moveTo>
                    <a:lnTo>
                      <a:pt x="91140" y="0"/>
                    </a:lnTo>
                    <a:lnTo>
                      <a:pt x="91140" y="100821"/>
                    </a:lnTo>
                    <a:lnTo>
                      <a:pt x="57448" y="94018"/>
                    </a:lnTo>
                    <a:cubicBezTo>
                      <a:pt x="23688" y="79739"/>
                      <a:pt x="0" y="46311"/>
                      <a:pt x="0" y="735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Freeform: Shape 154">
                <a:extLst>
                  <a:ext uri="{FF2B5EF4-FFF2-40B4-BE49-F238E27FC236}">
                    <a16:creationId xmlns:a16="http://schemas.microsoft.com/office/drawing/2014/main" id="{0F24D17E-6F68-42D7-B046-507140FFC4E7}"/>
                  </a:ext>
                </a:extLst>
              </p:cNvPr>
              <p:cNvSpPr/>
              <p:nvPr/>
            </p:nvSpPr>
            <p:spPr bwMode="auto">
              <a:xfrm flipH="1">
                <a:off x="1790204" y="1931195"/>
                <a:ext cx="91140" cy="100821"/>
              </a:xfrm>
              <a:custGeom>
                <a:avLst/>
                <a:gdLst>
                  <a:gd name="connsiteX0" fmla="*/ 1484 w 91140"/>
                  <a:gd name="connsiteY0" fmla="*/ 0 h 100821"/>
                  <a:gd name="connsiteX1" fmla="*/ 91140 w 91140"/>
                  <a:gd name="connsiteY1" fmla="*/ 0 h 100821"/>
                  <a:gd name="connsiteX2" fmla="*/ 91140 w 91140"/>
                  <a:gd name="connsiteY2" fmla="*/ 100821 h 100821"/>
                  <a:gd name="connsiteX3" fmla="*/ 57448 w 91140"/>
                  <a:gd name="connsiteY3" fmla="*/ 94018 h 100821"/>
                  <a:gd name="connsiteX4" fmla="*/ 0 w 91140"/>
                  <a:gd name="connsiteY4" fmla="*/ 7350 h 100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0" h="100821">
                    <a:moveTo>
                      <a:pt x="1484" y="0"/>
                    </a:moveTo>
                    <a:lnTo>
                      <a:pt x="91140" y="0"/>
                    </a:lnTo>
                    <a:lnTo>
                      <a:pt x="91140" y="100821"/>
                    </a:lnTo>
                    <a:lnTo>
                      <a:pt x="57448" y="94018"/>
                    </a:lnTo>
                    <a:cubicBezTo>
                      <a:pt x="23688" y="79739"/>
                      <a:pt x="0" y="46311"/>
                      <a:pt x="0" y="735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0928471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3BC21-6770-4BC9-AAE7-B6A63B3DEDC9}"/>
              </a:ext>
            </a:extLst>
          </p:cNvPr>
          <p:cNvPicPr/>
          <p:nvPr/>
        </p:nvPicPr>
        <p:blipFill>
          <a:blip r:embed="rId2"/>
          <a:stretch>
            <a:fillRect/>
          </a:stretch>
        </p:blipFill>
        <p:spPr>
          <a:xfrm>
            <a:off x="1" y="942109"/>
            <a:ext cx="12192000" cy="5915891"/>
          </a:xfrm>
          <a:prstGeom prst="rect">
            <a:avLst/>
          </a:prstGeom>
        </p:spPr>
      </p:pic>
      <p:sp>
        <p:nvSpPr>
          <p:cNvPr id="5" name="Title 6">
            <a:extLst>
              <a:ext uri="{FF2B5EF4-FFF2-40B4-BE49-F238E27FC236}">
                <a16:creationId xmlns:a16="http://schemas.microsoft.com/office/drawing/2014/main" id="{B5432AFE-B5E8-4096-8DA4-3F281DD39188}"/>
              </a:ext>
            </a:extLst>
          </p:cNvPr>
          <p:cNvSpPr txBox="1">
            <a:spLocks/>
          </p:cNvSpPr>
          <p:nvPr/>
        </p:nvSpPr>
        <p:spPr>
          <a:xfrm>
            <a:off x="193964" y="284187"/>
            <a:ext cx="11480962" cy="557561"/>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defTabSz="914367" rtl="0" eaLnBrk="1" fontAlgn="auto" latinLnBrk="0" hangingPunct="1">
              <a:lnSpc>
                <a:spcPct val="100000"/>
              </a:lnSpc>
              <a:spcBef>
                <a:spcPts val="0"/>
              </a:spcBef>
              <a:spcAft>
                <a:spcPts val="0"/>
              </a:spcAft>
              <a:buClrTx/>
              <a:buSzPct val="90000"/>
              <a:buFontTx/>
              <a:buNone/>
              <a:tabLst/>
              <a:defRPr/>
            </a:pPr>
            <a:r>
              <a:rPr lang="en-US" dirty="0">
                <a:solidFill>
                  <a:schemeClr val="bg1"/>
                </a:solidFill>
                <a:ea typeface="+mj-ea"/>
                <a:cs typeface="+mj-cs"/>
              </a:rPr>
              <a:t>Dynamics 365 Dashboard</a:t>
            </a:r>
          </a:p>
        </p:txBody>
      </p:sp>
    </p:spTree>
    <p:extLst>
      <p:ext uri="{BB962C8B-B14F-4D97-AF65-F5344CB8AC3E}">
        <p14:creationId xmlns:p14="http://schemas.microsoft.com/office/powerpoint/2010/main" val="4288190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5147C-536A-421E-B7B7-65A0761E3F52}"/>
              </a:ext>
            </a:extLst>
          </p:cNvPr>
          <p:cNvPicPr>
            <a:picLocks noChangeAspect="1"/>
          </p:cNvPicPr>
          <p:nvPr/>
        </p:nvPicPr>
        <p:blipFill>
          <a:blip r:embed="rId2"/>
          <a:stretch>
            <a:fillRect/>
          </a:stretch>
        </p:blipFill>
        <p:spPr>
          <a:xfrm>
            <a:off x="0" y="791179"/>
            <a:ext cx="12192000" cy="6066821"/>
          </a:xfrm>
          <a:prstGeom prst="rect">
            <a:avLst/>
          </a:prstGeom>
        </p:spPr>
      </p:pic>
      <p:sp>
        <p:nvSpPr>
          <p:cNvPr id="5" name="Title 6">
            <a:extLst>
              <a:ext uri="{FF2B5EF4-FFF2-40B4-BE49-F238E27FC236}">
                <a16:creationId xmlns:a16="http://schemas.microsoft.com/office/drawing/2014/main" id="{7F12C653-45FC-488E-B0BD-6C81D12837F0}"/>
              </a:ext>
            </a:extLst>
          </p:cNvPr>
          <p:cNvSpPr txBox="1">
            <a:spLocks/>
          </p:cNvSpPr>
          <p:nvPr/>
        </p:nvSpPr>
        <p:spPr>
          <a:xfrm>
            <a:off x="0" y="166255"/>
            <a:ext cx="12192000" cy="624924"/>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defTabSz="914367" rtl="0" eaLnBrk="1" fontAlgn="auto" latinLnBrk="0" hangingPunct="1">
              <a:lnSpc>
                <a:spcPct val="100000"/>
              </a:lnSpc>
              <a:spcBef>
                <a:spcPts val="0"/>
              </a:spcBef>
              <a:spcAft>
                <a:spcPts val="0"/>
              </a:spcAft>
              <a:buClrTx/>
              <a:buSzPct val="90000"/>
              <a:buFontTx/>
              <a:buNone/>
              <a:tabLst/>
              <a:defRPr/>
            </a:pPr>
            <a:r>
              <a:rPr lang="en-US" dirty="0">
                <a:solidFill>
                  <a:schemeClr val="bg1"/>
                </a:solidFill>
                <a:ea typeface="+mj-ea"/>
                <a:cs typeface="+mj-cs"/>
              </a:rPr>
              <a:t>Power BI Dashboard in Dynamics 365</a:t>
            </a:r>
          </a:p>
        </p:txBody>
      </p:sp>
    </p:spTree>
    <p:extLst>
      <p:ext uri="{BB962C8B-B14F-4D97-AF65-F5344CB8AC3E}">
        <p14:creationId xmlns:p14="http://schemas.microsoft.com/office/powerpoint/2010/main" val="150064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388935" y="2299496"/>
            <a:ext cx="6943914" cy="2759735"/>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400" b="1" cap="all" spc="100" dirty="0">
                <a:ln>
                  <a:noFill/>
                </a:ln>
                <a:solidFill>
                  <a:srgbClr val="008272"/>
                </a:solidFill>
                <a:latin typeface="Segoe UI"/>
              </a:rPr>
              <a:t>Personalized buyer experiences &amp;</a:t>
            </a:r>
          </a:p>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400" b="1" cap="all" spc="100" dirty="0">
                <a:ln>
                  <a:noFill/>
                </a:ln>
                <a:solidFill>
                  <a:srgbClr val="008272"/>
                </a:solidFill>
                <a:latin typeface="Segoe UI"/>
              </a:rPr>
              <a:t>Build relationships at scale</a:t>
            </a:r>
          </a:p>
        </p:txBody>
      </p:sp>
      <p:sp>
        <p:nvSpPr>
          <p:cNvPr id="193" name="Rectangle 192">
            <a:extLst>
              <a:ext uri="{FF2B5EF4-FFF2-40B4-BE49-F238E27FC236}">
                <a16:creationId xmlns:a16="http://schemas.microsoft.com/office/drawing/2014/main" id="{E6C9DDDE-5B96-4F46-8ABD-C6364F6F6BB6}"/>
              </a:ext>
            </a:extLst>
          </p:cNvPr>
          <p:cNvSpPr/>
          <p:nvPr/>
        </p:nvSpPr>
        <p:spPr>
          <a:xfrm>
            <a:off x="8117570" y="1853307"/>
            <a:ext cx="824935"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Dismiss lead</a:t>
            </a:r>
          </a:p>
        </p:txBody>
      </p:sp>
      <p:sp>
        <p:nvSpPr>
          <p:cNvPr id="195" name="Rectangle 194">
            <a:extLst>
              <a:ext uri="{FF2B5EF4-FFF2-40B4-BE49-F238E27FC236}">
                <a16:creationId xmlns:a16="http://schemas.microsoft.com/office/drawing/2014/main" id="{0118AEBB-A6C9-4485-BB4E-617BC19DEC81}"/>
              </a:ext>
            </a:extLst>
          </p:cNvPr>
          <p:cNvSpPr/>
          <p:nvPr/>
        </p:nvSpPr>
        <p:spPr>
          <a:xfrm>
            <a:off x="10713882" y="468251"/>
            <a:ext cx="1094950" cy="107721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Handoff to sales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Pre-made workflows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Unified data across contacts, leads, and customers</a:t>
            </a:r>
          </a:p>
        </p:txBody>
      </p:sp>
      <p:cxnSp>
        <p:nvCxnSpPr>
          <p:cNvPr id="205" name="Straight Connector 52">
            <a:extLst>
              <a:ext uri="{FF2B5EF4-FFF2-40B4-BE49-F238E27FC236}">
                <a16:creationId xmlns:a16="http://schemas.microsoft.com/office/drawing/2014/main" id="{251E3486-1A1A-47A0-8DD2-A9CDF69FCCB3}"/>
              </a:ext>
            </a:extLst>
          </p:cNvPr>
          <p:cNvCxnSpPr>
            <a:cxnSpLocks/>
            <a:endCxn id="189" idx="6"/>
          </p:cNvCxnSpPr>
          <p:nvPr/>
        </p:nvCxnSpPr>
        <p:spPr>
          <a:xfrm rot="16200000" flipV="1">
            <a:off x="8075270" y="533111"/>
            <a:ext cx="506683" cy="2024634"/>
          </a:xfrm>
          <a:prstGeom prst="bentConnector2">
            <a:avLst/>
          </a:prstGeom>
          <a:ln>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06" name="Straight Connector 52">
            <a:extLst>
              <a:ext uri="{FF2B5EF4-FFF2-40B4-BE49-F238E27FC236}">
                <a16:creationId xmlns:a16="http://schemas.microsoft.com/office/drawing/2014/main" id="{5A579607-F84B-4940-BA45-A2B5D6123710}"/>
              </a:ext>
            </a:extLst>
          </p:cNvPr>
          <p:cNvCxnSpPr>
            <a:cxnSpLocks/>
            <a:stCxn id="191" idx="2"/>
          </p:cNvCxnSpPr>
          <p:nvPr/>
        </p:nvCxnSpPr>
        <p:spPr>
          <a:xfrm rot="10800000" flipV="1">
            <a:off x="9340935" y="468251"/>
            <a:ext cx="373239" cy="826351"/>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10" name="Straight Connector 52">
            <a:extLst>
              <a:ext uri="{FF2B5EF4-FFF2-40B4-BE49-F238E27FC236}">
                <a16:creationId xmlns:a16="http://schemas.microsoft.com/office/drawing/2014/main" id="{0532E219-3205-4635-B256-E2981C4984C3}"/>
              </a:ext>
            </a:extLst>
          </p:cNvPr>
          <p:cNvCxnSpPr>
            <a:cxnSpLocks/>
            <a:stCxn id="196" idx="0"/>
            <a:endCxn id="191" idx="6"/>
          </p:cNvCxnSpPr>
          <p:nvPr/>
        </p:nvCxnSpPr>
        <p:spPr>
          <a:xfrm rot="16200000" flipV="1">
            <a:off x="9527525" y="1218333"/>
            <a:ext cx="1848189" cy="34802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22" name="Straight Connector 52">
            <a:extLst>
              <a:ext uri="{FF2B5EF4-FFF2-40B4-BE49-F238E27FC236}">
                <a16:creationId xmlns:a16="http://schemas.microsoft.com/office/drawing/2014/main" id="{644AF0AB-A916-41A5-84E6-565578CB5C5C}"/>
              </a:ext>
            </a:extLst>
          </p:cNvPr>
          <p:cNvCxnSpPr>
            <a:cxnSpLocks/>
            <a:stCxn id="199" idx="0"/>
            <a:endCxn id="198" idx="4"/>
          </p:cNvCxnSpPr>
          <p:nvPr/>
        </p:nvCxnSpPr>
        <p:spPr>
          <a:xfrm flipV="1">
            <a:off x="10625632" y="4727247"/>
            <a:ext cx="0" cy="889317"/>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28" name="Rectangle 227">
            <a:extLst>
              <a:ext uri="{FF2B5EF4-FFF2-40B4-BE49-F238E27FC236}">
                <a16:creationId xmlns:a16="http://schemas.microsoft.com/office/drawing/2014/main" id="{F8227846-1FD8-4DB2-9F83-3D65BA4FB673}"/>
              </a:ext>
            </a:extLst>
          </p:cNvPr>
          <p:cNvSpPr/>
          <p:nvPr/>
        </p:nvSpPr>
        <p:spPr>
          <a:xfrm>
            <a:off x="10972928" y="2271978"/>
            <a:ext cx="923797" cy="76174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Lead scoring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Predictive lead scoring and prioritization models</a:t>
            </a:r>
          </a:p>
        </p:txBody>
      </p:sp>
      <p:sp>
        <p:nvSpPr>
          <p:cNvPr id="232" name="Rectangle 231">
            <a:extLst>
              <a:ext uri="{FF2B5EF4-FFF2-40B4-BE49-F238E27FC236}">
                <a16:creationId xmlns:a16="http://schemas.microsoft.com/office/drawing/2014/main" id="{9E7BAE60-8492-446E-978D-3D6CA5133DA1}"/>
              </a:ext>
            </a:extLst>
          </p:cNvPr>
          <p:cNvSpPr/>
          <p:nvPr/>
        </p:nvSpPr>
        <p:spPr>
          <a:xfrm>
            <a:off x="10972928" y="3748353"/>
            <a:ext cx="923795" cy="1284967"/>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Manage relationships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assistant</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Health and risk scores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Interactive org charts</a:t>
            </a:r>
          </a:p>
        </p:txBody>
      </p:sp>
      <p:sp>
        <p:nvSpPr>
          <p:cNvPr id="237" name="Rectangle 236">
            <a:extLst>
              <a:ext uri="{FF2B5EF4-FFF2-40B4-BE49-F238E27FC236}">
                <a16:creationId xmlns:a16="http://schemas.microsoft.com/office/drawing/2014/main" id="{57651077-F614-4612-95D1-9DACB7310E84}"/>
              </a:ext>
            </a:extLst>
          </p:cNvPr>
          <p:cNvSpPr/>
          <p:nvPr/>
        </p:nvSpPr>
        <p:spPr>
          <a:xfrm>
            <a:off x="10972928" y="5496730"/>
            <a:ext cx="922440" cy="93871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Win deal</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Document sharing</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Leveraging winning sales techniques</a:t>
            </a:r>
          </a:p>
        </p:txBody>
      </p:sp>
      <p:sp>
        <p:nvSpPr>
          <p:cNvPr id="238" name="Rectangle 237">
            <a:extLst>
              <a:ext uri="{FF2B5EF4-FFF2-40B4-BE49-F238E27FC236}">
                <a16:creationId xmlns:a16="http://schemas.microsoft.com/office/drawing/2014/main" id="{8DA731AB-4035-48D6-B021-156F8F62E0E4}"/>
              </a:ext>
            </a:extLst>
          </p:cNvPr>
          <p:cNvSpPr/>
          <p:nvPr/>
        </p:nvSpPr>
        <p:spPr>
          <a:xfrm>
            <a:off x="8085341" y="2557551"/>
            <a:ext cx="1247938" cy="1915909"/>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Customer interactions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Warm introductions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Recommended, personalized talking points and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AI-driven next best actions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Personalized sales documents</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Showcase product with mixed reality</a:t>
            </a:r>
          </a:p>
        </p:txBody>
      </p:sp>
      <p:grpSp>
        <p:nvGrpSpPr>
          <p:cNvPr id="472" name="Group 471">
            <a:extLst>
              <a:ext uri="{FF2B5EF4-FFF2-40B4-BE49-F238E27FC236}">
                <a16:creationId xmlns:a16="http://schemas.microsoft.com/office/drawing/2014/main" id="{B2E24A82-C23A-4DE6-8AED-530E64F738DF}"/>
              </a:ext>
            </a:extLst>
          </p:cNvPr>
          <p:cNvGrpSpPr/>
          <p:nvPr/>
        </p:nvGrpSpPr>
        <p:grpSpPr>
          <a:xfrm>
            <a:off x="9714173" y="186238"/>
            <a:ext cx="563432" cy="564027"/>
            <a:chOff x="9587173" y="778859"/>
            <a:chExt cx="563432" cy="564027"/>
          </a:xfrm>
        </p:grpSpPr>
        <p:sp>
          <p:nvSpPr>
            <p:cNvPr id="191" name="Oval 190">
              <a:extLst>
                <a:ext uri="{FF2B5EF4-FFF2-40B4-BE49-F238E27FC236}">
                  <a16:creationId xmlns:a16="http://schemas.microsoft.com/office/drawing/2014/main" id="{8CA89001-032E-46B4-AFDA-F576C62C4185}"/>
                </a:ext>
              </a:extLst>
            </p:cNvPr>
            <p:cNvSpPr/>
            <p:nvPr/>
          </p:nvSpPr>
          <p:spPr bwMode="auto">
            <a:xfrm>
              <a:off x="9587173" y="77885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53" name="Group 352">
              <a:extLst>
                <a:ext uri="{FF2B5EF4-FFF2-40B4-BE49-F238E27FC236}">
                  <a16:creationId xmlns:a16="http://schemas.microsoft.com/office/drawing/2014/main" id="{AAAFF87B-9121-47C7-9B01-308A9D865F6E}"/>
                </a:ext>
              </a:extLst>
            </p:cNvPr>
            <p:cNvGrpSpPr/>
            <p:nvPr/>
          </p:nvGrpSpPr>
          <p:grpSpPr>
            <a:xfrm>
              <a:off x="9714329" y="934345"/>
              <a:ext cx="309121" cy="253055"/>
              <a:chOff x="2703514" y="4487088"/>
              <a:chExt cx="873125" cy="714766"/>
            </a:xfrm>
          </p:grpSpPr>
          <p:sp>
            <p:nvSpPr>
              <p:cNvPr id="354" name="Freeform: Shape 353">
                <a:extLst>
                  <a:ext uri="{FF2B5EF4-FFF2-40B4-BE49-F238E27FC236}">
                    <a16:creationId xmlns:a16="http://schemas.microsoft.com/office/drawing/2014/main" id="{75072595-0F6C-4896-850B-5606FD4C6F17}"/>
                  </a:ext>
                </a:extLst>
              </p:cNvPr>
              <p:cNvSpPr/>
              <p:nvPr/>
            </p:nvSpPr>
            <p:spPr>
              <a:xfrm>
                <a:off x="2703514" y="4487088"/>
                <a:ext cx="873125" cy="714766"/>
              </a:xfrm>
              <a:custGeom>
                <a:avLst/>
                <a:gdLst>
                  <a:gd name="connsiteX0" fmla="*/ 436563 w 873125"/>
                  <a:gd name="connsiteY0" fmla="*/ 0 h 714766"/>
                  <a:gd name="connsiteX1" fmla="*/ 464741 w 873125"/>
                  <a:gd name="connsiteY1" fmla="*/ 11672 h 714766"/>
                  <a:gd name="connsiteX2" fmla="*/ 544116 w 873125"/>
                  <a:gd name="connsiteY2" fmla="*/ 91047 h 714766"/>
                  <a:gd name="connsiteX3" fmla="*/ 552450 w 873125"/>
                  <a:gd name="connsiteY3" fmla="*/ 104144 h 714766"/>
                  <a:gd name="connsiteX4" fmla="*/ 552450 w 873125"/>
                  <a:gd name="connsiteY4" fmla="*/ 134306 h 714766"/>
                  <a:gd name="connsiteX5" fmla="*/ 544116 w 873125"/>
                  <a:gd name="connsiteY5" fmla="*/ 147403 h 714766"/>
                  <a:gd name="connsiteX6" fmla="*/ 464741 w 873125"/>
                  <a:gd name="connsiteY6" fmla="*/ 226778 h 714766"/>
                  <a:gd name="connsiteX7" fmla="*/ 408615 w 873125"/>
                  <a:gd name="connsiteY7" fmla="*/ 227008 h 714766"/>
                  <a:gd name="connsiteX8" fmla="*/ 408384 w 873125"/>
                  <a:gd name="connsiteY8" fmla="*/ 226778 h 714766"/>
                  <a:gd name="connsiteX9" fmla="*/ 408154 w 873125"/>
                  <a:gd name="connsiteY9" fmla="*/ 170652 h 714766"/>
                  <a:gd name="connsiteX10" fmla="*/ 408384 w 873125"/>
                  <a:gd name="connsiteY10" fmla="*/ 170422 h 714766"/>
                  <a:gd name="connsiteX11" fmla="*/ 420291 w 873125"/>
                  <a:gd name="connsiteY11" fmla="*/ 158912 h 714766"/>
                  <a:gd name="connsiteX12" fmla="*/ 158750 w 873125"/>
                  <a:gd name="connsiteY12" fmla="*/ 158912 h 714766"/>
                  <a:gd name="connsiteX13" fmla="*/ 79375 w 873125"/>
                  <a:gd name="connsiteY13" fmla="*/ 238287 h 714766"/>
                  <a:gd name="connsiteX14" fmla="*/ 158750 w 873125"/>
                  <a:gd name="connsiteY14" fmla="*/ 317662 h 714766"/>
                  <a:gd name="connsiteX15" fmla="*/ 714375 w 873125"/>
                  <a:gd name="connsiteY15" fmla="*/ 317662 h 714766"/>
                  <a:gd name="connsiteX16" fmla="*/ 873125 w 873125"/>
                  <a:gd name="connsiteY16" fmla="*/ 476412 h 714766"/>
                  <a:gd name="connsiteX17" fmla="*/ 714375 w 873125"/>
                  <a:gd name="connsiteY17" fmla="*/ 635162 h 714766"/>
                  <a:gd name="connsiteX18" fmla="*/ 532209 w 873125"/>
                  <a:gd name="connsiteY18" fmla="*/ 635162 h 714766"/>
                  <a:gd name="connsiteX19" fmla="*/ 464741 w 873125"/>
                  <a:gd name="connsiteY19" fmla="*/ 703028 h 714766"/>
                  <a:gd name="connsiteX20" fmla="*/ 408615 w 873125"/>
                  <a:gd name="connsiteY20" fmla="*/ 703258 h 714766"/>
                  <a:gd name="connsiteX21" fmla="*/ 408384 w 873125"/>
                  <a:gd name="connsiteY21" fmla="*/ 703028 h 714766"/>
                  <a:gd name="connsiteX22" fmla="*/ 408154 w 873125"/>
                  <a:gd name="connsiteY22" fmla="*/ 646902 h 714766"/>
                  <a:gd name="connsiteX23" fmla="*/ 408384 w 873125"/>
                  <a:gd name="connsiteY23" fmla="*/ 646672 h 714766"/>
                  <a:gd name="connsiteX24" fmla="*/ 420291 w 873125"/>
                  <a:gd name="connsiteY24" fmla="*/ 635162 h 714766"/>
                  <a:gd name="connsiteX25" fmla="*/ 357188 w 873125"/>
                  <a:gd name="connsiteY25" fmla="*/ 635162 h 714766"/>
                  <a:gd name="connsiteX26" fmla="*/ 317500 w 873125"/>
                  <a:gd name="connsiteY26" fmla="*/ 595475 h 714766"/>
                  <a:gd name="connsiteX27" fmla="*/ 357188 w 873125"/>
                  <a:gd name="connsiteY27" fmla="*/ 555787 h 714766"/>
                  <a:gd name="connsiteX28" fmla="*/ 420291 w 873125"/>
                  <a:gd name="connsiteY28" fmla="*/ 555787 h 714766"/>
                  <a:gd name="connsiteX29" fmla="*/ 408384 w 873125"/>
                  <a:gd name="connsiteY29" fmla="*/ 544278 h 714766"/>
                  <a:gd name="connsiteX30" fmla="*/ 408384 w 873125"/>
                  <a:gd name="connsiteY30" fmla="*/ 487922 h 714766"/>
                  <a:gd name="connsiteX31" fmla="*/ 464741 w 873125"/>
                  <a:gd name="connsiteY31" fmla="*/ 487922 h 714766"/>
                  <a:gd name="connsiteX32" fmla="*/ 532209 w 873125"/>
                  <a:gd name="connsiteY32" fmla="*/ 555787 h 714766"/>
                  <a:gd name="connsiteX33" fmla="*/ 714375 w 873125"/>
                  <a:gd name="connsiteY33" fmla="*/ 555787 h 714766"/>
                  <a:gd name="connsiteX34" fmla="*/ 793750 w 873125"/>
                  <a:gd name="connsiteY34" fmla="*/ 476412 h 714766"/>
                  <a:gd name="connsiteX35" fmla="*/ 714375 w 873125"/>
                  <a:gd name="connsiteY35" fmla="*/ 397037 h 714766"/>
                  <a:gd name="connsiteX36" fmla="*/ 158750 w 873125"/>
                  <a:gd name="connsiteY36" fmla="*/ 397037 h 714766"/>
                  <a:gd name="connsiteX37" fmla="*/ 0 w 873125"/>
                  <a:gd name="connsiteY37" fmla="*/ 238287 h 714766"/>
                  <a:gd name="connsiteX38" fmla="*/ 158750 w 873125"/>
                  <a:gd name="connsiteY38" fmla="*/ 79537 h 714766"/>
                  <a:gd name="connsiteX39" fmla="*/ 420291 w 873125"/>
                  <a:gd name="connsiteY39" fmla="*/ 79537 h 714766"/>
                  <a:gd name="connsiteX40" fmla="*/ 408384 w 873125"/>
                  <a:gd name="connsiteY40" fmla="*/ 68028 h 714766"/>
                  <a:gd name="connsiteX41" fmla="*/ 408384 w 873125"/>
                  <a:gd name="connsiteY41" fmla="*/ 11672 h 714766"/>
                  <a:gd name="connsiteX42" fmla="*/ 436563 w 873125"/>
                  <a:gd name="connsiteY42" fmla="*/ 0 h 7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3125" h="714766">
                    <a:moveTo>
                      <a:pt x="436563" y="0"/>
                    </a:moveTo>
                    <a:cubicBezTo>
                      <a:pt x="446761" y="0"/>
                      <a:pt x="456960" y="3891"/>
                      <a:pt x="464741" y="11672"/>
                    </a:cubicBezTo>
                    <a:lnTo>
                      <a:pt x="544116" y="91047"/>
                    </a:lnTo>
                    <a:cubicBezTo>
                      <a:pt x="547727" y="94821"/>
                      <a:pt x="550561" y="99272"/>
                      <a:pt x="552450" y="104144"/>
                    </a:cubicBezTo>
                    <a:cubicBezTo>
                      <a:pt x="556419" y="113806"/>
                      <a:pt x="556419" y="124644"/>
                      <a:pt x="552450" y="134306"/>
                    </a:cubicBezTo>
                    <a:cubicBezTo>
                      <a:pt x="550561" y="139178"/>
                      <a:pt x="547727" y="143629"/>
                      <a:pt x="544116" y="147403"/>
                    </a:cubicBezTo>
                    <a:lnTo>
                      <a:pt x="464741" y="226778"/>
                    </a:lnTo>
                    <a:cubicBezTo>
                      <a:pt x="449306" y="242340"/>
                      <a:pt x="424176" y="242443"/>
                      <a:pt x="408615" y="227008"/>
                    </a:cubicBezTo>
                    <a:cubicBezTo>
                      <a:pt x="408539" y="226932"/>
                      <a:pt x="408460" y="226855"/>
                      <a:pt x="408384" y="226778"/>
                    </a:cubicBezTo>
                    <a:cubicBezTo>
                      <a:pt x="392823" y="211343"/>
                      <a:pt x="392720" y="186214"/>
                      <a:pt x="408154" y="170652"/>
                    </a:cubicBezTo>
                    <a:cubicBezTo>
                      <a:pt x="408230" y="170575"/>
                      <a:pt x="408309" y="170498"/>
                      <a:pt x="408384" y="170422"/>
                    </a:cubicBezTo>
                    <a:lnTo>
                      <a:pt x="420291" y="158912"/>
                    </a:lnTo>
                    <a:lnTo>
                      <a:pt x="158750" y="158912"/>
                    </a:lnTo>
                    <a:cubicBezTo>
                      <a:pt x="114912" y="158912"/>
                      <a:pt x="79375" y="194450"/>
                      <a:pt x="79375" y="238287"/>
                    </a:cubicBezTo>
                    <a:cubicBezTo>
                      <a:pt x="79375" y="282126"/>
                      <a:pt x="114912" y="317662"/>
                      <a:pt x="158750" y="317662"/>
                    </a:cubicBezTo>
                    <a:lnTo>
                      <a:pt x="714375" y="317662"/>
                    </a:lnTo>
                    <a:cubicBezTo>
                      <a:pt x="802049" y="317662"/>
                      <a:pt x="873125" y="388739"/>
                      <a:pt x="873125" y="476412"/>
                    </a:cubicBezTo>
                    <a:cubicBezTo>
                      <a:pt x="873125" y="564086"/>
                      <a:pt x="802049" y="635162"/>
                      <a:pt x="714375" y="635162"/>
                    </a:cubicBezTo>
                    <a:lnTo>
                      <a:pt x="532209" y="635162"/>
                    </a:lnTo>
                    <a:lnTo>
                      <a:pt x="464741" y="703028"/>
                    </a:lnTo>
                    <a:cubicBezTo>
                      <a:pt x="449306" y="718589"/>
                      <a:pt x="424176" y="718693"/>
                      <a:pt x="408615" y="703258"/>
                    </a:cubicBezTo>
                    <a:cubicBezTo>
                      <a:pt x="408539" y="703183"/>
                      <a:pt x="408460" y="703103"/>
                      <a:pt x="408384" y="703028"/>
                    </a:cubicBezTo>
                    <a:cubicBezTo>
                      <a:pt x="392823" y="687594"/>
                      <a:pt x="392720" y="662463"/>
                      <a:pt x="408154" y="646902"/>
                    </a:cubicBezTo>
                    <a:cubicBezTo>
                      <a:pt x="408230" y="646826"/>
                      <a:pt x="408309" y="646747"/>
                      <a:pt x="408384" y="646672"/>
                    </a:cubicBezTo>
                    <a:lnTo>
                      <a:pt x="420291" y="635162"/>
                    </a:lnTo>
                    <a:lnTo>
                      <a:pt x="357188" y="635162"/>
                    </a:lnTo>
                    <a:cubicBezTo>
                      <a:pt x="335269" y="635162"/>
                      <a:pt x="317500" y="617394"/>
                      <a:pt x="317500" y="595475"/>
                    </a:cubicBezTo>
                    <a:cubicBezTo>
                      <a:pt x="317500" y="573555"/>
                      <a:pt x="335269" y="555787"/>
                      <a:pt x="357188" y="555787"/>
                    </a:cubicBezTo>
                    <a:lnTo>
                      <a:pt x="420291" y="555787"/>
                    </a:lnTo>
                    <a:lnTo>
                      <a:pt x="408384" y="544278"/>
                    </a:lnTo>
                    <a:cubicBezTo>
                      <a:pt x="392823" y="528716"/>
                      <a:pt x="392823" y="503483"/>
                      <a:pt x="408384" y="487922"/>
                    </a:cubicBezTo>
                    <a:cubicBezTo>
                      <a:pt x="423946" y="472360"/>
                      <a:pt x="449179" y="472360"/>
                      <a:pt x="464741" y="487922"/>
                    </a:cubicBezTo>
                    <a:lnTo>
                      <a:pt x="532209" y="555787"/>
                    </a:lnTo>
                    <a:lnTo>
                      <a:pt x="714375" y="555787"/>
                    </a:lnTo>
                    <a:cubicBezTo>
                      <a:pt x="758214" y="555787"/>
                      <a:pt x="793750" y="520251"/>
                      <a:pt x="793750" y="476412"/>
                    </a:cubicBezTo>
                    <a:cubicBezTo>
                      <a:pt x="793750" y="432574"/>
                      <a:pt x="758214" y="397037"/>
                      <a:pt x="714375" y="397037"/>
                    </a:cubicBezTo>
                    <a:lnTo>
                      <a:pt x="158750" y="397037"/>
                    </a:lnTo>
                    <a:cubicBezTo>
                      <a:pt x="71075" y="397037"/>
                      <a:pt x="0" y="325961"/>
                      <a:pt x="0" y="238287"/>
                    </a:cubicBezTo>
                    <a:cubicBezTo>
                      <a:pt x="0" y="150612"/>
                      <a:pt x="71075" y="79537"/>
                      <a:pt x="158750" y="79537"/>
                    </a:cubicBezTo>
                    <a:lnTo>
                      <a:pt x="420291" y="79537"/>
                    </a:lnTo>
                    <a:lnTo>
                      <a:pt x="408384" y="68028"/>
                    </a:lnTo>
                    <a:cubicBezTo>
                      <a:pt x="392823" y="52466"/>
                      <a:pt x="392823" y="27234"/>
                      <a:pt x="408384" y="11672"/>
                    </a:cubicBezTo>
                    <a:cubicBezTo>
                      <a:pt x="416165" y="3891"/>
                      <a:pt x="426364" y="0"/>
                      <a:pt x="436563" y="0"/>
                    </a:cubicBezTo>
                    <a:close/>
                  </a:path>
                </a:pathLst>
              </a:custGeom>
              <a:solidFill>
                <a:schemeClr val="accent2"/>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06E1DFBF-F54C-4F73-9215-2FF8ACCC020E}"/>
                  </a:ext>
                </a:extLst>
              </p:cNvPr>
              <p:cNvSpPr/>
              <p:nvPr/>
            </p:nvSpPr>
            <p:spPr>
              <a:xfrm>
                <a:off x="3338514" y="448725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21" y="0"/>
                      <a:pt x="238125" y="53307"/>
                      <a:pt x="238125" y="119063"/>
                    </a:cubicBezTo>
                    <a:cubicBezTo>
                      <a:pt x="238125" y="184819"/>
                      <a:pt x="184821" y="238125"/>
                      <a:pt x="119063" y="238125"/>
                    </a:cubicBezTo>
                    <a:cubicBezTo>
                      <a:pt x="53304" y="238125"/>
                      <a:pt x="0" y="184819"/>
                      <a:pt x="0" y="119063"/>
                    </a:cubicBezTo>
                    <a:cubicBezTo>
                      <a:pt x="0" y="53307"/>
                      <a:pt x="53304" y="0"/>
                      <a:pt x="119063" y="0"/>
                    </a:cubicBezTo>
                    <a:close/>
                    <a:moveTo>
                      <a:pt x="119063" y="79375"/>
                    </a:moveTo>
                    <a:cubicBezTo>
                      <a:pt x="97143" y="79375"/>
                      <a:pt x="79375" y="97144"/>
                      <a:pt x="79375" y="119063"/>
                    </a:cubicBezTo>
                    <a:cubicBezTo>
                      <a:pt x="79375" y="140981"/>
                      <a:pt x="97143" y="158750"/>
                      <a:pt x="119063" y="158750"/>
                    </a:cubicBezTo>
                    <a:cubicBezTo>
                      <a:pt x="140982" y="158750"/>
                      <a:pt x="158750" y="140981"/>
                      <a:pt x="158750" y="119063"/>
                    </a:cubicBezTo>
                    <a:cubicBezTo>
                      <a:pt x="158750" y="97144"/>
                      <a:pt x="140982"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72F016DC-41F1-4A83-B31B-F8488A66BD26}"/>
                  </a:ext>
                </a:extLst>
              </p:cNvPr>
              <p:cNvSpPr/>
              <p:nvPr/>
            </p:nvSpPr>
            <p:spPr>
              <a:xfrm>
                <a:off x="2703514" y="4963501"/>
                <a:ext cx="238125" cy="238125"/>
              </a:xfrm>
              <a:custGeom>
                <a:avLst/>
                <a:gdLst>
                  <a:gd name="connsiteX0" fmla="*/ 119063 w 238125"/>
                  <a:gd name="connsiteY0" fmla="*/ 0 h 238125"/>
                  <a:gd name="connsiteX1" fmla="*/ 238125 w 238125"/>
                  <a:gd name="connsiteY1" fmla="*/ 119063 h 238125"/>
                  <a:gd name="connsiteX2" fmla="*/ 119063 w 238125"/>
                  <a:gd name="connsiteY2" fmla="*/ 238125 h 238125"/>
                  <a:gd name="connsiteX3" fmla="*/ 0 w 238125"/>
                  <a:gd name="connsiteY3" fmla="*/ 119063 h 238125"/>
                  <a:gd name="connsiteX4" fmla="*/ 119063 w 238125"/>
                  <a:gd name="connsiteY4" fmla="*/ 0 h 238125"/>
                  <a:gd name="connsiteX5" fmla="*/ 119063 w 238125"/>
                  <a:gd name="connsiteY5" fmla="*/ 79375 h 238125"/>
                  <a:gd name="connsiteX6" fmla="*/ 79375 w 238125"/>
                  <a:gd name="connsiteY6" fmla="*/ 119063 h 238125"/>
                  <a:gd name="connsiteX7" fmla="*/ 119063 w 238125"/>
                  <a:gd name="connsiteY7" fmla="*/ 158750 h 238125"/>
                  <a:gd name="connsiteX8" fmla="*/ 158750 w 238125"/>
                  <a:gd name="connsiteY8" fmla="*/ 119063 h 238125"/>
                  <a:gd name="connsiteX9" fmla="*/ 119063 w 238125"/>
                  <a:gd name="connsiteY9" fmla="*/ 793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19063" y="0"/>
                    </a:moveTo>
                    <a:cubicBezTo>
                      <a:pt x="184819" y="0"/>
                      <a:pt x="238125" y="53305"/>
                      <a:pt x="238125" y="119063"/>
                    </a:cubicBezTo>
                    <a:cubicBezTo>
                      <a:pt x="238125" y="184821"/>
                      <a:pt x="184819" y="238125"/>
                      <a:pt x="119063" y="238125"/>
                    </a:cubicBezTo>
                    <a:cubicBezTo>
                      <a:pt x="53306" y="238125"/>
                      <a:pt x="0" y="184821"/>
                      <a:pt x="0" y="119063"/>
                    </a:cubicBezTo>
                    <a:cubicBezTo>
                      <a:pt x="0" y="53305"/>
                      <a:pt x="53306" y="0"/>
                      <a:pt x="119063" y="0"/>
                    </a:cubicBezTo>
                    <a:close/>
                    <a:moveTo>
                      <a:pt x="119063" y="79375"/>
                    </a:moveTo>
                    <a:cubicBezTo>
                      <a:pt x="97144" y="79375"/>
                      <a:pt x="79375" y="97143"/>
                      <a:pt x="79375" y="119063"/>
                    </a:cubicBezTo>
                    <a:cubicBezTo>
                      <a:pt x="79375" y="140982"/>
                      <a:pt x="97144" y="158750"/>
                      <a:pt x="119063" y="158750"/>
                    </a:cubicBezTo>
                    <a:cubicBezTo>
                      <a:pt x="140981" y="158750"/>
                      <a:pt x="158750" y="140982"/>
                      <a:pt x="158750" y="119063"/>
                    </a:cubicBezTo>
                    <a:cubicBezTo>
                      <a:pt x="158750" y="97143"/>
                      <a:pt x="140981" y="79375"/>
                      <a:pt x="119063" y="79375"/>
                    </a:cubicBezTo>
                    <a:close/>
                  </a:path>
                </a:pathLst>
              </a:custGeom>
              <a:solidFill>
                <a:schemeClr val="accent4"/>
              </a:solidFill>
              <a:ln w="396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59" name="Group 458">
            <a:extLst>
              <a:ext uri="{FF2B5EF4-FFF2-40B4-BE49-F238E27FC236}">
                <a16:creationId xmlns:a16="http://schemas.microsoft.com/office/drawing/2014/main" id="{FA1EC44B-A717-471D-AA14-250A238FF18F}"/>
              </a:ext>
            </a:extLst>
          </p:cNvPr>
          <p:cNvGrpSpPr/>
          <p:nvPr/>
        </p:nvGrpSpPr>
        <p:grpSpPr>
          <a:xfrm>
            <a:off x="10289576" y="2316441"/>
            <a:ext cx="672112" cy="672822"/>
            <a:chOff x="10289576" y="2367241"/>
            <a:chExt cx="672112" cy="672822"/>
          </a:xfrm>
        </p:grpSpPr>
        <p:sp>
          <p:nvSpPr>
            <p:cNvPr id="196" name="Oval 195">
              <a:extLst>
                <a:ext uri="{FF2B5EF4-FFF2-40B4-BE49-F238E27FC236}">
                  <a16:creationId xmlns:a16="http://schemas.microsoft.com/office/drawing/2014/main" id="{B792794D-F865-44B2-B495-18F38BA22E3A}"/>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68" name="Group 367">
              <a:extLst>
                <a:ext uri="{FF2B5EF4-FFF2-40B4-BE49-F238E27FC236}">
                  <a16:creationId xmlns:a16="http://schemas.microsoft.com/office/drawing/2014/main" id="{DE588FDD-80D4-460F-8A32-BD9FF754C7C1}"/>
                </a:ext>
              </a:extLst>
            </p:cNvPr>
            <p:cNvGrpSpPr/>
            <p:nvPr/>
          </p:nvGrpSpPr>
          <p:grpSpPr>
            <a:xfrm>
              <a:off x="10403126" y="2481135"/>
              <a:ext cx="445012" cy="445034"/>
              <a:chOff x="4216426" y="3040063"/>
              <a:chExt cx="952500" cy="952548"/>
            </a:xfrm>
          </p:grpSpPr>
          <p:sp>
            <p:nvSpPr>
              <p:cNvPr id="367" name="Freeform: Shape 366">
                <a:extLst>
                  <a:ext uri="{FF2B5EF4-FFF2-40B4-BE49-F238E27FC236}">
                    <a16:creationId xmlns:a16="http://schemas.microsoft.com/office/drawing/2014/main" id="{38156CC4-5F9C-417F-9D88-A6862A0427E6}"/>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AD0A8900-03B7-422D-AAAE-EF6B0317474E}"/>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C3F3F0DB-4058-4290-A909-C0247ACF2445}"/>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916CEB78-9CA7-499A-A1FB-C04D5E99159C}"/>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Freeform: Shape 361">
                <a:extLst>
                  <a:ext uri="{FF2B5EF4-FFF2-40B4-BE49-F238E27FC236}">
                    <a16:creationId xmlns:a16="http://schemas.microsoft.com/office/drawing/2014/main" id="{942DFBFD-45B4-4163-9E99-8BFF92B786B0}"/>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0" name="Group 459">
            <a:extLst>
              <a:ext uri="{FF2B5EF4-FFF2-40B4-BE49-F238E27FC236}">
                <a16:creationId xmlns:a16="http://schemas.microsoft.com/office/drawing/2014/main" id="{95B6B055-19E3-4932-87CE-149589B181F6}"/>
              </a:ext>
            </a:extLst>
          </p:cNvPr>
          <p:cNvGrpSpPr/>
          <p:nvPr/>
        </p:nvGrpSpPr>
        <p:grpSpPr>
          <a:xfrm>
            <a:off x="10289576" y="4054425"/>
            <a:ext cx="672112" cy="672822"/>
            <a:chOff x="10289576" y="4105225"/>
            <a:chExt cx="672112" cy="672822"/>
          </a:xfrm>
        </p:grpSpPr>
        <p:sp>
          <p:nvSpPr>
            <p:cNvPr id="198" name="Oval 197">
              <a:extLst>
                <a:ext uri="{FF2B5EF4-FFF2-40B4-BE49-F238E27FC236}">
                  <a16:creationId xmlns:a16="http://schemas.microsoft.com/office/drawing/2014/main" id="{66068437-FA6A-4A6E-88E0-6565329A1820}"/>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78" name="Group 377">
              <a:extLst>
                <a:ext uri="{FF2B5EF4-FFF2-40B4-BE49-F238E27FC236}">
                  <a16:creationId xmlns:a16="http://schemas.microsoft.com/office/drawing/2014/main" id="{E4898559-BD8F-471A-997A-BBE0BDE3168F}"/>
                </a:ext>
              </a:extLst>
            </p:cNvPr>
            <p:cNvGrpSpPr/>
            <p:nvPr/>
          </p:nvGrpSpPr>
          <p:grpSpPr>
            <a:xfrm>
              <a:off x="10403057" y="4270310"/>
              <a:ext cx="445151" cy="342653"/>
              <a:chOff x="2666250" y="3114997"/>
              <a:chExt cx="445151" cy="342653"/>
            </a:xfrm>
          </p:grpSpPr>
          <p:sp>
            <p:nvSpPr>
              <p:cNvPr id="379" name="Oval 10">
                <a:extLst>
                  <a:ext uri="{FF2B5EF4-FFF2-40B4-BE49-F238E27FC236}">
                    <a16:creationId xmlns:a16="http://schemas.microsoft.com/office/drawing/2014/main" id="{BB97481E-8927-44C8-B9EB-7D982AEB4A92}"/>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0" name="Freeform 11">
                <a:extLst>
                  <a:ext uri="{FF2B5EF4-FFF2-40B4-BE49-F238E27FC236}">
                    <a16:creationId xmlns:a16="http://schemas.microsoft.com/office/drawing/2014/main" id="{E5F4393D-A3B3-4804-BA44-DC271866C466}"/>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381" name="Group 380">
                <a:extLst>
                  <a:ext uri="{FF2B5EF4-FFF2-40B4-BE49-F238E27FC236}">
                    <a16:creationId xmlns:a16="http://schemas.microsoft.com/office/drawing/2014/main" id="{E78B5BC0-CF01-4BE9-A7A3-9D48D051DDC0}"/>
                  </a:ext>
                </a:extLst>
              </p:cNvPr>
              <p:cNvGrpSpPr/>
              <p:nvPr/>
            </p:nvGrpSpPr>
            <p:grpSpPr>
              <a:xfrm>
                <a:off x="2666250" y="3172354"/>
                <a:ext cx="130842" cy="240372"/>
                <a:chOff x="2666250" y="3172354"/>
                <a:chExt cx="130842" cy="240372"/>
              </a:xfrm>
            </p:grpSpPr>
            <p:sp>
              <p:nvSpPr>
                <p:cNvPr id="385" name="Oval 6">
                  <a:extLst>
                    <a:ext uri="{FF2B5EF4-FFF2-40B4-BE49-F238E27FC236}">
                      <a16:creationId xmlns:a16="http://schemas.microsoft.com/office/drawing/2014/main" id="{25FD6C2C-45B4-44A6-A6AF-96F98AA6FC25}"/>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6" name="Freeform 7">
                  <a:extLst>
                    <a:ext uri="{FF2B5EF4-FFF2-40B4-BE49-F238E27FC236}">
                      <a16:creationId xmlns:a16="http://schemas.microsoft.com/office/drawing/2014/main" id="{68ACAA9A-81FD-4C98-9A1E-33D1A8BD9257}"/>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382" name="Group 381">
                <a:extLst>
                  <a:ext uri="{FF2B5EF4-FFF2-40B4-BE49-F238E27FC236}">
                    <a16:creationId xmlns:a16="http://schemas.microsoft.com/office/drawing/2014/main" id="{820EE503-539F-4418-B3FF-97D31BB84242}"/>
                  </a:ext>
                </a:extLst>
              </p:cNvPr>
              <p:cNvGrpSpPr/>
              <p:nvPr/>
            </p:nvGrpSpPr>
            <p:grpSpPr>
              <a:xfrm>
                <a:off x="2980559" y="3172354"/>
                <a:ext cx="130842" cy="240372"/>
                <a:chOff x="2980559" y="3172354"/>
                <a:chExt cx="130842" cy="240372"/>
              </a:xfrm>
            </p:grpSpPr>
            <p:sp>
              <p:nvSpPr>
                <p:cNvPr id="383" name="Oval 6">
                  <a:extLst>
                    <a:ext uri="{FF2B5EF4-FFF2-40B4-BE49-F238E27FC236}">
                      <a16:creationId xmlns:a16="http://schemas.microsoft.com/office/drawing/2014/main" id="{17298CD2-4405-4EE2-A17C-60C735E34ABA}"/>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84" name="Freeform 7">
                  <a:extLst>
                    <a:ext uri="{FF2B5EF4-FFF2-40B4-BE49-F238E27FC236}">
                      <a16:creationId xmlns:a16="http://schemas.microsoft.com/office/drawing/2014/main" id="{CBB1D25E-827D-4AAF-8F8D-3F6A84CFDBC5}"/>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grpSp>
        <p:nvGrpSpPr>
          <p:cNvPr id="474" name="Group 473">
            <a:extLst>
              <a:ext uri="{FF2B5EF4-FFF2-40B4-BE49-F238E27FC236}">
                <a16:creationId xmlns:a16="http://schemas.microsoft.com/office/drawing/2014/main" id="{9B1D2CD0-1A28-49BB-BDFD-1D2BBD6160C2}"/>
              </a:ext>
            </a:extLst>
          </p:cNvPr>
          <p:cNvGrpSpPr/>
          <p:nvPr/>
        </p:nvGrpSpPr>
        <p:grpSpPr>
          <a:xfrm>
            <a:off x="9059212" y="1798769"/>
            <a:ext cx="563432" cy="564027"/>
            <a:chOff x="9059212" y="1849569"/>
            <a:chExt cx="563432" cy="564027"/>
          </a:xfrm>
        </p:grpSpPr>
        <p:sp>
          <p:nvSpPr>
            <p:cNvPr id="475" name="Oval 474">
              <a:extLst>
                <a:ext uri="{FF2B5EF4-FFF2-40B4-BE49-F238E27FC236}">
                  <a16:creationId xmlns:a16="http://schemas.microsoft.com/office/drawing/2014/main" id="{1184A8F7-C0F8-4D10-B997-1BDA2D34E25D}"/>
                </a:ext>
              </a:extLst>
            </p:cNvPr>
            <p:cNvSpPr/>
            <p:nvPr/>
          </p:nvSpPr>
          <p:spPr bwMode="auto">
            <a:xfrm>
              <a:off x="9059212" y="184956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sp>
          <p:nvSpPr>
            <p:cNvPr id="476" name="Graphic 339">
              <a:extLst>
                <a:ext uri="{FF2B5EF4-FFF2-40B4-BE49-F238E27FC236}">
                  <a16:creationId xmlns:a16="http://schemas.microsoft.com/office/drawing/2014/main" id="{7C8C7C6F-F2BF-488E-8A57-7A0826F1B116}"/>
                </a:ext>
              </a:extLst>
            </p:cNvPr>
            <p:cNvSpPr/>
            <p:nvPr/>
          </p:nvSpPr>
          <p:spPr>
            <a:xfrm>
              <a:off x="9101234" y="1891888"/>
              <a:ext cx="479389" cy="479389"/>
            </a:xfrm>
            <a:custGeom>
              <a:avLst/>
              <a:gdLst>
                <a:gd name="connsiteX0" fmla="*/ 446041 w 892081"/>
                <a:gd name="connsiteY0" fmla="*/ 419100 h 892081"/>
                <a:gd name="connsiteX1" fmla="*/ 642121 w 892081"/>
                <a:gd name="connsiteY1" fmla="*/ 223020 h 892081"/>
                <a:gd name="connsiteX2" fmla="*/ 669061 w 892081"/>
                <a:gd name="connsiteY2" fmla="*/ 223020 h 892081"/>
                <a:gd name="connsiteX3" fmla="*/ 669061 w 892081"/>
                <a:gd name="connsiteY3" fmla="*/ 249961 h 892081"/>
                <a:gd name="connsiteX4" fmla="*/ 472982 w 892081"/>
                <a:gd name="connsiteY4" fmla="*/ 446041 h 892081"/>
                <a:gd name="connsiteX5" fmla="*/ 669061 w 892081"/>
                <a:gd name="connsiteY5" fmla="*/ 642121 h 892081"/>
                <a:gd name="connsiteX6" fmla="*/ 669061 w 892081"/>
                <a:gd name="connsiteY6" fmla="*/ 669061 h 892081"/>
                <a:gd name="connsiteX7" fmla="*/ 642121 w 892081"/>
                <a:gd name="connsiteY7" fmla="*/ 669061 h 892081"/>
                <a:gd name="connsiteX8" fmla="*/ 446041 w 892081"/>
                <a:gd name="connsiteY8" fmla="*/ 472982 h 892081"/>
                <a:gd name="connsiteX9" fmla="*/ 249961 w 892081"/>
                <a:gd name="connsiteY9" fmla="*/ 669061 h 892081"/>
                <a:gd name="connsiteX10" fmla="*/ 223020 w 892081"/>
                <a:gd name="connsiteY10" fmla="*/ 669061 h 892081"/>
                <a:gd name="connsiteX11" fmla="*/ 223020 w 892081"/>
                <a:gd name="connsiteY11" fmla="*/ 642121 h 892081"/>
                <a:gd name="connsiteX12" fmla="*/ 419100 w 892081"/>
                <a:gd name="connsiteY12" fmla="*/ 446041 h 892081"/>
                <a:gd name="connsiteX13" fmla="*/ 223020 w 892081"/>
                <a:gd name="connsiteY13" fmla="*/ 249961 h 892081"/>
                <a:gd name="connsiteX14" fmla="*/ 223020 w 892081"/>
                <a:gd name="connsiteY14" fmla="*/ 223020 h 892081"/>
                <a:gd name="connsiteX15" fmla="*/ 249961 w 892081"/>
                <a:gd name="connsiteY15" fmla="*/ 223020 h 892081"/>
                <a:gd name="connsiteX16" fmla="*/ 446041 w 892081"/>
                <a:gd name="connsiteY16" fmla="*/ 419100 h 892081"/>
                <a:gd name="connsiteX17" fmla="*/ 446041 w 892081"/>
                <a:gd name="connsiteY17" fmla="*/ 419100 h 8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2081" h="892081">
                  <a:moveTo>
                    <a:pt x="446041" y="419100"/>
                  </a:moveTo>
                  <a:lnTo>
                    <a:pt x="642121" y="223020"/>
                  </a:lnTo>
                  <a:cubicBezTo>
                    <a:pt x="649560" y="215581"/>
                    <a:pt x="661622" y="215581"/>
                    <a:pt x="669061" y="223020"/>
                  </a:cubicBezTo>
                  <a:cubicBezTo>
                    <a:pt x="676501" y="230460"/>
                    <a:pt x="676501" y="242522"/>
                    <a:pt x="669061" y="249961"/>
                  </a:cubicBezTo>
                  <a:lnTo>
                    <a:pt x="472982" y="446041"/>
                  </a:lnTo>
                  <a:lnTo>
                    <a:pt x="669061" y="642121"/>
                  </a:lnTo>
                  <a:cubicBezTo>
                    <a:pt x="676501" y="649560"/>
                    <a:pt x="676501" y="661622"/>
                    <a:pt x="669061" y="669061"/>
                  </a:cubicBezTo>
                  <a:cubicBezTo>
                    <a:pt x="661622" y="676501"/>
                    <a:pt x="649560" y="676501"/>
                    <a:pt x="642121" y="669061"/>
                  </a:cubicBezTo>
                  <a:lnTo>
                    <a:pt x="446041" y="472982"/>
                  </a:lnTo>
                  <a:lnTo>
                    <a:pt x="249961" y="669061"/>
                  </a:lnTo>
                  <a:cubicBezTo>
                    <a:pt x="242522" y="676501"/>
                    <a:pt x="230460" y="676501"/>
                    <a:pt x="223020" y="669061"/>
                  </a:cubicBezTo>
                  <a:cubicBezTo>
                    <a:pt x="215581" y="661622"/>
                    <a:pt x="215581" y="649560"/>
                    <a:pt x="223020" y="642121"/>
                  </a:cubicBezTo>
                  <a:lnTo>
                    <a:pt x="419100" y="446041"/>
                  </a:lnTo>
                  <a:lnTo>
                    <a:pt x="223020" y="249961"/>
                  </a:lnTo>
                  <a:cubicBezTo>
                    <a:pt x="215581" y="242522"/>
                    <a:pt x="215581" y="230460"/>
                    <a:pt x="223020" y="223020"/>
                  </a:cubicBezTo>
                  <a:cubicBezTo>
                    <a:pt x="230460" y="215581"/>
                    <a:pt x="242522" y="215581"/>
                    <a:pt x="249961" y="223020"/>
                  </a:cubicBezTo>
                  <a:lnTo>
                    <a:pt x="446041" y="419100"/>
                  </a:lnTo>
                  <a:lnTo>
                    <a:pt x="446041" y="419100"/>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7" name="Group 476">
            <a:extLst>
              <a:ext uri="{FF2B5EF4-FFF2-40B4-BE49-F238E27FC236}">
                <a16:creationId xmlns:a16="http://schemas.microsoft.com/office/drawing/2014/main" id="{B1A5B658-C37D-4019-BA65-C497286E77F1}"/>
              </a:ext>
            </a:extLst>
          </p:cNvPr>
          <p:cNvGrpSpPr/>
          <p:nvPr/>
        </p:nvGrpSpPr>
        <p:grpSpPr>
          <a:xfrm>
            <a:off x="9301423" y="3179094"/>
            <a:ext cx="672112" cy="672822"/>
            <a:chOff x="9301423" y="3229894"/>
            <a:chExt cx="672112" cy="672822"/>
          </a:xfrm>
        </p:grpSpPr>
        <p:sp>
          <p:nvSpPr>
            <p:cNvPr id="478" name="Oval 477">
              <a:extLst>
                <a:ext uri="{FF2B5EF4-FFF2-40B4-BE49-F238E27FC236}">
                  <a16:creationId xmlns:a16="http://schemas.microsoft.com/office/drawing/2014/main" id="{B1CE4A48-D0B2-48EE-8FAB-E581EF347347}"/>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79" name="Group 478">
              <a:extLst>
                <a:ext uri="{FF2B5EF4-FFF2-40B4-BE49-F238E27FC236}">
                  <a16:creationId xmlns:a16="http://schemas.microsoft.com/office/drawing/2014/main" id="{5534C2D3-280C-4D30-BDF4-510364BA4A5D}"/>
                </a:ext>
              </a:extLst>
            </p:cNvPr>
            <p:cNvGrpSpPr/>
            <p:nvPr/>
          </p:nvGrpSpPr>
          <p:grpSpPr>
            <a:xfrm>
              <a:off x="9398391" y="3423453"/>
              <a:ext cx="478177" cy="285705"/>
              <a:chOff x="1844179" y="2538502"/>
              <a:chExt cx="230645" cy="138605"/>
            </a:xfrm>
          </p:grpSpPr>
          <p:sp>
            <p:nvSpPr>
              <p:cNvPr id="480" name="Freeform: Shape 479">
                <a:extLst>
                  <a:ext uri="{FF2B5EF4-FFF2-40B4-BE49-F238E27FC236}">
                    <a16:creationId xmlns:a16="http://schemas.microsoft.com/office/drawing/2014/main" id="{0238C7FE-82A3-40B8-A3DA-7EAE42C834B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630EB4C8-53ED-4AB6-A3BC-F9CF2EBB06A5}"/>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9780B71F-5B97-4968-94AA-7AA6DBB6F0A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07AA3B74-EA33-4F68-862A-1301EA6512C0}"/>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C156142-E921-4E8E-A75A-DCBBED41A6ED}"/>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C5645285-5D28-44D8-A9D9-D9B590BBE1E8}"/>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0005DF46-C625-43CC-94A3-136E4386F2F0}"/>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5F690356-E0C6-4E76-8AAB-FB964C457A78}"/>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0" name="Straight Connector 52">
            <a:extLst>
              <a:ext uri="{FF2B5EF4-FFF2-40B4-BE49-F238E27FC236}">
                <a16:creationId xmlns:a16="http://schemas.microsoft.com/office/drawing/2014/main" id="{0CAA8D83-FD79-48E1-98D7-EC74FE6EC028}"/>
              </a:ext>
            </a:extLst>
          </p:cNvPr>
          <p:cNvCxnSpPr>
            <a:cxnSpLocks/>
            <a:stCxn id="475" idx="2"/>
            <a:endCxn id="502" idx="0"/>
          </p:cNvCxnSpPr>
          <p:nvPr/>
        </p:nvCxnSpPr>
        <p:spPr>
          <a:xfrm rot="10800000" flipH="1" flipV="1">
            <a:off x="9059212" y="2080782"/>
            <a:ext cx="336056" cy="3535781"/>
          </a:xfrm>
          <a:prstGeom prst="bentConnector4">
            <a:avLst>
              <a:gd name="adj1" fmla="val -388306"/>
              <a:gd name="adj2" fmla="val 73115"/>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394" name="Straight Connector 52">
            <a:extLst>
              <a:ext uri="{FF2B5EF4-FFF2-40B4-BE49-F238E27FC236}">
                <a16:creationId xmlns:a16="http://schemas.microsoft.com/office/drawing/2014/main" id="{2E836C9F-3923-4927-9284-4CF9388F7FA7}"/>
              </a:ext>
            </a:extLst>
          </p:cNvPr>
          <p:cNvCxnSpPr>
            <a:cxnSpLocks/>
            <a:stCxn id="198" idx="0"/>
            <a:endCxn id="478" idx="6"/>
          </p:cNvCxnSpPr>
          <p:nvPr/>
        </p:nvCxnSpPr>
        <p:spPr>
          <a:xfrm rot="16200000" flipV="1">
            <a:off x="10030124" y="3458916"/>
            <a:ext cx="538920"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395" name="Straight Connector 52">
            <a:extLst>
              <a:ext uri="{FF2B5EF4-FFF2-40B4-BE49-F238E27FC236}">
                <a16:creationId xmlns:a16="http://schemas.microsoft.com/office/drawing/2014/main" id="{03AD8000-FB2C-434C-A29C-C58E7B84E334}"/>
              </a:ext>
            </a:extLst>
          </p:cNvPr>
          <p:cNvCxnSpPr>
            <a:cxnSpLocks/>
            <a:stCxn id="478" idx="0"/>
            <a:endCxn id="196" idx="2"/>
          </p:cNvCxnSpPr>
          <p:nvPr/>
        </p:nvCxnSpPr>
        <p:spPr>
          <a:xfrm rot="5400000" flipH="1" flipV="1">
            <a:off x="9700406" y="2589925"/>
            <a:ext cx="526242" cy="652097"/>
          </a:xfrm>
          <a:prstGeom prst="bentConnector2">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grpSp>
        <p:nvGrpSpPr>
          <p:cNvPr id="396" name="Group 395">
            <a:extLst>
              <a:ext uri="{FF2B5EF4-FFF2-40B4-BE49-F238E27FC236}">
                <a16:creationId xmlns:a16="http://schemas.microsoft.com/office/drawing/2014/main" id="{7D731D2A-CA3D-47E4-8F8B-967F7F661392}"/>
              </a:ext>
            </a:extLst>
          </p:cNvPr>
          <p:cNvGrpSpPr/>
          <p:nvPr/>
        </p:nvGrpSpPr>
        <p:grpSpPr>
          <a:xfrm>
            <a:off x="10289576" y="5616564"/>
            <a:ext cx="672112" cy="672822"/>
            <a:chOff x="10259285" y="5667364"/>
            <a:chExt cx="672112" cy="672822"/>
          </a:xfrm>
        </p:grpSpPr>
        <p:sp>
          <p:nvSpPr>
            <p:cNvPr id="397" name="Oval 396">
              <a:extLst>
                <a:ext uri="{FF2B5EF4-FFF2-40B4-BE49-F238E27FC236}">
                  <a16:creationId xmlns:a16="http://schemas.microsoft.com/office/drawing/2014/main" id="{9A5D7413-D724-4E73-88C6-4800B879CA60}"/>
                </a:ext>
              </a:extLst>
            </p:cNvPr>
            <p:cNvSpPr/>
            <p:nvPr/>
          </p:nvSpPr>
          <p:spPr bwMode="auto">
            <a:xfrm>
              <a:off x="10259285"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398" name="Group 397">
              <a:extLst>
                <a:ext uri="{FF2B5EF4-FFF2-40B4-BE49-F238E27FC236}">
                  <a16:creationId xmlns:a16="http://schemas.microsoft.com/office/drawing/2014/main" id="{58674F2C-BEDA-43AB-8379-0740D4C07AD9}"/>
                </a:ext>
              </a:extLst>
            </p:cNvPr>
            <p:cNvGrpSpPr/>
            <p:nvPr/>
          </p:nvGrpSpPr>
          <p:grpSpPr>
            <a:xfrm>
              <a:off x="10405577" y="5814023"/>
              <a:ext cx="379529" cy="379504"/>
              <a:chOff x="4213128" y="3480393"/>
              <a:chExt cx="838254" cy="838200"/>
            </a:xfrm>
          </p:grpSpPr>
          <p:sp>
            <p:nvSpPr>
              <p:cNvPr id="399" name="Freeform: Shape 398">
                <a:extLst>
                  <a:ext uri="{FF2B5EF4-FFF2-40B4-BE49-F238E27FC236}">
                    <a16:creationId xmlns:a16="http://schemas.microsoft.com/office/drawing/2014/main" id="{0CD8AAEF-1428-49FE-9C54-DA262E6111E0}"/>
                  </a:ext>
                </a:extLst>
              </p:cNvPr>
              <p:cNvSpPr/>
              <p:nvPr/>
            </p:nvSpPr>
            <p:spPr>
              <a:xfrm>
                <a:off x="4441782" y="3556929"/>
                <a:ext cx="609600" cy="457200"/>
              </a:xfrm>
              <a:custGeom>
                <a:avLst/>
                <a:gdLst>
                  <a:gd name="connsiteX0" fmla="*/ 598477 w 609600"/>
                  <a:gd name="connsiteY0" fmla="*/ 11174 h 457200"/>
                  <a:gd name="connsiteX1" fmla="*/ 544595 w 609600"/>
                  <a:gd name="connsiteY1" fmla="*/ 11145 h 457200"/>
                  <a:gd name="connsiteX2" fmla="*/ 544566 w 609600"/>
                  <a:gd name="connsiteY2" fmla="*/ 11174 h 457200"/>
                  <a:gd name="connsiteX3" fmla="*/ 190521 w 609600"/>
                  <a:gd name="connsiteY3" fmla="*/ 365219 h 457200"/>
                  <a:gd name="connsiteX4" fmla="*/ 65077 w 609600"/>
                  <a:gd name="connsiteY4" fmla="*/ 239774 h 457200"/>
                  <a:gd name="connsiteX5" fmla="*/ 11166 w 609600"/>
                  <a:gd name="connsiteY5" fmla="*/ 239774 h 457200"/>
                  <a:gd name="connsiteX6" fmla="*/ 11166 w 609600"/>
                  <a:gd name="connsiteY6" fmla="*/ 293686 h 457200"/>
                  <a:gd name="connsiteX7" fmla="*/ 163566 w 609600"/>
                  <a:gd name="connsiteY7" fmla="*/ 446086 h 457200"/>
                  <a:gd name="connsiteX8" fmla="*/ 217448 w 609600"/>
                  <a:gd name="connsiteY8" fmla="*/ 446115 h 457200"/>
                  <a:gd name="connsiteX9" fmla="*/ 217477 w 609600"/>
                  <a:gd name="connsiteY9" fmla="*/ 446086 h 457200"/>
                  <a:gd name="connsiteX10" fmla="*/ 598477 w 609600"/>
                  <a:gd name="connsiteY10" fmla="*/ 65086 h 457200"/>
                  <a:gd name="connsiteX11" fmla="*/ 598507 w 609600"/>
                  <a:gd name="connsiteY11" fmla="*/ 11204 h 457200"/>
                  <a:gd name="connsiteX12" fmla="*/ 598477 w 609600"/>
                  <a:gd name="connsiteY12" fmla="*/ 1117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0" h="457200">
                    <a:moveTo>
                      <a:pt x="598477" y="11174"/>
                    </a:moveTo>
                    <a:cubicBezTo>
                      <a:pt x="583607" y="-3713"/>
                      <a:pt x="559483" y="-3727"/>
                      <a:pt x="544595" y="11145"/>
                    </a:cubicBezTo>
                    <a:cubicBezTo>
                      <a:pt x="544586" y="11154"/>
                      <a:pt x="544576" y="11165"/>
                      <a:pt x="544566" y="11174"/>
                    </a:cubicBezTo>
                    <a:lnTo>
                      <a:pt x="190521" y="365219"/>
                    </a:lnTo>
                    <a:lnTo>
                      <a:pt x="65077" y="239774"/>
                    </a:lnTo>
                    <a:cubicBezTo>
                      <a:pt x="50190" y="224887"/>
                      <a:pt x="26053" y="224887"/>
                      <a:pt x="11166" y="239774"/>
                    </a:cubicBezTo>
                    <a:cubicBezTo>
                      <a:pt x="-3722" y="254662"/>
                      <a:pt x="-3722" y="278798"/>
                      <a:pt x="11166" y="293686"/>
                    </a:cubicBezTo>
                    <a:lnTo>
                      <a:pt x="163566" y="446086"/>
                    </a:lnTo>
                    <a:cubicBezTo>
                      <a:pt x="178436" y="460973"/>
                      <a:pt x="202560" y="460987"/>
                      <a:pt x="217448" y="446115"/>
                    </a:cubicBezTo>
                    <a:cubicBezTo>
                      <a:pt x="217457" y="446106"/>
                      <a:pt x="217467" y="446096"/>
                      <a:pt x="217477" y="446086"/>
                    </a:cubicBezTo>
                    <a:lnTo>
                      <a:pt x="598477" y="65086"/>
                    </a:lnTo>
                    <a:cubicBezTo>
                      <a:pt x="613365" y="50215"/>
                      <a:pt x="613378" y="26091"/>
                      <a:pt x="598507" y="11204"/>
                    </a:cubicBezTo>
                    <a:cubicBezTo>
                      <a:pt x="598497" y="11194"/>
                      <a:pt x="598487" y="11184"/>
                      <a:pt x="598477" y="11174"/>
                    </a:cubicBezTo>
                    <a:close/>
                  </a:path>
                </a:pathLst>
              </a:custGeom>
              <a:solidFill>
                <a:schemeClr val="accent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6EA199F5-6BC0-4615-BF93-2B35F1D4BECE}"/>
                  </a:ext>
                </a:extLst>
              </p:cNvPr>
              <p:cNvSpPr/>
              <p:nvPr/>
            </p:nvSpPr>
            <p:spPr>
              <a:xfrm>
                <a:off x="4213128" y="3480393"/>
                <a:ext cx="838200" cy="838200"/>
              </a:xfrm>
              <a:custGeom>
                <a:avLst/>
                <a:gdLst>
                  <a:gd name="connsiteX0" fmla="*/ 829893 w 838200"/>
                  <a:gd name="connsiteY0" fmla="*/ 335455 h 838200"/>
                  <a:gd name="connsiteX1" fmla="*/ 784935 w 838200"/>
                  <a:gd name="connsiteY1" fmla="*/ 305738 h 838200"/>
                  <a:gd name="connsiteX2" fmla="*/ 755217 w 838200"/>
                  <a:gd name="connsiteY2" fmla="*/ 350695 h 838200"/>
                  <a:gd name="connsiteX3" fmla="*/ 488081 w 838200"/>
                  <a:gd name="connsiteY3" fmla="*/ 755417 h 838200"/>
                  <a:gd name="connsiteX4" fmla="*/ 83360 w 838200"/>
                  <a:gd name="connsiteY4" fmla="*/ 488280 h 838200"/>
                  <a:gd name="connsiteX5" fmla="*/ 350496 w 838200"/>
                  <a:gd name="connsiteY5" fmla="*/ 83559 h 838200"/>
                  <a:gd name="connsiteX6" fmla="*/ 586624 w 838200"/>
                  <a:gd name="connsiteY6" fmla="*/ 120190 h 838200"/>
                  <a:gd name="connsiteX7" fmla="*/ 638631 w 838200"/>
                  <a:gd name="connsiteY7" fmla="*/ 105522 h 838200"/>
                  <a:gd name="connsiteX8" fmla="*/ 623962 w 838200"/>
                  <a:gd name="connsiteY8" fmla="*/ 53515 h 838200"/>
                  <a:gd name="connsiteX9" fmla="*/ 53516 w 838200"/>
                  <a:gd name="connsiteY9" fmla="*/ 214388 h 838200"/>
                  <a:gd name="connsiteX10" fmla="*/ 214387 w 838200"/>
                  <a:gd name="connsiteY10" fmla="*/ 784835 h 838200"/>
                  <a:gd name="connsiteX11" fmla="*/ 784835 w 838200"/>
                  <a:gd name="connsiteY11" fmla="*/ 623962 h 838200"/>
                  <a:gd name="connsiteX12" fmla="*/ 838275 w 838200"/>
                  <a:gd name="connsiteY12" fmla="*/ 419466 h 838200"/>
                  <a:gd name="connsiteX13" fmla="*/ 829893 w 838200"/>
                  <a:gd name="connsiteY13" fmla="*/ 33545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200" h="838200">
                    <a:moveTo>
                      <a:pt x="829893" y="335455"/>
                    </a:moveTo>
                    <a:cubicBezTo>
                      <a:pt x="825685" y="314834"/>
                      <a:pt x="805556" y="301529"/>
                      <a:pt x="784935" y="305738"/>
                    </a:cubicBezTo>
                    <a:cubicBezTo>
                      <a:pt x="764313" y="309946"/>
                      <a:pt x="751009" y="330074"/>
                      <a:pt x="755217" y="350695"/>
                    </a:cubicBezTo>
                    <a:cubicBezTo>
                      <a:pt x="793210" y="536223"/>
                      <a:pt x="673610" y="717423"/>
                      <a:pt x="488081" y="755417"/>
                    </a:cubicBezTo>
                    <a:cubicBezTo>
                      <a:pt x="302553" y="793410"/>
                      <a:pt x="121353" y="673809"/>
                      <a:pt x="83360" y="488280"/>
                    </a:cubicBezTo>
                    <a:cubicBezTo>
                      <a:pt x="45366" y="302752"/>
                      <a:pt x="164968" y="121553"/>
                      <a:pt x="350496" y="83559"/>
                    </a:cubicBezTo>
                    <a:cubicBezTo>
                      <a:pt x="431052" y="67063"/>
                      <a:pt x="514852" y="80064"/>
                      <a:pt x="586624" y="120190"/>
                    </a:cubicBezTo>
                    <a:cubicBezTo>
                      <a:pt x="605036" y="130501"/>
                      <a:pt x="628320" y="123934"/>
                      <a:pt x="638631" y="105522"/>
                    </a:cubicBezTo>
                    <a:cubicBezTo>
                      <a:pt x="648942" y="87110"/>
                      <a:pt x="642374" y="63826"/>
                      <a:pt x="623962" y="53515"/>
                    </a:cubicBezTo>
                    <a:cubicBezTo>
                      <a:pt x="422014" y="-59586"/>
                      <a:pt x="166617" y="12439"/>
                      <a:pt x="53516" y="214388"/>
                    </a:cubicBezTo>
                    <a:cubicBezTo>
                      <a:pt x="-59586" y="416336"/>
                      <a:pt x="12439" y="671734"/>
                      <a:pt x="214387" y="784835"/>
                    </a:cubicBezTo>
                    <a:cubicBezTo>
                      <a:pt x="416335" y="897935"/>
                      <a:pt x="671734" y="825911"/>
                      <a:pt x="784835" y="623962"/>
                    </a:cubicBezTo>
                    <a:cubicBezTo>
                      <a:pt x="819827" y="561482"/>
                      <a:pt x="838225" y="491078"/>
                      <a:pt x="838275" y="419466"/>
                    </a:cubicBezTo>
                    <a:cubicBezTo>
                      <a:pt x="838261" y="391255"/>
                      <a:pt x="835453" y="363113"/>
                      <a:pt x="829893" y="335455"/>
                    </a:cubicBezTo>
                    <a:close/>
                  </a:path>
                </a:pathLst>
              </a:custGeom>
              <a:solidFill>
                <a:schemeClr val="accent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438512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1" y="-2299"/>
            <a:ext cx="6349959" cy="6860299"/>
            <a:chOff x="-1" y="-2299"/>
            <a:chExt cx="6349959" cy="6860299"/>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299"/>
              <a:ext cx="6349947"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1" y="3792428"/>
              <a:ext cx="6349959"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146413" y="4587368"/>
              <a:ext cx="6139737" cy="2032862"/>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endPar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Personalize buyer experiences</a:t>
              </a:r>
            </a:p>
            <a:p>
              <a:pPr marL="0" marR="0" lvl="0" indent="0" algn="l" defTabSz="807231" rtl="0" eaLnBrk="1" fontAlgn="auto" latinLnBrk="0" hangingPunct="1">
                <a:lnSpc>
                  <a:spcPct val="100000"/>
                </a:lnSpc>
                <a:spcBef>
                  <a:spcPct val="0"/>
                </a:spcBef>
                <a:spcAft>
                  <a:spcPts val="0"/>
                </a:spcAft>
                <a:buClrTx/>
                <a:buSzTx/>
                <a:buFontTx/>
                <a:buNone/>
                <a:tabLst/>
                <a:defRPr/>
              </a:pPr>
              <a:r>
                <a:rPr lang="en-US" sz="3400" dirty="0">
                  <a:solidFill>
                    <a:srgbClr val="FFFFFF"/>
                  </a:solidFill>
                  <a:latin typeface="Segoe UI Semibold"/>
                </a:rPr>
                <a:t>&amp; B</a:t>
              </a:r>
              <a:r>
                <a:rPr kumimoji="0" lang="en-US" sz="3400" b="0" i="0" u="none" strike="noStrike" kern="1200" cap="none" spc="0" normalizeH="0" baseline="0" noProof="0" dirty="0" err="1">
                  <a:ln w="3175">
                    <a:noFill/>
                  </a:ln>
                  <a:solidFill>
                    <a:srgbClr val="FFFFFF"/>
                  </a:solidFill>
                  <a:effectLst/>
                  <a:uLnTx/>
                  <a:uFillTx/>
                  <a:latin typeface="Segoe UI Semibold"/>
                  <a:ea typeface="+mn-ea"/>
                  <a:cs typeface="Segoe UI" pitchFamily="34" charset="0"/>
                </a:rPr>
                <a:t>uild</a:t>
              </a:r>
              <a:r>
                <a:rPr kumimoji="0" lang="en-US" sz="3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 relationship at scale </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306056" y="1839649"/>
            <a:ext cx="4675735"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4E9AFD-67F5-423D-B492-1ADA7EF75B75}"/>
              </a:ext>
            </a:extLst>
          </p:cNvPr>
          <p:cNvSpPr/>
          <p:nvPr/>
        </p:nvSpPr>
        <p:spPr bwMode="auto">
          <a:xfrm>
            <a:off x="4769302" y="4249784"/>
            <a:ext cx="287052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 name="Group 2"/>
          <p:cNvGrpSpPr/>
          <p:nvPr/>
        </p:nvGrpSpPr>
        <p:grpSpPr>
          <a:xfrm>
            <a:off x="523327" y="3250048"/>
            <a:ext cx="1144827" cy="1146063"/>
            <a:chOff x="523327" y="3250048"/>
            <a:chExt cx="1144827" cy="1146063"/>
          </a:xfrm>
        </p:grpSpPr>
        <p:sp>
          <p:nvSpPr>
            <p:cNvPr id="16" name="Oval 15">
              <a:extLst>
                <a:ext uri="{FF2B5EF4-FFF2-40B4-BE49-F238E27FC236}">
                  <a16:creationId xmlns:a16="http://schemas.microsoft.com/office/drawing/2014/main" id="{B550A0C7-B631-7141-A54A-7F5CD6956E01}"/>
                </a:ext>
              </a:extLst>
            </p:cNvPr>
            <p:cNvSpPr/>
            <p:nvPr/>
          </p:nvSpPr>
          <p:spPr bwMode="auto">
            <a:xfrm>
              <a:off x="523327" y="3250048"/>
              <a:ext cx="1144827" cy="114606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33">
              <a:extLst>
                <a:ext uri="{FF2B5EF4-FFF2-40B4-BE49-F238E27FC236}">
                  <a16:creationId xmlns:a16="http://schemas.microsoft.com/office/drawing/2014/main" id="{DBB7DE1E-0DA4-7647-B8FF-2E2585C44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3057" y="3449528"/>
              <a:ext cx="725366" cy="685800"/>
            </a:xfrm>
            <a:prstGeom prst="rect">
              <a:avLst/>
            </a:prstGeom>
          </p:spPr>
        </p:pic>
      </p:grpSp>
      <p:cxnSp>
        <p:nvCxnSpPr>
          <p:cNvPr id="17" name="Straight Connector 16">
            <a:extLst>
              <a:ext uri="{FF2B5EF4-FFF2-40B4-BE49-F238E27FC236}">
                <a16:creationId xmlns:a16="http://schemas.microsoft.com/office/drawing/2014/main" id="{1284FCAD-129A-42C3-AE22-B13D146629F7}"/>
              </a:ext>
            </a:extLst>
          </p:cNvPr>
          <p:cNvCxnSpPr>
            <a:cxnSpLocks/>
          </p:cNvCxnSpPr>
          <p:nvPr/>
        </p:nvCxnSpPr>
        <p:spPr>
          <a:xfrm>
            <a:off x="6957704" y="2259338"/>
            <a:ext cx="0" cy="3519457"/>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BFF567B-7988-402C-BE11-8D2A794D11CC}"/>
              </a:ext>
            </a:extLst>
          </p:cNvPr>
          <p:cNvSpPr/>
          <p:nvPr/>
        </p:nvSpPr>
        <p:spPr bwMode="auto">
          <a:xfrm>
            <a:off x="6863325" y="2179361"/>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D68F7534-4D1B-41BF-A448-7C4B853AFB74}"/>
              </a:ext>
            </a:extLst>
          </p:cNvPr>
          <p:cNvSpPr/>
          <p:nvPr/>
        </p:nvSpPr>
        <p:spPr bwMode="auto">
          <a:xfrm>
            <a:off x="6863325" y="3169295"/>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788C913F-741E-4ECB-9145-E9A1B070CAAD}"/>
              </a:ext>
            </a:extLst>
          </p:cNvPr>
          <p:cNvSpPr/>
          <p:nvPr/>
        </p:nvSpPr>
        <p:spPr bwMode="auto">
          <a:xfrm>
            <a:off x="6863325" y="439075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7B75AF92-267E-4110-8016-6B1A8BEC28AF}"/>
              </a:ext>
            </a:extLst>
          </p:cNvPr>
          <p:cNvSpPr/>
          <p:nvPr/>
        </p:nvSpPr>
        <p:spPr bwMode="auto">
          <a:xfrm>
            <a:off x="6863325" y="5603044"/>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CF71946B-BB4F-46FC-8C99-BA177A2D15E0}"/>
              </a:ext>
            </a:extLst>
          </p:cNvPr>
          <p:cNvSpPr/>
          <p:nvPr/>
        </p:nvSpPr>
        <p:spPr bwMode="auto">
          <a:xfrm>
            <a:off x="7472943" y="1270859"/>
            <a:ext cx="4675735"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r>
              <a:rPr lang="en-US" sz="2000" dirty="0">
                <a:solidFill>
                  <a:srgbClr val="3C3C41"/>
                </a:solidFill>
                <a:ea typeface="Segoe UI" pitchFamily="34" charset="0"/>
                <a:cs typeface="Segoe UI" pitchFamily="34" charset="0"/>
              </a:rPr>
              <a:t>Improve conversion and win rates with lead and opportunity scoring based on advanced scoring models</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lang="en-US" sz="2000" dirty="0">
              <a:solidFill>
                <a:srgbClr val="3C3C41"/>
              </a:solidFill>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Enable smart selling with actionable insights and AI-driven next best action recommendations</a:t>
            </a:r>
          </a:p>
          <a:p>
            <a:pPr marL="0" marR="0" lvl="0" indent="0" algn="l" defTabSz="932472" rtl="0" eaLnBrk="1" fontAlgn="base" latinLnBrk="0" hangingPunct="1">
              <a:lnSpc>
                <a:spcPct val="100000"/>
              </a:lnSpc>
              <a:spcBef>
                <a:spcPts val="0"/>
              </a:spcBef>
              <a:spcAft>
                <a:spcPts val="0"/>
              </a:spcAft>
              <a:buClrTx/>
              <a:buSzTx/>
              <a:buFontTx/>
              <a:buNone/>
              <a:tabLst/>
              <a:defRPr/>
            </a:pPr>
            <a:endParaRPr lang="en-US" sz="2000" dirty="0">
              <a:solidFill>
                <a:srgbClr val="3C3C41"/>
              </a:solidFill>
              <a:latin typeface="Segoe UI"/>
              <a:ea typeface="Segoe UI" pitchFamily="34" charset="0"/>
              <a:cs typeface="Segoe UI" pitchFamily="34" charset="0"/>
            </a:endParaRPr>
          </a:p>
          <a:p>
            <a:pPr defTabSz="932472" fontAlgn="base">
              <a:defRPr/>
            </a:pPr>
            <a:r>
              <a:rPr lang="en-US" sz="2000" dirty="0">
                <a:solidFill>
                  <a:srgbClr val="3C3C41"/>
                </a:solidFill>
                <a:ea typeface="Segoe UI" pitchFamily="34" charset="0"/>
                <a:cs typeface="Segoe UI" pitchFamily="34" charset="0"/>
              </a:rPr>
              <a:t>Enhance sales productivity, find stakeholders &amp; decision-makers with connected tools</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Enhance buying and sales experience by showcasing products with </a:t>
            </a:r>
            <a:b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mixed-reality</a:t>
            </a:r>
          </a:p>
        </p:txBody>
      </p:sp>
    </p:spTree>
    <p:extLst>
      <p:ext uri="{BB962C8B-B14F-4D97-AF65-F5344CB8AC3E}">
        <p14:creationId xmlns:p14="http://schemas.microsoft.com/office/powerpoint/2010/main" val="206134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P spid="23"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4" name="Picture 3"/>
          <p:cNvPicPr>
            <a:picLocks noChangeAspect="1"/>
          </p:cNvPicPr>
          <p:nvPr/>
        </p:nvPicPr>
        <p:blipFill rotWithShape="1">
          <a:blip r:embed="rId3"/>
          <a:srcRect r="942" b="3538"/>
          <a:stretch/>
        </p:blipFill>
        <p:spPr>
          <a:xfrm>
            <a:off x="5307690" y="2118272"/>
            <a:ext cx="6003313" cy="2128052"/>
          </a:xfrm>
          <a:prstGeom prst="rect">
            <a:avLst/>
          </a:prstGeom>
          <a:ln w="3175">
            <a:solidFill>
              <a:schemeClr val="tx1">
                <a:lumMod val="40000"/>
                <a:lumOff val="60000"/>
              </a:schemeClr>
            </a:solidFill>
          </a:ln>
        </p:spPr>
      </p:pic>
      <p:pic>
        <p:nvPicPr>
          <p:cNvPr id="5122" name="Picture 2" descr="https://docs.microsoft.com/en-us/dynamics365/ai/sales/media/my-open-opportunity-score-view.png"/>
          <p:cNvPicPr>
            <a:picLocks noChangeAspect="1" noChangeArrowheads="1"/>
          </p:cNvPicPr>
          <p:nvPr/>
        </p:nvPicPr>
        <p:blipFill rotWithShape="1">
          <a:blip r:embed="rId4">
            <a:extLst>
              <a:ext uri="{28A0092B-C50C-407E-A947-70E740481C1C}">
                <a14:useLocalDpi xmlns:a14="http://schemas.microsoft.com/office/drawing/2010/main" val="0"/>
              </a:ext>
            </a:extLst>
          </a:blip>
          <a:srcRect r="1182" b="2089"/>
          <a:stretch/>
        </p:blipFill>
        <p:spPr bwMode="auto">
          <a:xfrm>
            <a:off x="6050701" y="3635083"/>
            <a:ext cx="6141299" cy="1688480"/>
          </a:xfrm>
          <a:prstGeom prst="rect">
            <a:avLst/>
          </a:prstGeom>
          <a:noFill/>
          <a:ln w="3175">
            <a:solidFill>
              <a:schemeClr val="tx1">
                <a:lumMod val="40000"/>
                <a:lumOff val="60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B5B32E6-3924-45CC-828E-51241139D78B}"/>
              </a:ext>
            </a:extLst>
          </p:cNvPr>
          <p:cNvSpPr/>
          <p:nvPr/>
        </p:nvSpPr>
        <p:spPr bwMode="auto">
          <a:xfrm>
            <a:off x="374904" y="2921000"/>
            <a:ext cx="4719610"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Scoring model to generate scores and to identify and prioritize leads that have more chances of converting into opportunities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Provides a list of leads with different parameters including lead score, lead grade, and lead score trend</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the list of opportunities with different parameters, including opportunity score, opportunity grade, and opportunity score trend</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Predictive opportunity scoring model to focus sales efforts on opportunities that are more likely to convert into deals</a:t>
            </a:r>
          </a:p>
          <a:p>
            <a:pPr marL="171450" indent="-171450">
              <a:buFont typeface="Arial" panose="020B0604020202020204" pitchFamily="34" charset="0"/>
              <a:buChar char="•"/>
            </a:pPr>
            <a:endParaRPr lang="en-US" sz="1200">
              <a:solidFill>
                <a:schemeClr val="tx1"/>
              </a:solidFill>
            </a:endParaRPr>
          </a:p>
        </p:txBody>
      </p:sp>
      <p:sp>
        <p:nvSpPr>
          <p:cNvPr id="11" name="TextBox 10">
            <a:extLst>
              <a:ext uri="{FF2B5EF4-FFF2-40B4-BE49-F238E27FC236}">
                <a16:creationId xmlns:a16="http://schemas.microsoft.com/office/drawing/2014/main" id="{6F1F5CAF-7FC8-4D71-AD42-830A5B372BD3}"/>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Predictive scoring</a:t>
            </a:r>
          </a:p>
        </p:txBody>
      </p:sp>
      <p:grpSp>
        <p:nvGrpSpPr>
          <p:cNvPr id="7" name="Group 6">
            <a:extLst>
              <a:ext uri="{FF2B5EF4-FFF2-40B4-BE49-F238E27FC236}">
                <a16:creationId xmlns:a16="http://schemas.microsoft.com/office/drawing/2014/main" id="{684C2E32-9027-4C86-84F4-411FE2DA8FE7}"/>
              </a:ext>
            </a:extLst>
          </p:cNvPr>
          <p:cNvGrpSpPr/>
          <p:nvPr/>
        </p:nvGrpSpPr>
        <p:grpSpPr>
          <a:xfrm>
            <a:off x="321553" y="401445"/>
            <a:ext cx="672112" cy="672822"/>
            <a:chOff x="10289576" y="2367241"/>
            <a:chExt cx="672112" cy="672822"/>
          </a:xfrm>
        </p:grpSpPr>
        <p:sp>
          <p:nvSpPr>
            <p:cNvPr id="8" name="Oval 7">
              <a:extLst>
                <a:ext uri="{FF2B5EF4-FFF2-40B4-BE49-F238E27FC236}">
                  <a16:creationId xmlns:a16="http://schemas.microsoft.com/office/drawing/2014/main" id="{4D03AB6B-6233-4DAE-82CB-8A3B8B67A46D}"/>
                </a:ext>
              </a:extLst>
            </p:cNvPr>
            <p:cNvSpPr/>
            <p:nvPr/>
          </p:nvSpPr>
          <p:spPr bwMode="auto">
            <a:xfrm>
              <a:off x="10289576" y="2367241"/>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9" name="Group 8">
              <a:extLst>
                <a:ext uri="{FF2B5EF4-FFF2-40B4-BE49-F238E27FC236}">
                  <a16:creationId xmlns:a16="http://schemas.microsoft.com/office/drawing/2014/main" id="{CA238AC2-02FC-4159-9DD3-B1624A3B5E7E}"/>
                </a:ext>
              </a:extLst>
            </p:cNvPr>
            <p:cNvGrpSpPr/>
            <p:nvPr/>
          </p:nvGrpSpPr>
          <p:grpSpPr>
            <a:xfrm>
              <a:off x="10403126" y="2481135"/>
              <a:ext cx="445012" cy="445034"/>
              <a:chOff x="4216426" y="3040063"/>
              <a:chExt cx="952500" cy="952548"/>
            </a:xfrm>
          </p:grpSpPr>
          <p:sp>
            <p:nvSpPr>
              <p:cNvPr id="12" name="Freeform: Shape 11">
                <a:extLst>
                  <a:ext uri="{FF2B5EF4-FFF2-40B4-BE49-F238E27FC236}">
                    <a16:creationId xmlns:a16="http://schemas.microsoft.com/office/drawing/2014/main" id="{456C2AE7-101C-4458-8A55-CD0989B0A279}"/>
                  </a:ext>
                </a:extLst>
              </p:cNvPr>
              <p:cNvSpPr/>
              <p:nvPr/>
            </p:nvSpPr>
            <p:spPr bwMode="auto">
              <a:xfrm>
                <a:off x="4216426" y="3040063"/>
                <a:ext cx="952500" cy="952548"/>
              </a:xfrm>
              <a:custGeom>
                <a:avLst/>
                <a:gdLst>
                  <a:gd name="connsiteX0" fmla="*/ 474960 w 952500"/>
                  <a:gd name="connsiteY0" fmla="*/ 48 h 952548"/>
                  <a:gd name="connsiteX1" fmla="*/ 511098 w 952500"/>
                  <a:gd name="connsiteY1" fmla="*/ 55818 h 952548"/>
                  <a:gd name="connsiteX2" fmla="*/ 512388 w 952500"/>
                  <a:gd name="connsiteY2" fmla="*/ 120394 h 952548"/>
                  <a:gd name="connsiteX3" fmla="*/ 875061 w 952500"/>
                  <a:gd name="connsiteY3" fmla="*/ 120394 h 952548"/>
                  <a:gd name="connsiteX4" fmla="*/ 875061 w 952500"/>
                  <a:gd name="connsiteY4" fmla="*/ 165891 h 952548"/>
                  <a:gd name="connsiteX5" fmla="*/ 863445 w 952500"/>
                  <a:gd name="connsiteY5" fmla="*/ 165891 h 952548"/>
                  <a:gd name="connsiteX6" fmla="*/ 952500 w 952500"/>
                  <a:gd name="connsiteY6" fmla="*/ 413923 h 952548"/>
                  <a:gd name="connsiteX7" fmla="*/ 831179 w 952500"/>
                  <a:gd name="connsiteY7" fmla="*/ 547478 h 952548"/>
                  <a:gd name="connsiteX8" fmla="*/ 711148 w 952500"/>
                  <a:gd name="connsiteY8" fmla="*/ 413923 h 952548"/>
                  <a:gd name="connsiteX9" fmla="*/ 798913 w 952500"/>
                  <a:gd name="connsiteY9" fmla="*/ 165891 h 952548"/>
                  <a:gd name="connsiteX10" fmla="*/ 513679 w 952500"/>
                  <a:gd name="connsiteY10" fmla="*/ 165891 h 952548"/>
                  <a:gd name="connsiteX11" fmla="*/ 516260 w 952500"/>
                  <a:gd name="connsiteY11" fmla="*/ 287706 h 952548"/>
                  <a:gd name="connsiteX12" fmla="*/ 533039 w 952500"/>
                  <a:gd name="connsiteY12" fmla="*/ 334670 h 952548"/>
                  <a:gd name="connsiteX13" fmla="*/ 517551 w 952500"/>
                  <a:gd name="connsiteY13" fmla="*/ 378699 h 952548"/>
                  <a:gd name="connsiteX14" fmla="*/ 527876 w 952500"/>
                  <a:gd name="connsiteY14" fmla="*/ 867424 h 952548"/>
                  <a:gd name="connsiteX15" fmla="*/ 669848 w 952500"/>
                  <a:gd name="connsiteY15" fmla="*/ 868892 h 952548"/>
                  <a:gd name="connsiteX16" fmla="*/ 738252 w 952500"/>
                  <a:gd name="connsiteY16" fmla="*/ 946677 h 952548"/>
                  <a:gd name="connsiteX17" fmla="*/ 738252 w 952500"/>
                  <a:gd name="connsiteY17" fmla="*/ 952548 h 952548"/>
                  <a:gd name="connsiteX18" fmla="*/ 214248 w 952500"/>
                  <a:gd name="connsiteY18" fmla="*/ 952548 h 952548"/>
                  <a:gd name="connsiteX19" fmla="*/ 214248 w 952500"/>
                  <a:gd name="connsiteY19" fmla="*/ 946677 h 952548"/>
                  <a:gd name="connsiteX20" fmla="*/ 282652 w 952500"/>
                  <a:gd name="connsiteY20" fmla="*/ 868892 h 952548"/>
                  <a:gd name="connsiteX21" fmla="*/ 424624 w 952500"/>
                  <a:gd name="connsiteY21" fmla="*/ 868892 h 952548"/>
                  <a:gd name="connsiteX22" fmla="*/ 433659 w 952500"/>
                  <a:gd name="connsiteY22" fmla="*/ 377232 h 952548"/>
                  <a:gd name="connsiteX23" fmla="*/ 419461 w 952500"/>
                  <a:gd name="connsiteY23" fmla="*/ 334670 h 952548"/>
                  <a:gd name="connsiteX24" fmla="*/ 434949 w 952500"/>
                  <a:gd name="connsiteY24" fmla="*/ 289173 h 952548"/>
                  <a:gd name="connsiteX25" fmla="*/ 437531 w 952500"/>
                  <a:gd name="connsiteY25" fmla="*/ 165891 h 952548"/>
                  <a:gd name="connsiteX26" fmla="*/ 153587 w 952500"/>
                  <a:gd name="connsiteY26" fmla="*/ 165891 h 952548"/>
                  <a:gd name="connsiteX27" fmla="*/ 241352 w 952500"/>
                  <a:gd name="connsiteY27" fmla="*/ 413923 h 952548"/>
                  <a:gd name="connsiteX28" fmla="*/ 121321 w 952500"/>
                  <a:gd name="connsiteY28" fmla="*/ 547478 h 952548"/>
                  <a:gd name="connsiteX29" fmla="*/ 0 w 952500"/>
                  <a:gd name="connsiteY29" fmla="*/ 413923 h 952548"/>
                  <a:gd name="connsiteX30" fmla="*/ 89055 w 952500"/>
                  <a:gd name="connsiteY30" fmla="*/ 165891 h 952548"/>
                  <a:gd name="connsiteX31" fmla="*/ 77439 w 952500"/>
                  <a:gd name="connsiteY31" fmla="*/ 165891 h 952548"/>
                  <a:gd name="connsiteX32" fmla="*/ 77439 w 952500"/>
                  <a:gd name="connsiteY32" fmla="*/ 120394 h 952548"/>
                  <a:gd name="connsiteX33" fmla="*/ 437531 w 952500"/>
                  <a:gd name="connsiteY33" fmla="*/ 120394 h 952548"/>
                  <a:gd name="connsiteX34" fmla="*/ 438821 w 952500"/>
                  <a:gd name="connsiteY34" fmla="*/ 58753 h 952548"/>
                  <a:gd name="connsiteX35" fmla="*/ 474960 w 952500"/>
                  <a:gd name="connsiteY35" fmla="*/ 48 h 952548"/>
                  <a:gd name="connsiteX36" fmla="*/ 134228 w 952500"/>
                  <a:gd name="connsiteY36" fmla="*/ 202582 h 952548"/>
                  <a:gd name="connsiteX37" fmla="*/ 134228 w 952500"/>
                  <a:gd name="connsiteY37" fmla="*/ 413923 h 952548"/>
                  <a:gd name="connsiteX38" fmla="*/ 207795 w 952500"/>
                  <a:gd name="connsiteY38" fmla="*/ 413923 h 952548"/>
                  <a:gd name="connsiteX39" fmla="*/ 134228 w 952500"/>
                  <a:gd name="connsiteY39" fmla="*/ 202582 h 952548"/>
                  <a:gd name="connsiteX40" fmla="*/ 105833 w 952500"/>
                  <a:gd name="connsiteY40" fmla="*/ 205518 h 952548"/>
                  <a:gd name="connsiteX41" fmla="*/ 33557 w 952500"/>
                  <a:gd name="connsiteY41" fmla="*/ 413923 h 952548"/>
                  <a:gd name="connsiteX42" fmla="*/ 105833 w 952500"/>
                  <a:gd name="connsiteY42" fmla="*/ 413923 h 952548"/>
                  <a:gd name="connsiteX43" fmla="*/ 105833 w 952500"/>
                  <a:gd name="connsiteY43" fmla="*/ 205518 h 952548"/>
                  <a:gd name="connsiteX44" fmla="*/ 818272 w 952500"/>
                  <a:gd name="connsiteY44" fmla="*/ 202582 h 952548"/>
                  <a:gd name="connsiteX45" fmla="*/ 744705 w 952500"/>
                  <a:gd name="connsiteY45" fmla="*/ 413923 h 952548"/>
                  <a:gd name="connsiteX46" fmla="*/ 818272 w 952500"/>
                  <a:gd name="connsiteY46" fmla="*/ 413923 h 952548"/>
                  <a:gd name="connsiteX47" fmla="*/ 818272 w 952500"/>
                  <a:gd name="connsiteY47" fmla="*/ 202582 h 952548"/>
                  <a:gd name="connsiteX48" fmla="*/ 846667 w 952500"/>
                  <a:gd name="connsiteY48" fmla="*/ 205518 h 952548"/>
                  <a:gd name="connsiteX49" fmla="*/ 846667 w 952500"/>
                  <a:gd name="connsiteY49" fmla="*/ 413923 h 952548"/>
                  <a:gd name="connsiteX50" fmla="*/ 918943 w 952500"/>
                  <a:gd name="connsiteY50" fmla="*/ 413923 h 952548"/>
                  <a:gd name="connsiteX51" fmla="*/ 846667 w 952500"/>
                  <a:gd name="connsiteY51" fmla="*/ 205518 h 95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52500" h="952548">
                    <a:moveTo>
                      <a:pt x="474960" y="48"/>
                    </a:moveTo>
                    <a:cubicBezTo>
                      <a:pt x="492706" y="-1053"/>
                      <a:pt x="510453" y="16926"/>
                      <a:pt x="511098" y="55818"/>
                    </a:cubicBezTo>
                    <a:lnTo>
                      <a:pt x="512388" y="120394"/>
                    </a:lnTo>
                    <a:lnTo>
                      <a:pt x="875061" y="120394"/>
                    </a:lnTo>
                    <a:cubicBezTo>
                      <a:pt x="891839" y="120394"/>
                      <a:pt x="890549" y="165891"/>
                      <a:pt x="875061" y="165891"/>
                    </a:cubicBezTo>
                    <a:lnTo>
                      <a:pt x="863445" y="165891"/>
                    </a:lnTo>
                    <a:lnTo>
                      <a:pt x="952500" y="413923"/>
                    </a:lnTo>
                    <a:cubicBezTo>
                      <a:pt x="951209" y="487305"/>
                      <a:pt x="897002" y="547478"/>
                      <a:pt x="831179" y="547478"/>
                    </a:cubicBezTo>
                    <a:cubicBezTo>
                      <a:pt x="766646" y="547478"/>
                      <a:pt x="712439" y="488773"/>
                      <a:pt x="711148" y="413923"/>
                    </a:cubicBezTo>
                    <a:lnTo>
                      <a:pt x="798913" y="165891"/>
                    </a:lnTo>
                    <a:lnTo>
                      <a:pt x="513679" y="165891"/>
                    </a:lnTo>
                    <a:lnTo>
                      <a:pt x="516260" y="287706"/>
                    </a:lnTo>
                    <a:cubicBezTo>
                      <a:pt x="526585" y="299447"/>
                      <a:pt x="533039" y="315591"/>
                      <a:pt x="533039" y="334670"/>
                    </a:cubicBezTo>
                    <a:cubicBezTo>
                      <a:pt x="533039" y="350814"/>
                      <a:pt x="527876" y="366958"/>
                      <a:pt x="517551" y="378699"/>
                    </a:cubicBezTo>
                    <a:lnTo>
                      <a:pt x="527876" y="867424"/>
                    </a:lnTo>
                    <a:lnTo>
                      <a:pt x="669848" y="868892"/>
                    </a:lnTo>
                    <a:cubicBezTo>
                      <a:pt x="707276" y="868892"/>
                      <a:pt x="738252" y="904115"/>
                      <a:pt x="738252" y="946677"/>
                    </a:cubicBezTo>
                    <a:lnTo>
                      <a:pt x="738252" y="952548"/>
                    </a:lnTo>
                    <a:lnTo>
                      <a:pt x="214248" y="952548"/>
                    </a:lnTo>
                    <a:lnTo>
                      <a:pt x="214248" y="946677"/>
                    </a:lnTo>
                    <a:cubicBezTo>
                      <a:pt x="214248" y="904115"/>
                      <a:pt x="245224" y="868892"/>
                      <a:pt x="282652" y="868892"/>
                    </a:cubicBezTo>
                    <a:lnTo>
                      <a:pt x="424624" y="868892"/>
                    </a:lnTo>
                    <a:lnTo>
                      <a:pt x="433659" y="377232"/>
                    </a:lnTo>
                    <a:cubicBezTo>
                      <a:pt x="424624" y="365491"/>
                      <a:pt x="419461" y="350814"/>
                      <a:pt x="419461" y="334670"/>
                    </a:cubicBezTo>
                    <a:cubicBezTo>
                      <a:pt x="419461" y="317058"/>
                      <a:pt x="424624" y="300914"/>
                      <a:pt x="434949" y="289173"/>
                    </a:cubicBezTo>
                    <a:lnTo>
                      <a:pt x="437531" y="165891"/>
                    </a:lnTo>
                    <a:lnTo>
                      <a:pt x="153587" y="165891"/>
                    </a:lnTo>
                    <a:lnTo>
                      <a:pt x="241352" y="413923"/>
                    </a:lnTo>
                    <a:cubicBezTo>
                      <a:pt x="240061" y="488773"/>
                      <a:pt x="185854" y="547478"/>
                      <a:pt x="121321" y="547478"/>
                    </a:cubicBezTo>
                    <a:cubicBezTo>
                      <a:pt x="55498" y="547478"/>
                      <a:pt x="1291" y="487305"/>
                      <a:pt x="0" y="413923"/>
                    </a:cubicBezTo>
                    <a:lnTo>
                      <a:pt x="89055" y="165891"/>
                    </a:lnTo>
                    <a:lnTo>
                      <a:pt x="77439" y="165891"/>
                    </a:lnTo>
                    <a:cubicBezTo>
                      <a:pt x="61951" y="165891"/>
                      <a:pt x="60661" y="120394"/>
                      <a:pt x="77439" y="120394"/>
                    </a:cubicBezTo>
                    <a:lnTo>
                      <a:pt x="437531" y="120394"/>
                    </a:lnTo>
                    <a:lnTo>
                      <a:pt x="438821" y="58753"/>
                    </a:lnTo>
                    <a:cubicBezTo>
                      <a:pt x="439467" y="21329"/>
                      <a:pt x="457213" y="1149"/>
                      <a:pt x="474960" y="48"/>
                    </a:cubicBezTo>
                    <a:close/>
                    <a:moveTo>
                      <a:pt x="134228" y="202582"/>
                    </a:moveTo>
                    <a:lnTo>
                      <a:pt x="134228" y="413923"/>
                    </a:lnTo>
                    <a:lnTo>
                      <a:pt x="207795" y="413923"/>
                    </a:lnTo>
                    <a:lnTo>
                      <a:pt x="134228" y="202582"/>
                    </a:lnTo>
                    <a:close/>
                    <a:moveTo>
                      <a:pt x="105833" y="205518"/>
                    </a:moveTo>
                    <a:lnTo>
                      <a:pt x="33557" y="413923"/>
                    </a:lnTo>
                    <a:lnTo>
                      <a:pt x="105833" y="413923"/>
                    </a:lnTo>
                    <a:lnTo>
                      <a:pt x="105833" y="205518"/>
                    </a:lnTo>
                    <a:close/>
                    <a:moveTo>
                      <a:pt x="818272" y="202582"/>
                    </a:moveTo>
                    <a:lnTo>
                      <a:pt x="744705" y="413923"/>
                    </a:lnTo>
                    <a:lnTo>
                      <a:pt x="818272" y="413923"/>
                    </a:lnTo>
                    <a:lnTo>
                      <a:pt x="818272" y="202582"/>
                    </a:lnTo>
                    <a:close/>
                    <a:moveTo>
                      <a:pt x="846667" y="205518"/>
                    </a:moveTo>
                    <a:lnTo>
                      <a:pt x="846667" y="413923"/>
                    </a:lnTo>
                    <a:lnTo>
                      <a:pt x="918943" y="413923"/>
                    </a:lnTo>
                    <a:lnTo>
                      <a:pt x="846667" y="2055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D96444E3-A951-4AC8-95A4-6B2DD317719A}"/>
                  </a:ext>
                </a:extLst>
              </p:cNvPr>
              <p:cNvSpPr/>
              <p:nvPr/>
            </p:nvSpPr>
            <p:spPr bwMode="auto">
              <a:xfrm>
                <a:off x="4350654" y="3242645"/>
                <a:ext cx="73567" cy="211341"/>
              </a:xfrm>
              <a:custGeom>
                <a:avLst/>
                <a:gdLst>
                  <a:gd name="connsiteX0" fmla="*/ 0 w 73567"/>
                  <a:gd name="connsiteY0" fmla="*/ 0 h 211341"/>
                  <a:gd name="connsiteX1" fmla="*/ 73567 w 73567"/>
                  <a:gd name="connsiteY1" fmla="*/ 211341 h 211341"/>
                  <a:gd name="connsiteX2" fmla="*/ 0 w 73567"/>
                  <a:gd name="connsiteY2" fmla="*/ 211341 h 211341"/>
                  <a:gd name="connsiteX3" fmla="*/ 0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0" y="0"/>
                    </a:moveTo>
                    <a:lnTo>
                      <a:pt x="73567" y="211341"/>
                    </a:lnTo>
                    <a:lnTo>
                      <a:pt x="0" y="211341"/>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A26184A9-5679-4AA2-84FE-A8B2043DDC6E}"/>
                  </a:ext>
                </a:extLst>
              </p:cNvPr>
              <p:cNvSpPr/>
              <p:nvPr/>
            </p:nvSpPr>
            <p:spPr bwMode="auto">
              <a:xfrm>
                <a:off x="4961131" y="3242645"/>
                <a:ext cx="73567" cy="211341"/>
              </a:xfrm>
              <a:custGeom>
                <a:avLst/>
                <a:gdLst>
                  <a:gd name="connsiteX0" fmla="*/ 73567 w 73567"/>
                  <a:gd name="connsiteY0" fmla="*/ 0 h 211341"/>
                  <a:gd name="connsiteX1" fmla="*/ 73567 w 73567"/>
                  <a:gd name="connsiteY1" fmla="*/ 211341 h 211341"/>
                  <a:gd name="connsiteX2" fmla="*/ 0 w 73567"/>
                  <a:gd name="connsiteY2" fmla="*/ 211341 h 211341"/>
                  <a:gd name="connsiteX3" fmla="*/ 73567 w 73567"/>
                  <a:gd name="connsiteY3" fmla="*/ 0 h 211341"/>
                </a:gdLst>
                <a:ahLst/>
                <a:cxnLst>
                  <a:cxn ang="0">
                    <a:pos x="connsiteX0" y="connsiteY0"/>
                  </a:cxn>
                  <a:cxn ang="0">
                    <a:pos x="connsiteX1" y="connsiteY1"/>
                  </a:cxn>
                  <a:cxn ang="0">
                    <a:pos x="connsiteX2" y="connsiteY2"/>
                  </a:cxn>
                  <a:cxn ang="0">
                    <a:pos x="connsiteX3" y="connsiteY3"/>
                  </a:cxn>
                </a:cxnLst>
                <a:rect l="l" t="t" r="r" b="b"/>
                <a:pathLst>
                  <a:path w="73567" h="211341">
                    <a:moveTo>
                      <a:pt x="73567" y="0"/>
                    </a:moveTo>
                    <a:lnTo>
                      <a:pt x="73567" y="211341"/>
                    </a:lnTo>
                    <a:lnTo>
                      <a:pt x="0" y="211341"/>
                    </a:lnTo>
                    <a:lnTo>
                      <a:pt x="73567"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6863AB99-552C-4524-B41E-10C4F3A21979}"/>
                  </a:ext>
                </a:extLst>
              </p:cNvPr>
              <p:cNvSpPr/>
              <p:nvPr/>
            </p:nvSpPr>
            <p:spPr bwMode="auto">
              <a:xfrm>
                <a:off x="4249983" y="3245581"/>
                <a:ext cx="72276" cy="208405"/>
              </a:xfrm>
              <a:custGeom>
                <a:avLst/>
                <a:gdLst>
                  <a:gd name="connsiteX0" fmla="*/ 72276 w 72276"/>
                  <a:gd name="connsiteY0" fmla="*/ 0 h 208405"/>
                  <a:gd name="connsiteX1" fmla="*/ 72276 w 72276"/>
                  <a:gd name="connsiteY1" fmla="*/ 208405 h 208405"/>
                  <a:gd name="connsiteX2" fmla="*/ 0 w 72276"/>
                  <a:gd name="connsiteY2" fmla="*/ 208405 h 208405"/>
                  <a:gd name="connsiteX3" fmla="*/ 72276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72276" y="0"/>
                    </a:moveTo>
                    <a:lnTo>
                      <a:pt x="72276" y="208405"/>
                    </a:lnTo>
                    <a:lnTo>
                      <a:pt x="0" y="208405"/>
                    </a:lnTo>
                    <a:lnTo>
                      <a:pt x="72276"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1D111826-36FA-44CF-863C-AF8F1F233E6C}"/>
                  </a:ext>
                </a:extLst>
              </p:cNvPr>
              <p:cNvSpPr/>
              <p:nvPr/>
            </p:nvSpPr>
            <p:spPr bwMode="auto">
              <a:xfrm>
                <a:off x="5063093" y="3245581"/>
                <a:ext cx="72276" cy="208405"/>
              </a:xfrm>
              <a:custGeom>
                <a:avLst/>
                <a:gdLst>
                  <a:gd name="connsiteX0" fmla="*/ 0 w 72276"/>
                  <a:gd name="connsiteY0" fmla="*/ 0 h 208405"/>
                  <a:gd name="connsiteX1" fmla="*/ 72276 w 72276"/>
                  <a:gd name="connsiteY1" fmla="*/ 208405 h 208405"/>
                  <a:gd name="connsiteX2" fmla="*/ 0 w 72276"/>
                  <a:gd name="connsiteY2" fmla="*/ 208405 h 208405"/>
                  <a:gd name="connsiteX3" fmla="*/ 0 w 72276"/>
                  <a:gd name="connsiteY3" fmla="*/ 0 h 208405"/>
                </a:gdLst>
                <a:ahLst/>
                <a:cxnLst>
                  <a:cxn ang="0">
                    <a:pos x="connsiteX0" y="connsiteY0"/>
                  </a:cxn>
                  <a:cxn ang="0">
                    <a:pos x="connsiteX1" y="connsiteY1"/>
                  </a:cxn>
                  <a:cxn ang="0">
                    <a:pos x="connsiteX2" y="connsiteY2"/>
                  </a:cxn>
                  <a:cxn ang="0">
                    <a:pos x="connsiteX3" y="connsiteY3"/>
                  </a:cxn>
                </a:cxnLst>
                <a:rect l="l" t="t" r="r" b="b"/>
                <a:pathLst>
                  <a:path w="72276" h="208405">
                    <a:moveTo>
                      <a:pt x="0" y="0"/>
                    </a:moveTo>
                    <a:lnTo>
                      <a:pt x="72276" y="208405"/>
                    </a:lnTo>
                    <a:lnTo>
                      <a:pt x="0" y="208405"/>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7" name="Rectangle 16">
            <a:extLst>
              <a:ext uri="{FF2B5EF4-FFF2-40B4-BE49-F238E27FC236}">
                <a16:creationId xmlns:a16="http://schemas.microsoft.com/office/drawing/2014/main" id="{E2213BA0-FF5C-4106-876D-23EA42D5A4D2}"/>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Lead scoring</a:t>
            </a:r>
          </a:p>
        </p:txBody>
      </p:sp>
    </p:spTree>
    <p:extLst>
      <p:ext uri="{BB962C8B-B14F-4D97-AF65-F5344CB8AC3E}">
        <p14:creationId xmlns:p14="http://schemas.microsoft.com/office/powerpoint/2010/main" val="2971824084"/>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30" name="Group 29">
            <a:extLst>
              <a:ext uri="{FF2B5EF4-FFF2-40B4-BE49-F238E27FC236}">
                <a16:creationId xmlns:a16="http://schemas.microsoft.com/office/drawing/2014/main" id="{C14DEFBD-0D62-2D49-B270-1CD78CEABFB6}"/>
              </a:ext>
            </a:extLst>
          </p:cNvPr>
          <p:cNvGrpSpPr/>
          <p:nvPr/>
        </p:nvGrpSpPr>
        <p:grpSpPr>
          <a:xfrm>
            <a:off x="4871465" y="8633784"/>
            <a:ext cx="7445303" cy="5691835"/>
            <a:chOff x="4871465" y="494775"/>
            <a:chExt cx="7445303" cy="5691835"/>
          </a:xfrm>
        </p:grpSpPr>
        <p:pic>
          <p:nvPicPr>
            <p:cNvPr id="32" name="Picture 31" descr="A screenshot of a computer&#10;&#10;Description automatically generated">
              <a:extLst>
                <a:ext uri="{FF2B5EF4-FFF2-40B4-BE49-F238E27FC236}">
                  <a16:creationId xmlns:a16="http://schemas.microsoft.com/office/drawing/2014/main" id="{012AFAAB-32E8-0843-B6BE-8282B5B6DFAB}"/>
                </a:ext>
              </a:extLst>
            </p:cNvPr>
            <p:cNvPicPr>
              <a:picLocks noChangeAspect="1"/>
            </p:cNvPicPr>
            <p:nvPr/>
          </p:nvPicPr>
          <p:blipFill>
            <a:blip r:embed="rId3"/>
            <a:stretch>
              <a:fillRect/>
            </a:stretch>
          </p:blipFill>
          <p:spPr>
            <a:xfrm>
              <a:off x="4871465" y="494775"/>
              <a:ext cx="7445303" cy="4187983"/>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6029A8B8-2FEE-6E4F-A596-E0842F7C1F62}"/>
                </a:ext>
              </a:extLst>
            </p:cNvPr>
            <p:cNvPicPr>
              <a:picLocks noChangeAspect="1"/>
            </p:cNvPicPr>
            <p:nvPr/>
          </p:nvPicPr>
          <p:blipFill>
            <a:blip r:embed="rId4"/>
            <a:stretch>
              <a:fillRect/>
            </a:stretch>
          </p:blipFill>
          <p:spPr>
            <a:xfrm>
              <a:off x="5915639" y="2627450"/>
              <a:ext cx="6327395" cy="3559160"/>
            </a:xfrm>
            <a:prstGeom prst="rect">
              <a:avLst/>
            </a:prstGeom>
          </p:spPr>
        </p:pic>
      </p:grpSp>
      <p:pic>
        <p:nvPicPr>
          <p:cNvPr id="2" name="Picture 2" descr="https://docs.microsoft.com/en-us/business-applications-release-notes/april18/linkedin-sales-navigator/media/linkedin-sales-navigator-snap-controls-on-form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086" y="1343809"/>
            <a:ext cx="5556914" cy="45356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6FC88DE-4AF1-4D69-AB27-096C6B19319C}"/>
              </a:ext>
            </a:extLst>
          </p:cNvPr>
          <p:cNvSpPr/>
          <p:nvPr/>
        </p:nvSpPr>
        <p:spPr bwMode="auto">
          <a:xfrm>
            <a:off x="374904" y="3409597"/>
            <a:ext cx="4895596" cy="2617130"/>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Get profiles and data integrated in Dynamics 365 for Marketing, including related leads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Understand what customers are interested in through the content they share on LinkedIn</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Receive alerts in real time when leads change jobs, connect with someone in their network, or are mentioned in the news</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embedded insights that reveal the next best action based on a customer and their interaction data from LinkedIn, Dynamics 365, and Office 365</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Send InMail, messages, and customized connection requests from Dynamics 365</a:t>
            </a:r>
          </a:p>
          <a:p>
            <a:pPr marL="171450" indent="-171450">
              <a:buFont typeface="Arial" panose="020B0604020202020204" pitchFamily="34" charset="0"/>
              <a:buChar char="•"/>
            </a:pPr>
            <a:endParaRPr lang="en-US" sz="1200">
              <a:solidFill>
                <a:schemeClr val="tx1"/>
              </a:solidFill>
            </a:endParaRPr>
          </a:p>
        </p:txBody>
      </p:sp>
      <p:sp>
        <p:nvSpPr>
          <p:cNvPr id="13" name="TextBox 12">
            <a:extLst>
              <a:ext uri="{FF2B5EF4-FFF2-40B4-BE49-F238E27FC236}">
                <a16:creationId xmlns:a16="http://schemas.microsoft.com/office/drawing/2014/main" id="{F73C1B0F-2D71-425C-8A45-FD58A9159DD8}"/>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a:solidFill>
                  <a:schemeClr val="tx2"/>
                </a:solidFill>
                <a:latin typeface="+mj-lt"/>
              </a:rPr>
              <a:t>LinkedIn Sales Navigator:</a:t>
            </a:r>
          </a:p>
          <a:p>
            <a:pPr>
              <a:lnSpc>
                <a:spcPct val="90000"/>
              </a:lnSpc>
              <a:spcAft>
                <a:spcPts val="600"/>
              </a:spcAft>
            </a:pPr>
            <a:r>
              <a:rPr lang="en-US" sz="2800" b="1">
                <a:solidFill>
                  <a:srgbClr val="3C3C41"/>
                </a:solidFill>
                <a:latin typeface="Segoe UI Semibold"/>
                <a:cs typeface="Segoe UI" panose="020B0502040204020203" pitchFamily="34" charset="0"/>
              </a:rPr>
              <a:t>Understand your audience</a:t>
            </a:r>
          </a:p>
        </p:txBody>
      </p:sp>
      <p:sp>
        <p:nvSpPr>
          <p:cNvPr id="19" name="Rectangle 18">
            <a:extLst>
              <a:ext uri="{FF2B5EF4-FFF2-40B4-BE49-F238E27FC236}">
                <a16:creationId xmlns:a16="http://schemas.microsoft.com/office/drawing/2014/main" id="{A7AA1E0A-B0EF-4901-BDA3-CBC5B9F55CAB}"/>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20" name="Group 19">
            <a:extLst>
              <a:ext uri="{FF2B5EF4-FFF2-40B4-BE49-F238E27FC236}">
                <a16:creationId xmlns:a16="http://schemas.microsoft.com/office/drawing/2014/main" id="{3161BD98-C5B1-44AE-BD13-DA81A2B6BE26}"/>
              </a:ext>
            </a:extLst>
          </p:cNvPr>
          <p:cNvGrpSpPr/>
          <p:nvPr/>
        </p:nvGrpSpPr>
        <p:grpSpPr>
          <a:xfrm>
            <a:off x="321553" y="401494"/>
            <a:ext cx="672112" cy="672822"/>
            <a:chOff x="9301423" y="3229894"/>
            <a:chExt cx="672112" cy="672822"/>
          </a:xfrm>
        </p:grpSpPr>
        <p:sp>
          <p:nvSpPr>
            <p:cNvPr id="21" name="Oval 20">
              <a:extLst>
                <a:ext uri="{FF2B5EF4-FFF2-40B4-BE49-F238E27FC236}">
                  <a16:creationId xmlns:a16="http://schemas.microsoft.com/office/drawing/2014/main" id="{42CE4237-711B-494D-BD71-2B9DC80CB805}"/>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22" name="Group 21">
              <a:extLst>
                <a:ext uri="{FF2B5EF4-FFF2-40B4-BE49-F238E27FC236}">
                  <a16:creationId xmlns:a16="http://schemas.microsoft.com/office/drawing/2014/main" id="{C88772F5-7135-44BD-950F-D15A89E9DFA8}"/>
                </a:ext>
              </a:extLst>
            </p:cNvPr>
            <p:cNvGrpSpPr/>
            <p:nvPr/>
          </p:nvGrpSpPr>
          <p:grpSpPr>
            <a:xfrm>
              <a:off x="9398391" y="3423453"/>
              <a:ext cx="478177" cy="285705"/>
              <a:chOff x="1844179" y="2538502"/>
              <a:chExt cx="230645" cy="138605"/>
            </a:xfrm>
          </p:grpSpPr>
          <p:sp>
            <p:nvSpPr>
              <p:cNvPr id="23" name="Freeform: Shape 22">
                <a:extLst>
                  <a:ext uri="{FF2B5EF4-FFF2-40B4-BE49-F238E27FC236}">
                    <a16:creationId xmlns:a16="http://schemas.microsoft.com/office/drawing/2014/main" id="{D641A700-404D-4F7A-892F-FE820E36F2E2}"/>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B199433-54BB-4E0E-B37D-61DB6BFA855F}"/>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1AC5FC94-CD10-4541-9B4A-C34C03D2FC08}"/>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D24935C-DC8A-4995-AAF4-641C128CE511}"/>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C148886-8D16-40F7-82A9-29C642A2DEE1}"/>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CA6015B-B59C-4DDE-8AB7-9BB36BDD8446}"/>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811D6E-1DAE-4917-AE47-4ECFAAFE8AAE}"/>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52CF170D-BDF7-42B0-877E-D5392767AD7C}"/>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793989674"/>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14770" y="1498600"/>
            <a:ext cx="7177230" cy="4045967"/>
          </a:xfrm>
          <a:prstGeom prst="rect">
            <a:avLst/>
          </a:prstGeom>
          <a:ln w="3175">
            <a:solidFill>
              <a:schemeClr val="tx1">
                <a:lumMod val="40000"/>
                <a:lumOff val="60000"/>
              </a:schemeClr>
            </a:solidFill>
          </a:ln>
        </p:spPr>
      </p:pic>
      <p:grpSp>
        <p:nvGrpSpPr>
          <p:cNvPr id="5" name="Group 4">
            <a:extLst>
              <a:ext uri="{FF2B5EF4-FFF2-40B4-BE49-F238E27FC236}">
                <a16:creationId xmlns:a16="http://schemas.microsoft.com/office/drawing/2014/main" id="{376F96F4-2DED-4650-9531-0CC3D336B3BB}"/>
              </a:ext>
            </a:extLst>
          </p:cNvPr>
          <p:cNvGrpSpPr/>
          <p:nvPr/>
        </p:nvGrpSpPr>
        <p:grpSpPr>
          <a:xfrm>
            <a:off x="10766099" y="3406140"/>
            <a:ext cx="1476934" cy="2953702"/>
            <a:chOff x="11079778" y="3406140"/>
            <a:chExt cx="1476934" cy="2953702"/>
          </a:xfrm>
        </p:grpSpPr>
        <p:pic>
          <p:nvPicPr>
            <p:cNvPr id="7" name="Picture 6">
              <a:extLst>
                <a:ext uri="{FF2B5EF4-FFF2-40B4-BE49-F238E27FC236}">
                  <a16:creationId xmlns:a16="http://schemas.microsoft.com/office/drawing/2014/main" id="{BBFAD6E2-D710-4C4A-A202-A312A64C114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9927" r="89969"/>
                      </a14:imgEffect>
                    </a14:imgLayer>
                  </a14:imgProps>
                </a:ext>
              </a:extLst>
            </a:blip>
            <a:srcRect l="67077" t="17415" r="14641" b="19990"/>
            <a:stretch/>
          </p:blipFill>
          <p:spPr>
            <a:xfrm>
              <a:off x="11099006" y="3429000"/>
              <a:ext cx="1457706" cy="2930842"/>
            </a:xfrm>
            <a:prstGeom prst="rect">
              <a:avLst/>
            </a:prstGeom>
          </p:spPr>
        </p:pic>
        <p:sp>
          <p:nvSpPr>
            <p:cNvPr id="3" name="Rectangle 2">
              <a:extLst>
                <a:ext uri="{FF2B5EF4-FFF2-40B4-BE49-F238E27FC236}">
                  <a16:creationId xmlns:a16="http://schemas.microsoft.com/office/drawing/2014/main" id="{4FBA3A63-C80A-4DE8-B6BE-13608E1C2717}"/>
                </a:ext>
              </a:extLst>
            </p:cNvPr>
            <p:cNvSpPr/>
            <p:nvPr/>
          </p:nvSpPr>
          <p:spPr bwMode="auto">
            <a:xfrm rot="2854220">
              <a:off x="11098590" y="3387328"/>
              <a:ext cx="45719" cy="83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9" name="Rectangle 8">
            <a:extLst>
              <a:ext uri="{FF2B5EF4-FFF2-40B4-BE49-F238E27FC236}">
                <a16:creationId xmlns:a16="http://schemas.microsoft.com/office/drawing/2014/main" id="{6CB84D58-66CD-4F64-AA2B-FE1CBBE5CE43}"/>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a:solidFill>
                  <a:schemeClr val="tx1"/>
                </a:solidFill>
              </a:rPr>
              <a:t>Use Assistant Studio to enforce best practices and guide sellers along a path to close deals faster and increase revenue</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Get embedded insights that reveal the next best action to move sales relationships forward based on customer interaction data from LinkedIn, Dynamics 365, and Office 365</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Analyze conversations across multiple channels with Conversation Intelligence to give sellers insights about how to improve over time</a:t>
            </a:r>
          </a:p>
          <a:p>
            <a:pPr marL="171450" indent="-171450">
              <a:buFont typeface="Arial" panose="020B0604020202020204" pitchFamily="34" charset="0"/>
              <a:buChar char="•"/>
            </a:pPr>
            <a:endParaRPr lang="en-US" sz="1200">
              <a:solidFill>
                <a:schemeClr val="tx1"/>
              </a:solidFill>
            </a:endParaRPr>
          </a:p>
          <a:p>
            <a:pPr marL="171450" indent="-171450">
              <a:buFont typeface="Arial" panose="020B0604020202020204" pitchFamily="34" charset="0"/>
              <a:buChar char="•"/>
            </a:pPr>
            <a:r>
              <a:rPr lang="en-US" sz="1200">
                <a:solidFill>
                  <a:schemeClr val="tx1"/>
                </a:solidFill>
              </a:rPr>
              <a:t>Even access your Sales Hub data and get action recommendations while you're on the go using Dynamics 365 Teams app on your mobile device</a:t>
            </a:r>
          </a:p>
          <a:p>
            <a:pPr marL="171450" indent="-171450">
              <a:buFont typeface="Arial" panose="020B0604020202020204" pitchFamily="34" charset="0"/>
              <a:buChar char="•"/>
            </a:pPr>
            <a:endParaRPr lang="en-US" sz="1200">
              <a:solidFill>
                <a:schemeClr val="tx1"/>
              </a:solidFill>
            </a:endParaRPr>
          </a:p>
        </p:txBody>
      </p:sp>
      <p:sp>
        <p:nvSpPr>
          <p:cNvPr id="10" name="TextBox 9">
            <a:extLst>
              <a:ext uri="{FF2B5EF4-FFF2-40B4-BE49-F238E27FC236}">
                <a16:creationId xmlns:a16="http://schemas.microsoft.com/office/drawing/2014/main" id="{A1DE6E8D-7DCD-41CD-96CA-E9416D18366B}"/>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dirty="0">
                <a:solidFill>
                  <a:schemeClr val="tx2"/>
                </a:solidFill>
                <a:latin typeface="+mj-lt"/>
              </a:rPr>
              <a:t>Dynamics 365 Sales Insights and Teams:</a:t>
            </a:r>
          </a:p>
          <a:p>
            <a:pPr>
              <a:lnSpc>
                <a:spcPct val="90000"/>
              </a:lnSpc>
              <a:spcAft>
                <a:spcPts val="600"/>
              </a:spcAft>
            </a:pPr>
            <a:r>
              <a:rPr lang="en-US" sz="2800" b="1" dirty="0">
                <a:solidFill>
                  <a:srgbClr val="3C3C41"/>
                </a:solidFill>
                <a:latin typeface="Segoe UI Semibold"/>
                <a:cs typeface="Segoe UI" panose="020B0502040204020203" pitchFamily="34" charset="0"/>
              </a:rPr>
              <a:t>Action recommendations</a:t>
            </a:r>
          </a:p>
        </p:txBody>
      </p:sp>
      <p:sp>
        <p:nvSpPr>
          <p:cNvPr id="2" name="Rectangle 1">
            <a:extLst>
              <a:ext uri="{FF2B5EF4-FFF2-40B4-BE49-F238E27FC236}">
                <a16:creationId xmlns:a16="http://schemas.microsoft.com/office/drawing/2014/main" id="{C2D01C9C-FC5F-4912-9404-7E51AC5CFB06}"/>
              </a:ext>
            </a:extLst>
          </p:cNvPr>
          <p:cNvSpPr/>
          <p:nvPr/>
        </p:nvSpPr>
        <p:spPr bwMode="auto">
          <a:xfrm rot="2255342">
            <a:off x="10487623" y="6307454"/>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487D13-3CDA-42C8-892D-C2A48A5423C6}"/>
              </a:ext>
            </a:extLst>
          </p:cNvPr>
          <p:cNvSpPr/>
          <p:nvPr/>
        </p:nvSpPr>
        <p:spPr bwMode="auto">
          <a:xfrm>
            <a:off x="10828863" y="6345557"/>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11E9044-50FE-4C18-913A-BA2DDB080E81}"/>
              </a:ext>
            </a:extLst>
          </p:cNvPr>
          <p:cNvSpPr/>
          <p:nvPr/>
        </p:nvSpPr>
        <p:spPr bwMode="auto">
          <a:xfrm rot="3162083">
            <a:off x="10405411" y="6215539"/>
            <a:ext cx="552354" cy="26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75DAE4-0A96-44BF-A1F3-077EA5E31961}"/>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14" name="Group 13">
            <a:extLst>
              <a:ext uri="{FF2B5EF4-FFF2-40B4-BE49-F238E27FC236}">
                <a16:creationId xmlns:a16="http://schemas.microsoft.com/office/drawing/2014/main" id="{B5A05179-C19E-46E6-BAC3-75B48E6835ED}"/>
              </a:ext>
            </a:extLst>
          </p:cNvPr>
          <p:cNvGrpSpPr/>
          <p:nvPr/>
        </p:nvGrpSpPr>
        <p:grpSpPr>
          <a:xfrm>
            <a:off x="321553" y="401494"/>
            <a:ext cx="672112" cy="672822"/>
            <a:chOff x="9301423" y="3229894"/>
            <a:chExt cx="672112" cy="672822"/>
          </a:xfrm>
        </p:grpSpPr>
        <p:sp>
          <p:nvSpPr>
            <p:cNvPr id="15" name="Oval 14">
              <a:extLst>
                <a:ext uri="{FF2B5EF4-FFF2-40B4-BE49-F238E27FC236}">
                  <a16:creationId xmlns:a16="http://schemas.microsoft.com/office/drawing/2014/main" id="{64C16C1A-9FD4-4D87-9BB0-65392E7C1821}"/>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6" name="Group 15">
              <a:extLst>
                <a:ext uri="{FF2B5EF4-FFF2-40B4-BE49-F238E27FC236}">
                  <a16:creationId xmlns:a16="http://schemas.microsoft.com/office/drawing/2014/main" id="{3951EAA1-C152-4B75-AED2-747456E63686}"/>
                </a:ext>
              </a:extLst>
            </p:cNvPr>
            <p:cNvGrpSpPr/>
            <p:nvPr/>
          </p:nvGrpSpPr>
          <p:grpSpPr>
            <a:xfrm>
              <a:off x="9398391" y="3423453"/>
              <a:ext cx="478177" cy="285705"/>
              <a:chOff x="1844179" y="2538502"/>
              <a:chExt cx="230645" cy="138605"/>
            </a:xfrm>
          </p:grpSpPr>
          <p:sp>
            <p:nvSpPr>
              <p:cNvPr id="17" name="Freeform: Shape 16">
                <a:extLst>
                  <a:ext uri="{FF2B5EF4-FFF2-40B4-BE49-F238E27FC236}">
                    <a16:creationId xmlns:a16="http://schemas.microsoft.com/office/drawing/2014/main" id="{0667D94F-FC41-409C-909C-27F18AA57CC5}"/>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C20D6BF-3E8D-4CDC-9DA4-3DD9D1A65E3D}"/>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CF006EB-E873-479F-9D67-B00E5482BF82}"/>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F335ED7-6EAA-49E7-9F65-6B7A97305E08}"/>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2B1508B3-A6C3-4A8E-B13A-3FE1B545C4B2}"/>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27D7715-82D9-4670-9065-2D375DA20089}"/>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287EB20A-FA3B-493D-91C6-2B5F7D730DBD}"/>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4AB034F-A486-48A8-BC72-B70046017273}"/>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22091483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584775"/>
          </a:xfrm>
          <a:prstGeom prst="rect">
            <a:avLst/>
          </a:prstGeom>
        </p:spPr>
        <p:txBody>
          <a:bodyPr wrap="square">
            <a:spAutoFit/>
          </a:bodyPr>
          <a:lstStyle/>
          <a:p>
            <a:pPr algn="ctr"/>
            <a:r>
              <a:rPr lang="en-US" sz="3200" b="1" dirty="0">
                <a:solidFill>
                  <a:srgbClr val="7030A0"/>
                </a:solidFill>
              </a:rPr>
              <a:t>Day 5: Power Packed Bizz Apps Day – Sales &amp; Marketing – Part I</a:t>
            </a:r>
            <a:endParaRPr lang="en-US" sz="24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5" name="Picture 4"/>
          <p:cNvPicPr>
            <a:picLocks noChangeAspect="1"/>
          </p:cNvPicPr>
          <p:nvPr/>
        </p:nvPicPr>
        <p:blipFill>
          <a:blip r:embed="rId3"/>
          <a:stretch>
            <a:fillRect/>
          </a:stretch>
        </p:blipFill>
        <p:spPr>
          <a:xfrm>
            <a:off x="5185048" y="1610125"/>
            <a:ext cx="5857875" cy="2886075"/>
          </a:xfrm>
          <a:prstGeom prst="rect">
            <a:avLst/>
          </a:prstGeom>
          <a:ln w="3175">
            <a:solidFill>
              <a:schemeClr val="tx1">
                <a:lumMod val="40000"/>
                <a:lumOff val="60000"/>
              </a:schemeClr>
            </a:solidFill>
          </a:ln>
        </p:spPr>
      </p:pic>
      <p:pic>
        <p:nvPicPr>
          <p:cNvPr id="6" name="Picture 5"/>
          <p:cNvPicPr>
            <a:picLocks noChangeAspect="1"/>
          </p:cNvPicPr>
          <p:nvPr/>
        </p:nvPicPr>
        <p:blipFill rotWithShape="1">
          <a:blip r:embed="rId4"/>
          <a:srcRect l="2857" t="3024" r="1720" b="2290"/>
          <a:stretch/>
        </p:blipFill>
        <p:spPr>
          <a:xfrm>
            <a:off x="9210806" y="3365795"/>
            <a:ext cx="2981194" cy="2705622"/>
          </a:xfrm>
          <a:prstGeom prst="rect">
            <a:avLst/>
          </a:prstGeom>
          <a:ln w="3175">
            <a:solidFill>
              <a:schemeClr val="tx1">
                <a:lumMod val="40000"/>
                <a:lumOff val="60000"/>
              </a:schemeClr>
            </a:solidFill>
          </a:ln>
        </p:spPr>
      </p:pic>
      <p:sp>
        <p:nvSpPr>
          <p:cNvPr id="10" name="Rectangle 9">
            <a:extLst>
              <a:ext uri="{FF2B5EF4-FFF2-40B4-BE49-F238E27FC236}">
                <a16:creationId xmlns:a16="http://schemas.microsoft.com/office/drawing/2014/main" id="{41247FEE-5268-4020-8975-8BBB0DCF0D8F}"/>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The Who Knows Whom features calculates relationships from the communication and collaboration patterns of users in your Microsoft Exchange environment</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Provides you with details such as colleague names and email addresses who know the lead and can introduce leads or contacts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This feature is available in contact and lead forms. When you open a lead or contact and select the Sales Insights view, the Who Knows Whom tile is displayed</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Increase sales performance to improve lead-to-opportunity conversion rates and help close more deals</a:t>
            </a:r>
          </a:p>
        </p:txBody>
      </p:sp>
      <p:sp>
        <p:nvSpPr>
          <p:cNvPr id="11" name="TextBox 10">
            <a:extLst>
              <a:ext uri="{FF2B5EF4-FFF2-40B4-BE49-F238E27FC236}">
                <a16:creationId xmlns:a16="http://schemas.microsoft.com/office/drawing/2014/main" id="{AEC53344-AC2F-42B8-AB04-574CEC06F2B4}"/>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Who Knows Whom</a:t>
            </a:r>
          </a:p>
        </p:txBody>
      </p:sp>
      <p:sp>
        <p:nvSpPr>
          <p:cNvPr id="7" name="Rectangle 6">
            <a:extLst>
              <a:ext uri="{FF2B5EF4-FFF2-40B4-BE49-F238E27FC236}">
                <a16:creationId xmlns:a16="http://schemas.microsoft.com/office/drawing/2014/main" id="{1E4DEE2E-8120-4573-8985-D77D8FD88D14}"/>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interactions</a:t>
            </a:r>
          </a:p>
        </p:txBody>
      </p:sp>
      <p:grpSp>
        <p:nvGrpSpPr>
          <p:cNvPr id="8" name="Group 7">
            <a:extLst>
              <a:ext uri="{FF2B5EF4-FFF2-40B4-BE49-F238E27FC236}">
                <a16:creationId xmlns:a16="http://schemas.microsoft.com/office/drawing/2014/main" id="{A7798320-E515-403D-B53F-5DF4666F435A}"/>
              </a:ext>
            </a:extLst>
          </p:cNvPr>
          <p:cNvGrpSpPr/>
          <p:nvPr/>
        </p:nvGrpSpPr>
        <p:grpSpPr>
          <a:xfrm>
            <a:off x="321553" y="401494"/>
            <a:ext cx="672112" cy="672822"/>
            <a:chOff x="9301423" y="3229894"/>
            <a:chExt cx="672112" cy="672822"/>
          </a:xfrm>
        </p:grpSpPr>
        <p:sp>
          <p:nvSpPr>
            <p:cNvPr id="9" name="Oval 8">
              <a:extLst>
                <a:ext uri="{FF2B5EF4-FFF2-40B4-BE49-F238E27FC236}">
                  <a16:creationId xmlns:a16="http://schemas.microsoft.com/office/drawing/2014/main" id="{07B1C1FB-278B-429D-8998-FB705D350546}"/>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2" name="Group 11">
              <a:extLst>
                <a:ext uri="{FF2B5EF4-FFF2-40B4-BE49-F238E27FC236}">
                  <a16:creationId xmlns:a16="http://schemas.microsoft.com/office/drawing/2014/main" id="{E5AA3A8E-D64D-4265-B737-E0ACB7F22446}"/>
                </a:ext>
              </a:extLst>
            </p:cNvPr>
            <p:cNvGrpSpPr/>
            <p:nvPr/>
          </p:nvGrpSpPr>
          <p:grpSpPr>
            <a:xfrm>
              <a:off x="9398391" y="3423453"/>
              <a:ext cx="478177" cy="285705"/>
              <a:chOff x="1844179" y="2538502"/>
              <a:chExt cx="230645" cy="138605"/>
            </a:xfrm>
          </p:grpSpPr>
          <p:sp>
            <p:nvSpPr>
              <p:cNvPr id="13" name="Freeform: Shape 12">
                <a:extLst>
                  <a:ext uri="{FF2B5EF4-FFF2-40B4-BE49-F238E27FC236}">
                    <a16:creationId xmlns:a16="http://schemas.microsoft.com/office/drawing/2014/main" id="{413F9256-791E-4304-BEA0-2CDE73F1B2C5}"/>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1E655FB6-8C37-41D4-9AB4-FD63A79D0E6B}"/>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3EC54CC-8051-4128-BC3D-C1BA890EEC35}"/>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88D0A16-7CF0-4838-9165-AF35E31A32D2}"/>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DB411D8-208C-4AAC-AE75-CAA4E90DB285}"/>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511CB1-E2C4-4266-806F-E3AC882FED1B}"/>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6196DE9-EDEA-4C8B-8A6C-C2BACE193FE6}"/>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7703299-2B2E-4586-BDA8-06D0CAF72000}"/>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292626016"/>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2" name="Picture 1"/>
          <p:cNvPicPr>
            <a:picLocks noChangeAspect="1"/>
          </p:cNvPicPr>
          <p:nvPr/>
        </p:nvPicPr>
        <p:blipFill rotWithShape="1">
          <a:blip r:embed="rId3"/>
          <a:srcRect r="687" b="3256"/>
          <a:stretch/>
        </p:blipFill>
        <p:spPr>
          <a:xfrm>
            <a:off x="4713293" y="1689313"/>
            <a:ext cx="6240194" cy="2923878"/>
          </a:xfrm>
          <a:prstGeom prst="rect">
            <a:avLst/>
          </a:prstGeom>
          <a:ln w="3175">
            <a:solidFill>
              <a:schemeClr val="tx1">
                <a:lumMod val="40000"/>
                <a:lumOff val="60000"/>
              </a:schemeClr>
            </a:solidFill>
          </a:ln>
        </p:spPr>
      </p:pic>
      <p:pic>
        <p:nvPicPr>
          <p:cNvPr id="5" name="Picture 4"/>
          <p:cNvPicPr>
            <a:picLocks noChangeAspect="1"/>
          </p:cNvPicPr>
          <p:nvPr/>
        </p:nvPicPr>
        <p:blipFill>
          <a:blip r:embed="rId4"/>
          <a:stretch>
            <a:fillRect/>
          </a:stretch>
        </p:blipFill>
        <p:spPr>
          <a:xfrm>
            <a:off x="7139395" y="2974426"/>
            <a:ext cx="5052605" cy="3075971"/>
          </a:xfrm>
          <a:prstGeom prst="rect">
            <a:avLst/>
          </a:prstGeom>
          <a:ln w="3175">
            <a:solidFill>
              <a:schemeClr val="tx1">
                <a:lumMod val="40000"/>
                <a:lumOff val="60000"/>
              </a:schemeClr>
            </a:solidFill>
          </a:ln>
        </p:spPr>
      </p:pic>
      <p:sp>
        <p:nvSpPr>
          <p:cNvPr id="10" name="Rectangle 9">
            <a:extLst>
              <a:ext uri="{FF2B5EF4-FFF2-40B4-BE49-F238E27FC236}">
                <a16:creationId xmlns:a16="http://schemas.microsoft.com/office/drawing/2014/main" id="{EDD00A41-AB99-4ED6-8B2F-F086E382D324}"/>
              </a:ext>
            </a:extLst>
          </p:cNvPr>
          <p:cNvSpPr/>
          <p:nvPr/>
        </p:nvSpPr>
        <p:spPr bwMode="auto">
          <a:xfrm>
            <a:off x="374904" y="2921000"/>
            <a:ext cx="4177863" cy="35355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Assemble relevant information from a database to create a graphical display of KPIs, health scores, health trends, and activity histories for contact, opportunity, lead, and account records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The relationship pipeline view in form of a bubble chart displays health, close date, and estimated revenue for your upcoming opportunities</a:t>
            </a:r>
          </a:p>
          <a:p>
            <a:endParaRPr lang="en-US" sz="1200" dirty="0">
              <a:solidFill>
                <a:schemeClr val="tx1"/>
              </a:solidFill>
            </a:endParaRPr>
          </a:p>
        </p:txBody>
      </p:sp>
      <p:sp>
        <p:nvSpPr>
          <p:cNvPr id="11" name="TextBox 10">
            <a:extLst>
              <a:ext uri="{FF2B5EF4-FFF2-40B4-BE49-F238E27FC236}">
                <a16:creationId xmlns:a16="http://schemas.microsoft.com/office/drawing/2014/main" id="{1F8A9AA3-E5A5-4BD7-889A-5671FB4FFC21}"/>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Sales Insights:</a:t>
            </a:r>
          </a:p>
          <a:p>
            <a:pPr>
              <a:lnSpc>
                <a:spcPct val="90000"/>
              </a:lnSpc>
              <a:spcAft>
                <a:spcPts val="600"/>
              </a:spcAft>
            </a:pPr>
            <a:r>
              <a:rPr lang="en-US" sz="2800" b="1" dirty="0">
                <a:solidFill>
                  <a:srgbClr val="3C3C41"/>
                </a:solidFill>
                <a:latin typeface="Segoe UI Semibold"/>
                <a:cs typeface="Segoe UI" panose="020B0502040204020203" pitchFamily="34" charset="0"/>
              </a:rPr>
              <a:t>Relationship analytics</a:t>
            </a:r>
          </a:p>
        </p:txBody>
      </p:sp>
      <p:sp>
        <p:nvSpPr>
          <p:cNvPr id="7" name="Rectangle 6">
            <a:extLst>
              <a:ext uri="{FF2B5EF4-FFF2-40B4-BE49-F238E27FC236}">
                <a16:creationId xmlns:a16="http://schemas.microsoft.com/office/drawing/2014/main" id="{3867D478-8CB1-4C65-BD6D-0E7BC689F53B}"/>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Manage Relationships</a:t>
            </a:r>
          </a:p>
        </p:txBody>
      </p:sp>
      <p:grpSp>
        <p:nvGrpSpPr>
          <p:cNvPr id="21" name="Group 20">
            <a:extLst>
              <a:ext uri="{FF2B5EF4-FFF2-40B4-BE49-F238E27FC236}">
                <a16:creationId xmlns:a16="http://schemas.microsoft.com/office/drawing/2014/main" id="{2AC50731-43E4-48FB-8BE5-CDE467A5159E}"/>
              </a:ext>
            </a:extLst>
          </p:cNvPr>
          <p:cNvGrpSpPr/>
          <p:nvPr/>
        </p:nvGrpSpPr>
        <p:grpSpPr>
          <a:xfrm>
            <a:off x="286291" y="401445"/>
            <a:ext cx="672112" cy="672822"/>
            <a:chOff x="10289576" y="4105225"/>
            <a:chExt cx="672112" cy="672822"/>
          </a:xfrm>
        </p:grpSpPr>
        <p:sp>
          <p:nvSpPr>
            <p:cNvPr id="22" name="Oval 21">
              <a:extLst>
                <a:ext uri="{FF2B5EF4-FFF2-40B4-BE49-F238E27FC236}">
                  <a16:creationId xmlns:a16="http://schemas.microsoft.com/office/drawing/2014/main" id="{500B6AB9-AF53-40F0-B97E-4AC75EE955F9}"/>
                </a:ext>
              </a:extLst>
            </p:cNvPr>
            <p:cNvSpPr/>
            <p:nvPr/>
          </p:nvSpPr>
          <p:spPr bwMode="auto">
            <a:xfrm>
              <a:off x="10289576" y="4105225"/>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23" name="Group 22">
              <a:extLst>
                <a:ext uri="{FF2B5EF4-FFF2-40B4-BE49-F238E27FC236}">
                  <a16:creationId xmlns:a16="http://schemas.microsoft.com/office/drawing/2014/main" id="{73F132C5-9866-444B-8A77-1C6D7E10355B}"/>
                </a:ext>
              </a:extLst>
            </p:cNvPr>
            <p:cNvGrpSpPr/>
            <p:nvPr/>
          </p:nvGrpSpPr>
          <p:grpSpPr>
            <a:xfrm>
              <a:off x="10403057" y="4270310"/>
              <a:ext cx="445151" cy="342653"/>
              <a:chOff x="2666250" y="3114997"/>
              <a:chExt cx="445151" cy="342653"/>
            </a:xfrm>
          </p:grpSpPr>
          <p:sp>
            <p:nvSpPr>
              <p:cNvPr id="24" name="Oval 10">
                <a:extLst>
                  <a:ext uri="{FF2B5EF4-FFF2-40B4-BE49-F238E27FC236}">
                    <a16:creationId xmlns:a16="http://schemas.microsoft.com/office/drawing/2014/main" id="{A5495433-7F1B-4EC4-86CB-EB2629F56DBA}"/>
                  </a:ext>
                </a:extLst>
              </p:cNvPr>
              <p:cNvSpPr>
                <a:spLocks noChangeArrowheads="1"/>
              </p:cNvSpPr>
              <p:nvPr/>
            </p:nvSpPr>
            <p:spPr bwMode="auto">
              <a:xfrm>
                <a:off x="2821901" y="3114997"/>
                <a:ext cx="142037" cy="142273"/>
              </a:xfrm>
              <a:prstGeom prst="ellipse">
                <a:avLst/>
              </a:pr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25" name="Freeform 11">
                <a:extLst>
                  <a:ext uri="{FF2B5EF4-FFF2-40B4-BE49-F238E27FC236}">
                    <a16:creationId xmlns:a16="http://schemas.microsoft.com/office/drawing/2014/main" id="{E800DC55-4B9C-46CE-8635-01EBD9ACB57C}"/>
                  </a:ext>
                </a:extLst>
              </p:cNvPr>
              <p:cNvSpPr>
                <a:spLocks/>
              </p:cNvSpPr>
              <p:nvPr/>
            </p:nvSpPr>
            <p:spPr bwMode="auto">
              <a:xfrm>
                <a:off x="2770847" y="3274022"/>
                <a:ext cx="240412" cy="183628"/>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chemeClr val="accent2"/>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26" name="Group 25">
                <a:extLst>
                  <a:ext uri="{FF2B5EF4-FFF2-40B4-BE49-F238E27FC236}">
                    <a16:creationId xmlns:a16="http://schemas.microsoft.com/office/drawing/2014/main" id="{7A60084C-4263-4374-BF95-37134E652D32}"/>
                  </a:ext>
                </a:extLst>
              </p:cNvPr>
              <p:cNvGrpSpPr/>
              <p:nvPr/>
            </p:nvGrpSpPr>
            <p:grpSpPr>
              <a:xfrm>
                <a:off x="2666250" y="3172354"/>
                <a:ext cx="130842" cy="240372"/>
                <a:chOff x="2666250" y="3172354"/>
                <a:chExt cx="130842" cy="240372"/>
              </a:xfrm>
            </p:grpSpPr>
            <p:sp>
              <p:nvSpPr>
                <p:cNvPr id="30" name="Oval 6">
                  <a:extLst>
                    <a:ext uri="{FF2B5EF4-FFF2-40B4-BE49-F238E27FC236}">
                      <a16:creationId xmlns:a16="http://schemas.microsoft.com/office/drawing/2014/main" id="{B451B143-AE70-40CA-9AF1-A201784D0EDC}"/>
                    </a:ext>
                  </a:extLst>
                </p:cNvPr>
                <p:cNvSpPr>
                  <a:spLocks noChangeArrowheads="1"/>
                </p:cNvSpPr>
                <p:nvPr/>
              </p:nvSpPr>
              <p:spPr bwMode="auto">
                <a:xfrm>
                  <a:off x="2702595"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2" name="Freeform 7">
                  <a:extLst>
                    <a:ext uri="{FF2B5EF4-FFF2-40B4-BE49-F238E27FC236}">
                      <a16:creationId xmlns:a16="http://schemas.microsoft.com/office/drawing/2014/main" id="{A3ED71BA-7DAD-469A-87BA-B26F59C8EB1B}"/>
                    </a:ext>
                  </a:extLst>
                </p:cNvPr>
                <p:cNvSpPr>
                  <a:spLocks/>
                </p:cNvSpPr>
                <p:nvPr/>
              </p:nvSpPr>
              <p:spPr bwMode="auto">
                <a:xfrm>
                  <a:off x="2666250"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27" name="Group 26">
                <a:extLst>
                  <a:ext uri="{FF2B5EF4-FFF2-40B4-BE49-F238E27FC236}">
                    <a16:creationId xmlns:a16="http://schemas.microsoft.com/office/drawing/2014/main" id="{B9573A72-8086-429A-A7FF-8A4BD96AA05B}"/>
                  </a:ext>
                </a:extLst>
              </p:cNvPr>
              <p:cNvGrpSpPr/>
              <p:nvPr/>
            </p:nvGrpSpPr>
            <p:grpSpPr>
              <a:xfrm>
                <a:off x="2980559" y="3172354"/>
                <a:ext cx="130842" cy="240372"/>
                <a:chOff x="2980559" y="3172354"/>
                <a:chExt cx="130842" cy="240372"/>
              </a:xfrm>
            </p:grpSpPr>
            <p:sp>
              <p:nvSpPr>
                <p:cNvPr id="28" name="Oval 6">
                  <a:extLst>
                    <a:ext uri="{FF2B5EF4-FFF2-40B4-BE49-F238E27FC236}">
                      <a16:creationId xmlns:a16="http://schemas.microsoft.com/office/drawing/2014/main" id="{B561F9F2-BBCF-434B-953D-345869F2A714}"/>
                    </a:ext>
                  </a:extLst>
                </p:cNvPr>
                <p:cNvSpPr>
                  <a:spLocks noChangeArrowheads="1"/>
                </p:cNvSpPr>
                <p:nvPr/>
              </p:nvSpPr>
              <p:spPr bwMode="auto">
                <a:xfrm flipH="1">
                  <a:off x="2986507" y="3172354"/>
                  <a:ext cx="88549" cy="89045"/>
                </a:xfrm>
                <a:prstGeom prst="ellipse">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29" name="Freeform 7">
                  <a:extLst>
                    <a:ext uri="{FF2B5EF4-FFF2-40B4-BE49-F238E27FC236}">
                      <a16:creationId xmlns:a16="http://schemas.microsoft.com/office/drawing/2014/main" id="{B120873D-1B3E-4837-BC29-29D23494B4EC}"/>
                    </a:ext>
                  </a:extLst>
                </p:cNvPr>
                <p:cNvSpPr>
                  <a:spLocks/>
                </p:cNvSpPr>
                <p:nvPr/>
              </p:nvSpPr>
              <p:spPr bwMode="auto">
                <a:xfrm flipH="1">
                  <a:off x="2980559" y="3271476"/>
                  <a:ext cx="130842" cy="141250"/>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spTree>
    <p:extLst>
      <p:ext uri="{BB962C8B-B14F-4D97-AF65-F5344CB8AC3E}">
        <p14:creationId xmlns:p14="http://schemas.microsoft.com/office/powerpoint/2010/main" val="2499036862"/>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6">
            <a:extLst>
              <a:ext uri="{FF2B5EF4-FFF2-40B4-BE49-F238E27FC236}">
                <a16:creationId xmlns:a16="http://schemas.microsoft.com/office/drawing/2014/main" id="{846E1183-1C60-467C-9B38-141AF98D1729}"/>
              </a:ext>
            </a:extLst>
          </p:cNvPr>
          <p:cNvSpPr txBox="1">
            <a:spLocks/>
          </p:cNvSpPr>
          <p:nvPr/>
        </p:nvSpPr>
        <p:spPr>
          <a:xfrm>
            <a:off x="5559123" y="862663"/>
            <a:ext cx="6264413" cy="221774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lang="en-US" sz="4800" b="1" cap="all" spc="100" dirty="0">
                <a:ln>
                  <a:noFill/>
                </a:ln>
                <a:solidFill>
                  <a:srgbClr val="008272"/>
                </a:solidFill>
                <a:latin typeface="Segoe UI"/>
              </a:rPr>
              <a:t>Make insights driven decisions</a:t>
            </a:r>
          </a:p>
        </p:txBody>
      </p:sp>
      <p:sp>
        <p:nvSpPr>
          <p:cNvPr id="253" name="Rectangle 252">
            <a:extLst>
              <a:ext uri="{FF2B5EF4-FFF2-40B4-BE49-F238E27FC236}">
                <a16:creationId xmlns:a16="http://schemas.microsoft.com/office/drawing/2014/main" id="{C78C150A-68F9-443F-83C1-2AC20D9A11C8}"/>
              </a:ext>
            </a:extLst>
          </p:cNvPr>
          <p:cNvSpPr/>
          <p:nvPr/>
        </p:nvSpPr>
        <p:spPr>
          <a:xfrm>
            <a:off x="3811014" y="5584803"/>
            <a:ext cx="1668690" cy="977191"/>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Supervisor review</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Pipeline analysis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Relationship and conversational intelligence</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Coaching and training opportunities</a:t>
            </a:r>
          </a:p>
        </p:txBody>
      </p:sp>
      <p:sp>
        <p:nvSpPr>
          <p:cNvPr id="254" name="Rectangle 253">
            <a:extLst>
              <a:ext uri="{FF2B5EF4-FFF2-40B4-BE49-F238E27FC236}">
                <a16:creationId xmlns:a16="http://schemas.microsoft.com/office/drawing/2014/main" id="{4E096128-BE91-4E33-B329-76856BEA8396}"/>
              </a:ext>
            </a:extLst>
          </p:cNvPr>
          <p:cNvSpPr/>
          <p:nvPr/>
        </p:nvSpPr>
        <p:spPr>
          <a:xfrm>
            <a:off x="8801797" y="6338395"/>
            <a:ext cx="2010066" cy="346249"/>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Survey distribution</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505050"/>
                </a:solidFill>
                <a:effectLst/>
                <a:uLnTx/>
                <a:uFillTx/>
                <a:latin typeface="Segoe UI"/>
                <a:ea typeface="+mn-ea"/>
                <a:cs typeface="+mn-cs"/>
              </a:rPr>
              <a:t>Automated, personalized surveys</a:t>
            </a:r>
          </a:p>
        </p:txBody>
      </p:sp>
      <p:sp>
        <p:nvSpPr>
          <p:cNvPr id="255" name="Rectangle 254">
            <a:extLst>
              <a:ext uri="{FF2B5EF4-FFF2-40B4-BE49-F238E27FC236}">
                <a16:creationId xmlns:a16="http://schemas.microsoft.com/office/drawing/2014/main" id="{B18B7529-AA0B-41FC-9ABD-C0F85A871493}"/>
              </a:ext>
            </a:extLst>
          </p:cNvPr>
          <p:cNvSpPr/>
          <p:nvPr/>
        </p:nvSpPr>
        <p:spPr>
          <a:xfrm>
            <a:off x="7731075" y="5599838"/>
            <a:ext cx="925309" cy="16927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Data capture</a:t>
            </a:r>
          </a:p>
        </p:txBody>
      </p:sp>
      <p:cxnSp>
        <p:nvCxnSpPr>
          <p:cNvPr id="256" name="Straight Connector 52">
            <a:extLst>
              <a:ext uri="{FF2B5EF4-FFF2-40B4-BE49-F238E27FC236}">
                <a16:creationId xmlns:a16="http://schemas.microsoft.com/office/drawing/2014/main" id="{25AD2A76-7D25-445E-9418-EBFCB2385A5B}"/>
              </a:ext>
            </a:extLst>
          </p:cNvPr>
          <p:cNvCxnSpPr>
            <a:cxnSpLocks/>
            <a:stCxn id="489" idx="6"/>
            <a:endCxn id="502" idx="2"/>
          </p:cNvCxnSpPr>
          <p:nvPr/>
        </p:nvCxnSpPr>
        <p:spPr>
          <a:xfrm>
            <a:off x="8529785" y="5198405"/>
            <a:ext cx="529427" cy="754570"/>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60" name="Rectangle 259">
            <a:extLst>
              <a:ext uri="{FF2B5EF4-FFF2-40B4-BE49-F238E27FC236}">
                <a16:creationId xmlns:a16="http://schemas.microsoft.com/office/drawing/2014/main" id="{67867FC1-F261-45E0-ADBD-4C0DC826DD16}"/>
              </a:ext>
            </a:extLst>
          </p:cNvPr>
          <p:cNvSpPr/>
          <p:nvPr/>
        </p:nvSpPr>
        <p:spPr>
          <a:xfrm>
            <a:off x="5579334" y="4264655"/>
            <a:ext cx="1207516" cy="16868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Positive outcome</a:t>
            </a:r>
          </a:p>
        </p:txBody>
      </p:sp>
      <p:cxnSp>
        <p:nvCxnSpPr>
          <p:cNvPr id="261" name="Straight Connector 52">
            <a:extLst>
              <a:ext uri="{FF2B5EF4-FFF2-40B4-BE49-F238E27FC236}">
                <a16:creationId xmlns:a16="http://schemas.microsoft.com/office/drawing/2014/main" id="{936F4B77-F62B-4735-BEA5-89A4DC484FC9}"/>
              </a:ext>
            </a:extLst>
          </p:cNvPr>
          <p:cNvCxnSpPr>
            <a:cxnSpLocks/>
          </p:cNvCxnSpPr>
          <p:nvPr/>
        </p:nvCxnSpPr>
        <p:spPr>
          <a:xfrm>
            <a:off x="6464808" y="4788803"/>
            <a:ext cx="1392865" cy="409602"/>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4" name="Straight Connector 52">
            <a:extLst>
              <a:ext uri="{FF2B5EF4-FFF2-40B4-BE49-F238E27FC236}">
                <a16:creationId xmlns:a16="http://schemas.microsoft.com/office/drawing/2014/main" id="{471228F0-5BFF-4561-8305-C478940DC1B1}"/>
              </a:ext>
            </a:extLst>
          </p:cNvPr>
          <p:cNvCxnSpPr>
            <a:cxnSpLocks/>
          </p:cNvCxnSpPr>
          <p:nvPr/>
        </p:nvCxnSpPr>
        <p:spPr>
          <a:xfrm flipV="1">
            <a:off x="6464808" y="5198405"/>
            <a:ext cx="695227" cy="412727"/>
          </a:xfrm>
          <a:prstGeom prst="bentConnector3">
            <a:avLst>
              <a:gd name="adj1" fmla="val 10035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cxnSp>
        <p:nvCxnSpPr>
          <p:cNvPr id="267" name="Straight Connector 52">
            <a:extLst>
              <a:ext uri="{FF2B5EF4-FFF2-40B4-BE49-F238E27FC236}">
                <a16:creationId xmlns:a16="http://schemas.microsoft.com/office/drawing/2014/main" id="{59636412-61B3-4F6E-9E59-8AC76888A185}"/>
              </a:ext>
            </a:extLst>
          </p:cNvPr>
          <p:cNvCxnSpPr>
            <a:cxnSpLocks/>
          </p:cNvCxnSpPr>
          <p:nvPr/>
        </p:nvCxnSpPr>
        <p:spPr>
          <a:xfrm flipV="1">
            <a:off x="5198269" y="4788803"/>
            <a:ext cx="703107" cy="409602"/>
          </a:xfrm>
          <a:prstGeom prst="bentConnector3">
            <a:avLst>
              <a:gd name="adj1" fmla="val -802"/>
            </a:avLst>
          </a:prstGeom>
          <a:ln>
            <a:solidFill>
              <a:schemeClr val="tx2"/>
            </a:solidFill>
            <a:headEnd type="none" w="lg" len="med"/>
            <a:tailEnd type="none"/>
          </a:ln>
        </p:spPr>
        <p:style>
          <a:lnRef idx="1">
            <a:schemeClr val="accent2"/>
          </a:lnRef>
          <a:fillRef idx="0">
            <a:schemeClr val="accent2"/>
          </a:fillRef>
          <a:effectRef idx="0">
            <a:schemeClr val="accent2"/>
          </a:effectRef>
          <a:fontRef idx="minor">
            <a:schemeClr val="tx1"/>
          </a:fontRef>
        </p:style>
      </p:cxnSp>
      <p:cxnSp>
        <p:nvCxnSpPr>
          <p:cNvPr id="268" name="Straight Connector 52">
            <a:extLst>
              <a:ext uri="{FF2B5EF4-FFF2-40B4-BE49-F238E27FC236}">
                <a16:creationId xmlns:a16="http://schemas.microsoft.com/office/drawing/2014/main" id="{2D368522-ADB1-47AD-B5A8-2BEFE91B1C33}"/>
              </a:ext>
            </a:extLst>
          </p:cNvPr>
          <p:cNvCxnSpPr>
            <a:cxnSpLocks/>
            <a:stCxn id="249" idx="6"/>
          </p:cNvCxnSpPr>
          <p:nvPr/>
        </p:nvCxnSpPr>
        <p:spPr>
          <a:xfrm>
            <a:off x="4483126" y="5198405"/>
            <a:ext cx="1418250" cy="412723"/>
          </a:xfrm>
          <a:prstGeom prst="bentConnector3">
            <a:avLst>
              <a:gd name="adj1" fmla="val 50000"/>
            </a:avLst>
          </a:prstGeom>
          <a:ln>
            <a:solidFill>
              <a:schemeClr val="tx2"/>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73" name="Rectangle 272">
            <a:extLst>
              <a:ext uri="{FF2B5EF4-FFF2-40B4-BE49-F238E27FC236}">
                <a16:creationId xmlns:a16="http://schemas.microsoft.com/office/drawing/2014/main" id="{A6C20898-F109-4BBC-B79E-A845434073C8}"/>
              </a:ext>
            </a:extLst>
          </p:cNvPr>
          <p:cNvSpPr/>
          <p:nvPr/>
        </p:nvSpPr>
        <p:spPr>
          <a:xfrm>
            <a:off x="3523101" y="4618038"/>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Actionable insights</a:t>
            </a:r>
          </a:p>
        </p:txBody>
      </p:sp>
      <p:grpSp>
        <p:nvGrpSpPr>
          <p:cNvPr id="466" name="Group 465">
            <a:extLst>
              <a:ext uri="{FF2B5EF4-FFF2-40B4-BE49-F238E27FC236}">
                <a16:creationId xmlns:a16="http://schemas.microsoft.com/office/drawing/2014/main" id="{227210D9-3797-4140-A9EB-64460B3C41D4}"/>
              </a:ext>
            </a:extLst>
          </p:cNvPr>
          <p:cNvGrpSpPr/>
          <p:nvPr/>
        </p:nvGrpSpPr>
        <p:grpSpPr>
          <a:xfrm>
            <a:off x="3811014" y="4861994"/>
            <a:ext cx="672112" cy="672822"/>
            <a:chOff x="3811014" y="4912794"/>
            <a:chExt cx="672112" cy="672822"/>
          </a:xfrm>
        </p:grpSpPr>
        <p:sp>
          <p:nvSpPr>
            <p:cNvPr id="249" name="Oval 248">
              <a:extLst>
                <a:ext uri="{FF2B5EF4-FFF2-40B4-BE49-F238E27FC236}">
                  <a16:creationId xmlns:a16="http://schemas.microsoft.com/office/drawing/2014/main" id="{459B153C-0DAF-4001-A6BC-D47F63C4EAA5}"/>
                </a:ext>
              </a:extLst>
            </p:cNvPr>
            <p:cNvSpPr/>
            <p:nvPr/>
          </p:nvSpPr>
          <p:spPr bwMode="auto">
            <a:xfrm>
              <a:off x="3811014" y="4912794"/>
              <a:ext cx="672112" cy="672822"/>
            </a:xfrm>
            <a:prstGeom prst="ellipse">
              <a:avLst/>
            </a:prstGeom>
            <a:solidFill>
              <a:schemeClr val="tx2">
                <a:alpha val="10000"/>
              </a:schemeClr>
            </a:solid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4" name="Group 423">
              <a:extLst>
                <a:ext uri="{FF2B5EF4-FFF2-40B4-BE49-F238E27FC236}">
                  <a16:creationId xmlns:a16="http://schemas.microsoft.com/office/drawing/2014/main" id="{BAB03272-2C5F-4500-A73B-BB1F0C34C808}"/>
                </a:ext>
              </a:extLst>
            </p:cNvPr>
            <p:cNvGrpSpPr/>
            <p:nvPr/>
          </p:nvGrpSpPr>
          <p:grpSpPr>
            <a:xfrm>
              <a:off x="3981733" y="5082583"/>
              <a:ext cx="330674" cy="333244"/>
              <a:chOff x="1794549" y="5092253"/>
              <a:chExt cx="810938" cy="817245"/>
            </a:xfrm>
          </p:grpSpPr>
          <p:sp>
            <p:nvSpPr>
              <p:cNvPr id="425" name="Freeform: Shape 424">
                <a:extLst>
                  <a:ext uri="{FF2B5EF4-FFF2-40B4-BE49-F238E27FC236}">
                    <a16:creationId xmlns:a16="http://schemas.microsoft.com/office/drawing/2014/main" id="{AAA1375A-AAA2-4603-8869-2C7969F501D1}"/>
                  </a:ext>
                </a:extLst>
              </p:cNvPr>
              <p:cNvSpPr/>
              <p:nvPr/>
            </p:nvSpPr>
            <p:spPr>
              <a:xfrm>
                <a:off x="1794549" y="5092253"/>
                <a:ext cx="650558" cy="817245"/>
              </a:xfrm>
              <a:custGeom>
                <a:avLst/>
                <a:gdLst>
                  <a:gd name="connsiteX0" fmla="*/ 218123 w 650558"/>
                  <a:gd name="connsiteY0" fmla="*/ 0 h 817245"/>
                  <a:gd name="connsiteX1" fmla="*/ 549593 w 650558"/>
                  <a:gd name="connsiteY1" fmla="*/ 0 h 817245"/>
                  <a:gd name="connsiteX2" fmla="*/ 650558 w 650558"/>
                  <a:gd name="connsiteY2" fmla="*/ 100965 h 817245"/>
                  <a:gd name="connsiteX3" fmla="*/ 650558 w 650558"/>
                  <a:gd name="connsiteY3" fmla="*/ 438150 h 817245"/>
                  <a:gd name="connsiteX4" fmla="*/ 639128 w 650558"/>
                  <a:gd name="connsiteY4" fmla="*/ 434340 h 817245"/>
                  <a:gd name="connsiteX5" fmla="*/ 602933 w 650558"/>
                  <a:gd name="connsiteY5" fmla="*/ 424815 h 817245"/>
                  <a:gd name="connsiteX6" fmla="*/ 602933 w 650558"/>
                  <a:gd name="connsiteY6" fmla="*/ 100965 h 817245"/>
                  <a:gd name="connsiteX7" fmla="*/ 549593 w 650558"/>
                  <a:gd name="connsiteY7" fmla="*/ 47625 h 817245"/>
                  <a:gd name="connsiteX8" fmla="*/ 233363 w 650558"/>
                  <a:gd name="connsiteY8" fmla="*/ 47625 h 817245"/>
                  <a:gd name="connsiteX9" fmla="*/ 233363 w 650558"/>
                  <a:gd name="connsiteY9" fmla="*/ 124778 h 817245"/>
                  <a:gd name="connsiteX10" fmla="*/ 132398 w 650558"/>
                  <a:gd name="connsiteY10" fmla="*/ 225743 h 817245"/>
                  <a:gd name="connsiteX11" fmla="*/ 47625 w 650558"/>
                  <a:gd name="connsiteY11" fmla="*/ 225743 h 817245"/>
                  <a:gd name="connsiteX12" fmla="*/ 47625 w 650558"/>
                  <a:gd name="connsiteY12" fmla="*/ 716280 h 817245"/>
                  <a:gd name="connsiteX13" fmla="*/ 100965 w 650558"/>
                  <a:gd name="connsiteY13" fmla="*/ 769620 h 817245"/>
                  <a:gd name="connsiteX14" fmla="*/ 395288 w 650558"/>
                  <a:gd name="connsiteY14" fmla="*/ 769620 h 817245"/>
                  <a:gd name="connsiteX15" fmla="*/ 428625 w 650558"/>
                  <a:gd name="connsiteY15" fmla="*/ 789623 h 817245"/>
                  <a:gd name="connsiteX16" fmla="*/ 494348 w 650558"/>
                  <a:gd name="connsiteY16" fmla="*/ 817245 h 817245"/>
                  <a:gd name="connsiteX17" fmla="*/ 100965 w 650558"/>
                  <a:gd name="connsiteY17" fmla="*/ 817245 h 817245"/>
                  <a:gd name="connsiteX18" fmla="*/ 0 w 650558"/>
                  <a:gd name="connsiteY18" fmla="*/ 717233 h 817245"/>
                  <a:gd name="connsiteX19" fmla="*/ 0 w 650558"/>
                  <a:gd name="connsiteY19" fmla="*/ 212408 h 817245"/>
                  <a:gd name="connsiteX20" fmla="*/ 3810 w 650558"/>
                  <a:gd name="connsiteY20" fmla="*/ 194310 h 817245"/>
                  <a:gd name="connsiteX21" fmla="*/ 14288 w 650558"/>
                  <a:gd name="connsiteY21" fmla="*/ 179070 h 817245"/>
                  <a:gd name="connsiteX22" fmla="*/ 186690 w 650558"/>
                  <a:gd name="connsiteY22" fmla="*/ 12382 h 817245"/>
                  <a:gd name="connsiteX23" fmla="*/ 200978 w 650558"/>
                  <a:gd name="connsiteY23" fmla="*/ 2858 h 817245"/>
                  <a:gd name="connsiteX24" fmla="*/ 218123 w 650558"/>
                  <a:gd name="connsiteY24" fmla="*/ 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558" h="817245">
                    <a:moveTo>
                      <a:pt x="218123" y="0"/>
                    </a:moveTo>
                    <a:lnTo>
                      <a:pt x="549593" y="0"/>
                    </a:lnTo>
                    <a:cubicBezTo>
                      <a:pt x="605790" y="0"/>
                      <a:pt x="650558" y="44768"/>
                      <a:pt x="650558" y="100965"/>
                    </a:cubicBezTo>
                    <a:lnTo>
                      <a:pt x="650558" y="438150"/>
                    </a:lnTo>
                    <a:cubicBezTo>
                      <a:pt x="646748" y="437198"/>
                      <a:pt x="642938" y="435293"/>
                      <a:pt x="639128" y="434340"/>
                    </a:cubicBezTo>
                    <a:cubicBezTo>
                      <a:pt x="626745" y="430530"/>
                      <a:pt x="615315" y="426720"/>
                      <a:pt x="602933" y="424815"/>
                    </a:cubicBezTo>
                    <a:lnTo>
                      <a:pt x="602933" y="100965"/>
                    </a:lnTo>
                    <a:cubicBezTo>
                      <a:pt x="602933" y="71438"/>
                      <a:pt x="579120" y="47625"/>
                      <a:pt x="549593" y="47625"/>
                    </a:cubicBezTo>
                    <a:lnTo>
                      <a:pt x="233363" y="47625"/>
                    </a:lnTo>
                    <a:lnTo>
                      <a:pt x="233363" y="124778"/>
                    </a:lnTo>
                    <a:cubicBezTo>
                      <a:pt x="233363" y="180023"/>
                      <a:pt x="187643" y="225743"/>
                      <a:pt x="132398" y="225743"/>
                    </a:cubicBezTo>
                    <a:lnTo>
                      <a:pt x="47625" y="225743"/>
                    </a:lnTo>
                    <a:lnTo>
                      <a:pt x="47625" y="716280"/>
                    </a:lnTo>
                    <a:cubicBezTo>
                      <a:pt x="47625" y="745808"/>
                      <a:pt x="71438" y="769620"/>
                      <a:pt x="100965" y="769620"/>
                    </a:cubicBezTo>
                    <a:lnTo>
                      <a:pt x="395288" y="769620"/>
                    </a:lnTo>
                    <a:cubicBezTo>
                      <a:pt x="405765" y="776288"/>
                      <a:pt x="417195" y="783908"/>
                      <a:pt x="428625" y="789623"/>
                    </a:cubicBezTo>
                    <a:cubicBezTo>
                      <a:pt x="451485" y="802005"/>
                      <a:pt x="472440" y="810578"/>
                      <a:pt x="494348" y="817245"/>
                    </a:cubicBezTo>
                    <a:lnTo>
                      <a:pt x="100965" y="817245"/>
                    </a:lnTo>
                    <a:cubicBezTo>
                      <a:pt x="44768" y="817245"/>
                      <a:pt x="0" y="771525"/>
                      <a:pt x="0" y="717233"/>
                    </a:cubicBezTo>
                    <a:lnTo>
                      <a:pt x="0" y="212408"/>
                    </a:lnTo>
                    <a:cubicBezTo>
                      <a:pt x="0" y="205740"/>
                      <a:pt x="952" y="200025"/>
                      <a:pt x="3810" y="194310"/>
                    </a:cubicBezTo>
                    <a:cubicBezTo>
                      <a:pt x="6667" y="188595"/>
                      <a:pt x="9525" y="182880"/>
                      <a:pt x="14288" y="179070"/>
                    </a:cubicBezTo>
                    <a:lnTo>
                      <a:pt x="186690" y="12382"/>
                    </a:lnTo>
                    <a:cubicBezTo>
                      <a:pt x="190500" y="8573"/>
                      <a:pt x="195263" y="4763"/>
                      <a:pt x="200978" y="2858"/>
                    </a:cubicBezTo>
                    <a:cubicBezTo>
                      <a:pt x="206693" y="952"/>
                      <a:pt x="212408" y="0"/>
                      <a:pt x="218123"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4A7DF3BC-A8ED-4115-AE5A-2D16C1327AA0}"/>
                  </a:ext>
                </a:extLst>
              </p:cNvPr>
              <p:cNvSpPr/>
              <p:nvPr/>
            </p:nvSpPr>
            <p:spPr>
              <a:xfrm>
                <a:off x="2074584" y="5286563"/>
                <a:ext cx="264795" cy="47625"/>
              </a:xfrm>
              <a:custGeom>
                <a:avLst/>
                <a:gdLst>
                  <a:gd name="connsiteX0" fmla="*/ 23813 w 264795"/>
                  <a:gd name="connsiteY0" fmla="*/ 0 h 47625"/>
                  <a:gd name="connsiteX1" fmla="*/ 39053 w 264795"/>
                  <a:gd name="connsiteY1" fmla="*/ 0 h 47625"/>
                  <a:gd name="connsiteX2" fmla="*/ 110490 w 264795"/>
                  <a:gd name="connsiteY2" fmla="*/ 0 h 47625"/>
                  <a:gd name="connsiteX3" fmla="*/ 153353 w 264795"/>
                  <a:gd name="connsiteY3" fmla="*/ 0 h 47625"/>
                  <a:gd name="connsiteX4" fmla="*/ 229553 w 264795"/>
                  <a:gd name="connsiteY4" fmla="*/ 0 h 47625"/>
                  <a:gd name="connsiteX5" fmla="*/ 240983 w 264795"/>
                  <a:gd name="connsiteY5" fmla="*/ 0 h 47625"/>
                  <a:gd name="connsiteX6" fmla="*/ 264795 w 264795"/>
                  <a:gd name="connsiteY6" fmla="*/ 23813 h 47625"/>
                  <a:gd name="connsiteX7" fmla="*/ 240983 w 264795"/>
                  <a:gd name="connsiteY7" fmla="*/ 47625 h 47625"/>
                  <a:gd name="connsiteX8" fmla="*/ 229553 w 264795"/>
                  <a:gd name="connsiteY8" fmla="*/ 47625 h 47625"/>
                  <a:gd name="connsiteX9" fmla="*/ 206693 w 264795"/>
                  <a:gd name="connsiteY9" fmla="*/ 47625 h 47625"/>
                  <a:gd name="connsiteX10" fmla="*/ 57150 w 264795"/>
                  <a:gd name="connsiteY10" fmla="*/ 47625 h 47625"/>
                  <a:gd name="connsiteX11" fmla="*/ 39053 w 264795"/>
                  <a:gd name="connsiteY11" fmla="*/ 47625 h 47625"/>
                  <a:gd name="connsiteX12" fmla="*/ 23813 w 264795"/>
                  <a:gd name="connsiteY12" fmla="*/ 47625 h 47625"/>
                  <a:gd name="connsiteX13" fmla="*/ 0 w 264795"/>
                  <a:gd name="connsiteY13" fmla="*/ 23813 h 47625"/>
                  <a:gd name="connsiteX14" fmla="*/ 23813 w 264795"/>
                  <a:gd name="connsiteY14"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795" h="47625">
                    <a:moveTo>
                      <a:pt x="23813" y="0"/>
                    </a:moveTo>
                    <a:lnTo>
                      <a:pt x="39053" y="0"/>
                    </a:lnTo>
                    <a:lnTo>
                      <a:pt x="110490" y="0"/>
                    </a:lnTo>
                    <a:lnTo>
                      <a:pt x="153353" y="0"/>
                    </a:lnTo>
                    <a:lnTo>
                      <a:pt x="229553" y="0"/>
                    </a:lnTo>
                    <a:lnTo>
                      <a:pt x="240983" y="0"/>
                    </a:lnTo>
                    <a:cubicBezTo>
                      <a:pt x="254318" y="0"/>
                      <a:pt x="264795" y="10478"/>
                      <a:pt x="264795" y="23813"/>
                    </a:cubicBezTo>
                    <a:cubicBezTo>
                      <a:pt x="264795" y="37148"/>
                      <a:pt x="254318" y="47625"/>
                      <a:pt x="240983" y="47625"/>
                    </a:cubicBezTo>
                    <a:lnTo>
                      <a:pt x="229553" y="47625"/>
                    </a:lnTo>
                    <a:lnTo>
                      <a:pt x="206693" y="47625"/>
                    </a:lnTo>
                    <a:lnTo>
                      <a:pt x="57150" y="47625"/>
                    </a:lnTo>
                    <a:lnTo>
                      <a:pt x="39053" y="47625"/>
                    </a:ln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38BC401D-B2C3-4A24-9126-5CF68F410A15}"/>
                  </a:ext>
                </a:extLst>
              </p:cNvPr>
              <p:cNvSpPr/>
              <p:nvPr/>
            </p:nvSpPr>
            <p:spPr>
              <a:xfrm>
                <a:off x="1897419" y="5381813"/>
                <a:ext cx="441008" cy="47625"/>
              </a:xfrm>
              <a:custGeom>
                <a:avLst/>
                <a:gdLst>
                  <a:gd name="connsiteX0" fmla="*/ 23812 w 441008"/>
                  <a:gd name="connsiteY0" fmla="*/ 0 h 47625"/>
                  <a:gd name="connsiteX1" fmla="*/ 121920 w 441008"/>
                  <a:gd name="connsiteY1" fmla="*/ 0 h 47625"/>
                  <a:gd name="connsiteX2" fmla="*/ 201930 w 441008"/>
                  <a:gd name="connsiteY2" fmla="*/ 0 h 47625"/>
                  <a:gd name="connsiteX3" fmla="*/ 239078 w 441008"/>
                  <a:gd name="connsiteY3" fmla="*/ 0 h 47625"/>
                  <a:gd name="connsiteX4" fmla="*/ 311468 w 441008"/>
                  <a:gd name="connsiteY4" fmla="*/ 0 h 47625"/>
                  <a:gd name="connsiteX5" fmla="*/ 417195 w 441008"/>
                  <a:gd name="connsiteY5" fmla="*/ 0 h 47625"/>
                  <a:gd name="connsiteX6" fmla="*/ 441008 w 441008"/>
                  <a:gd name="connsiteY6" fmla="*/ 23813 h 47625"/>
                  <a:gd name="connsiteX7" fmla="*/ 417195 w 441008"/>
                  <a:gd name="connsiteY7" fmla="*/ 47625 h 47625"/>
                  <a:gd name="connsiteX8" fmla="*/ 259080 w 441008"/>
                  <a:gd name="connsiteY8" fmla="*/ 47625 h 47625"/>
                  <a:gd name="connsiteX9" fmla="*/ 181928 w 441008"/>
                  <a:gd name="connsiteY9" fmla="*/ 47625 h 47625"/>
                  <a:gd name="connsiteX10" fmla="*/ 23812 w 441008"/>
                  <a:gd name="connsiteY10" fmla="*/ 47625 h 47625"/>
                  <a:gd name="connsiteX11" fmla="*/ 0 w 441008"/>
                  <a:gd name="connsiteY11" fmla="*/ 23813 h 47625"/>
                  <a:gd name="connsiteX12" fmla="*/ 23812 w 441008"/>
                  <a:gd name="connsiteY12"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008" h="47625">
                    <a:moveTo>
                      <a:pt x="23812" y="0"/>
                    </a:moveTo>
                    <a:lnTo>
                      <a:pt x="121920" y="0"/>
                    </a:lnTo>
                    <a:lnTo>
                      <a:pt x="201930" y="0"/>
                    </a:lnTo>
                    <a:lnTo>
                      <a:pt x="239078" y="0"/>
                    </a:lnTo>
                    <a:lnTo>
                      <a:pt x="311468" y="0"/>
                    </a:lnTo>
                    <a:lnTo>
                      <a:pt x="417195" y="0"/>
                    </a:lnTo>
                    <a:cubicBezTo>
                      <a:pt x="430530" y="0"/>
                      <a:pt x="441008" y="10478"/>
                      <a:pt x="441008" y="23813"/>
                    </a:cubicBezTo>
                    <a:cubicBezTo>
                      <a:pt x="441008" y="37148"/>
                      <a:pt x="430530" y="47625"/>
                      <a:pt x="417195" y="47625"/>
                    </a:cubicBezTo>
                    <a:lnTo>
                      <a:pt x="259080" y="47625"/>
                    </a:lnTo>
                    <a:lnTo>
                      <a:pt x="18192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8" name="Freeform: Shape 427">
                <a:extLst>
                  <a:ext uri="{FF2B5EF4-FFF2-40B4-BE49-F238E27FC236}">
                    <a16:creationId xmlns:a16="http://schemas.microsoft.com/office/drawing/2014/main" id="{454FB9A4-AF01-49C4-8C7D-0E851325A39B}"/>
                  </a:ext>
                </a:extLst>
              </p:cNvPr>
              <p:cNvSpPr/>
              <p:nvPr/>
            </p:nvSpPr>
            <p:spPr>
              <a:xfrm>
                <a:off x="1897419" y="5477063"/>
                <a:ext cx="441008" cy="47625"/>
              </a:xfrm>
              <a:custGeom>
                <a:avLst/>
                <a:gdLst>
                  <a:gd name="connsiteX0" fmla="*/ 23812 w 441008"/>
                  <a:gd name="connsiteY0" fmla="*/ 0 h 47625"/>
                  <a:gd name="connsiteX1" fmla="*/ 121920 w 441008"/>
                  <a:gd name="connsiteY1" fmla="*/ 0 h 47625"/>
                  <a:gd name="connsiteX2" fmla="*/ 311468 w 441008"/>
                  <a:gd name="connsiteY2" fmla="*/ 0 h 47625"/>
                  <a:gd name="connsiteX3" fmla="*/ 417195 w 441008"/>
                  <a:gd name="connsiteY3" fmla="*/ 0 h 47625"/>
                  <a:gd name="connsiteX4" fmla="*/ 441008 w 441008"/>
                  <a:gd name="connsiteY4" fmla="*/ 23813 h 47625"/>
                  <a:gd name="connsiteX5" fmla="*/ 436245 w 441008"/>
                  <a:gd name="connsiteY5" fmla="*/ 38100 h 47625"/>
                  <a:gd name="connsiteX6" fmla="*/ 393383 w 441008"/>
                  <a:gd name="connsiteY6" fmla="*/ 47625 h 47625"/>
                  <a:gd name="connsiteX7" fmla="*/ 270510 w 441008"/>
                  <a:gd name="connsiteY7" fmla="*/ 47625 h 47625"/>
                  <a:gd name="connsiteX8" fmla="*/ 170498 w 441008"/>
                  <a:gd name="connsiteY8" fmla="*/ 47625 h 47625"/>
                  <a:gd name="connsiteX9" fmla="*/ 23812 w 441008"/>
                  <a:gd name="connsiteY9" fmla="*/ 47625 h 47625"/>
                  <a:gd name="connsiteX10" fmla="*/ 0 w 441008"/>
                  <a:gd name="connsiteY10" fmla="*/ 23813 h 47625"/>
                  <a:gd name="connsiteX11" fmla="*/ 23812 w 441008"/>
                  <a:gd name="connsiteY11"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008" h="47625">
                    <a:moveTo>
                      <a:pt x="23812" y="0"/>
                    </a:moveTo>
                    <a:lnTo>
                      <a:pt x="121920" y="0"/>
                    </a:lnTo>
                    <a:lnTo>
                      <a:pt x="311468" y="0"/>
                    </a:lnTo>
                    <a:lnTo>
                      <a:pt x="417195" y="0"/>
                    </a:lnTo>
                    <a:cubicBezTo>
                      <a:pt x="430530" y="0"/>
                      <a:pt x="441008" y="10478"/>
                      <a:pt x="441008" y="23813"/>
                    </a:cubicBezTo>
                    <a:cubicBezTo>
                      <a:pt x="441008" y="28575"/>
                      <a:pt x="439103" y="34290"/>
                      <a:pt x="436245" y="38100"/>
                    </a:cubicBezTo>
                    <a:cubicBezTo>
                      <a:pt x="421958" y="40005"/>
                      <a:pt x="407670" y="42863"/>
                      <a:pt x="393383" y="47625"/>
                    </a:cubicBezTo>
                    <a:lnTo>
                      <a:pt x="270510" y="47625"/>
                    </a:lnTo>
                    <a:lnTo>
                      <a:pt x="170498"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9" name="Freeform: Shape 428">
                <a:extLst>
                  <a:ext uri="{FF2B5EF4-FFF2-40B4-BE49-F238E27FC236}">
                    <a16:creationId xmlns:a16="http://schemas.microsoft.com/office/drawing/2014/main" id="{0B612275-BC85-4008-A6EA-C8AA4C0253FD}"/>
                  </a:ext>
                </a:extLst>
              </p:cNvPr>
              <p:cNvSpPr/>
              <p:nvPr/>
            </p:nvSpPr>
            <p:spPr>
              <a:xfrm>
                <a:off x="2111370" y="5560883"/>
                <a:ext cx="494117" cy="310515"/>
              </a:xfrm>
              <a:custGeom>
                <a:avLst/>
                <a:gdLst>
                  <a:gd name="connsiteX0" fmla="*/ 247059 w 494117"/>
                  <a:gd name="connsiteY0" fmla="*/ 0 h 310515"/>
                  <a:gd name="connsiteX1" fmla="*/ 307067 w 494117"/>
                  <a:gd name="connsiteY1" fmla="*/ 10478 h 310515"/>
                  <a:gd name="connsiteX2" fmla="*/ 406127 w 494117"/>
                  <a:gd name="connsiteY2" fmla="*/ 64770 h 310515"/>
                  <a:gd name="connsiteX3" fmla="*/ 486137 w 494117"/>
                  <a:gd name="connsiteY3" fmla="*/ 136208 h 310515"/>
                  <a:gd name="connsiteX4" fmla="*/ 487089 w 494117"/>
                  <a:gd name="connsiteY4" fmla="*/ 175260 h 310515"/>
                  <a:gd name="connsiteX5" fmla="*/ 470897 w 494117"/>
                  <a:gd name="connsiteY5" fmla="*/ 192405 h 310515"/>
                  <a:gd name="connsiteX6" fmla="*/ 359454 w 494117"/>
                  <a:gd name="connsiteY6" fmla="*/ 279083 h 310515"/>
                  <a:gd name="connsiteX7" fmla="*/ 255632 w 494117"/>
                  <a:gd name="connsiteY7" fmla="*/ 310515 h 310515"/>
                  <a:gd name="connsiteX8" fmla="*/ 248012 w 494117"/>
                  <a:gd name="connsiteY8" fmla="*/ 310515 h 310515"/>
                  <a:gd name="connsiteX9" fmla="*/ 240392 w 494117"/>
                  <a:gd name="connsiteY9" fmla="*/ 310515 h 310515"/>
                  <a:gd name="connsiteX10" fmla="*/ 136569 w 494117"/>
                  <a:gd name="connsiteY10" fmla="*/ 279083 h 310515"/>
                  <a:gd name="connsiteX11" fmla="*/ 23222 w 494117"/>
                  <a:gd name="connsiteY11" fmla="*/ 192405 h 310515"/>
                  <a:gd name="connsiteX12" fmla="*/ 7029 w 494117"/>
                  <a:gd name="connsiteY12" fmla="*/ 175260 h 310515"/>
                  <a:gd name="connsiteX13" fmla="*/ 7982 w 494117"/>
                  <a:gd name="connsiteY13" fmla="*/ 136208 h 310515"/>
                  <a:gd name="connsiteX14" fmla="*/ 87992 w 494117"/>
                  <a:gd name="connsiteY14" fmla="*/ 64770 h 310515"/>
                  <a:gd name="connsiteX15" fmla="*/ 187052 w 494117"/>
                  <a:gd name="connsiteY15" fmla="*/ 10478 h 310515"/>
                  <a:gd name="connsiteX16" fmla="*/ 247059 w 494117"/>
                  <a:gd name="connsiteY16" fmla="*/ 0 h 310515"/>
                  <a:gd name="connsiteX17" fmla="*/ 246107 w 494117"/>
                  <a:gd name="connsiteY17" fmla="*/ 42863 h 310515"/>
                  <a:gd name="connsiteX18" fmla="*/ 137522 w 494117"/>
                  <a:gd name="connsiteY18" fmla="*/ 153353 h 310515"/>
                  <a:gd name="connsiteX19" fmla="*/ 137522 w 494117"/>
                  <a:gd name="connsiteY19" fmla="*/ 156210 h 310515"/>
                  <a:gd name="connsiteX20" fmla="*/ 137522 w 494117"/>
                  <a:gd name="connsiteY20" fmla="*/ 158115 h 310515"/>
                  <a:gd name="connsiteX21" fmla="*/ 137522 w 494117"/>
                  <a:gd name="connsiteY21" fmla="*/ 160020 h 310515"/>
                  <a:gd name="connsiteX22" fmla="*/ 137522 w 494117"/>
                  <a:gd name="connsiteY22" fmla="*/ 161925 h 310515"/>
                  <a:gd name="connsiteX23" fmla="*/ 247059 w 494117"/>
                  <a:gd name="connsiteY23" fmla="*/ 270510 h 310515"/>
                  <a:gd name="connsiteX24" fmla="*/ 356597 w 494117"/>
                  <a:gd name="connsiteY24" fmla="*/ 161925 h 310515"/>
                  <a:gd name="connsiteX25" fmla="*/ 356597 w 494117"/>
                  <a:gd name="connsiteY25" fmla="*/ 160020 h 310515"/>
                  <a:gd name="connsiteX26" fmla="*/ 356597 w 494117"/>
                  <a:gd name="connsiteY26" fmla="*/ 159068 h 310515"/>
                  <a:gd name="connsiteX27" fmla="*/ 356597 w 494117"/>
                  <a:gd name="connsiteY27" fmla="*/ 158115 h 310515"/>
                  <a:gd name="connsiteX28" fmla="*/ 356597 w 494117"/>
                  <a:gd name="connsiteY28" fmla="*/ 156210 h 310515"/>
                  <a:gd name="connsiteX29" fmla="*/ 356597 w 494117"/>
                  <a:gd name="connsiteY29" fmla="*/ 153353 h 310515"/>
                  <a:gd name="connsiteX30" fmla="*/ 248012 w 494117"/>
                  <a:gd name="connsiteY30" fmla="*/ 42863 h 310515"/>
                  <a:gd name="connsiteX31" fmla="*/ 247059 w 494117"/>
                  <a:gd name="connsiteY31" fmla="*/ 42863 h 310515"/>
                  <a:gd name="connsiteX32" fmla="*/ 246107 w 494117"/>
                  <a:gd name="connsiteY32" fmla="*/ 42863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4117" h="310515">
                    <a:moveTo>
                      <a:pt x="247059" y="0"/>
                    </a:moveTo>
                    <a:cubicBezTo>
                      <a:pt x="267062" y="0"/>
                      <a:pt x="287064" y="3810"/>
                      <a:pt x="307067" y="10478"/>
                    </a:cubicBezTo>
                    <a:cubicBezTo>
                      <a:pt x="343262" y="22860"/>
                      <a:pt x="375647" y="42863"/>
                      <a:pt x="406127" y="64770"/>
                    </a:cubicBezTo>
                    <a:cubicBezTo>
                      <a:pt x="442322" y="91440"/>
                      <a:pt x="486137" y="136208"/>
                      <a:pt x="486137" y="136208"/>
                    </a:cubicBezTo>
                    <a:cubicBezTo>
                      <a:pt x="496614" y="146685"/>
                      <a:pt x="496614" y="163830"/>
                      <a:pt x="487089" y="175260"/>
                    </a:cubicBezTo>
                    <a:cubicBezTo>
                      <a:pt x="487089" y="175260"/>
                      <a:pt x="482327" y="180023"/>
                      <a:pt x="470897" y="192405"/>
                    </a:cubicBezTo>
                    <a:cubicBezTo>
                      <a:pt x="437559" y="226695"/>
                      <a:pt x="401364" y="256223"/>
                      <a:pt x="359454" y="279083"/>
                    </a:cubicBezTo>
                    <a:cubicBezTo>
                      <a:pt x="327069" y="297180"/>
                      <a:pt x="292779" y="308610"/>
                      <a:pt x="255632" y="310515"/>
                    </a:cubicBezTo>
                    <a:cubicBezTo>
                      <a:pt x="252774" y="310515"/>
                      <a:pt x="249917" y="310515"/>
                      <a:pt x="248012" y="310515"/>
                    </a:cubicBezTo>
                    <a:cubicBezTo>
                      <a:pt x="245154" y="310515"/>
                      <a:pt x="243249" y="310515"/>
                      <a:pt x="240392" y="310515"/>
                    </a:cubicBezTo>
                    <a:cubicBezTo>
                      <a:pt x="203244" y="308610"/>
                      <a:pt x="168954" y="296228"/>
                      <a:pt x="136569" y="279083"/>
                    </a:cubicBezTo>
                    <a:cubicBezTo>
                      <a:pt x="92754" y="256223"/>
                      <a:pt x="56559" y="226695"/>
                      <a:pt x="23222" y="192405"/>
                    </a:cubicBezTo>
                    <a:cubicBezTo>
                      <a:pt x="11792" y="180975"/>
                      <a:pt x="7029" y="175260"/>
                      <a:pt x="7029" y="175260"/>
                    </a:cubicBezTo>
                    <a:cubicBezTo>
                      <a:pt x="-2496" y="164783"/>
                      <a:pt x="-2496" y="146685"/>
                      <a:pt x="7982" y="136208"/>
                    </a:cubicBezTo>
                    <a:cubicBezTo>
                      <a:pt x="7982" y="136208"/>
                      <a:pt x="51797" y="91440"/>
                      <a:pt x="87992" y="64770"/>
                    </a:cubicBezTo>
                    <a:cubicBezTo>
                      <a:pt x="118472" y="41910"/>
                      <a:pt x="150857" y="22860"/>
                      <a:pt x="187052" y="10478"/>
                    </a:cubicBezTo>
                    <a:cubicBezTo>
                      <a:pt x="207054" y="3810"/>
                      <a:pt x="226104" y="0"/>
                      <a:pt x="247059" y="0"/>
                    </a:cubicBezTo>
                    <a:close/>
                    <a:moveTo>
                      <a:pt x="246107" y="42863"/>
                    </a:moveTo>
                    <a:cubicBezTo>
                      <a:pt x="185147" y="43815"/>
                      <a:pt x="136569" y="93345"/>
                      <a:pt x="137522" y="153353"/>
                    </a:cubicBezTo>
                    <a:cubicBezTo>
                      <a:pt x="137522" y="154305"/>
                      <a:pt x="137522" y="155258"/>
                      <a:pt x="137522" y="156210"/>
                    </a:cubicBezTo>
                    <a:cubicBezTo>
                      <a:pt x="137522" y="156210"/>
                      <a:pt x="137522" y="157163"/>
                      <a:pt x="137522" y="158115"/>
                    </a:cubicBezTo>
                    <a:cubicBezTo>
                      <a:pt x="137522" y="159068"/>
                      <a:pt x="137522" y="159068"/>
                      <a:pt x="137522" y="160020"/>
                    </a:cubicBezTo>
                    <a:cubicBezTo>
                      <a:pt x="137522" y="160973"/>
                      <a:pt x="137522" y="160973"/>
                      <a:pt x="137522" y="161925"/>
                    </a:cubicBezTo>
                    <a:cubicBezTo>
                      <a:pt x="138474" y="221933"/>
                      <a:pt x="187052" y="270510"/>
                      <a:pt x="247059" y="270510"/>
                    </a:cubicBezTo>
                    <a:cubicBezTo>
                      <a:pt x="306114" y="270510"/>
                      <a:pt x="355644" y="221933"/>
                      <a:pt x="356597" y="161925"/>
                    </a:cubicBezTo>
                    <a:cubicBezTo>
                      <a:pt x="356597" y="160973"/>
                      <a:pt x="356597" y="160973"/>
                      <a:pt x="356597" y="160020"/>
                    </a:cubicBezTo>
                    <a:cubicBezTo>
                      <a:pt x="356597" y="160020"/>
                      <a:pt x="356597" y="159068"/>
                      <a:pt x="356597" y="159068"/>
                    </a:cubicBezTo>
                    <a:cubicBezTo>
                      <a:pt x="356597" y="158115"/>
                      <a:pt x="356597" y="158115"/>
                      <a:pt x="356597" y="158115"/>
                    </a:cubicBezTo>
                    <a:cubicBezTo>
                      <a:pt x="356597" y="157163"/>
                      <a:pt x="356597" y="156210"/>
                      <a:pt x="356597" y="156210"/>
                    </a:cubicBezTo>
                    <a:cubicBezTo>
                      <a:pt x="356597" y="155258"/>
                      <a:pt x="356597" y="154305"/>
                      <a:pt x="356597" y="153353"/>
                    </a:cubicBezTo>
                    <a:cubicBezTo>
                      <a:pt x="357549" y="92393"/>
                      <a:pt x="308019" y="42863"/>
                      <a:pt x="248012" y="42863"/>
                    </a:cubicBezTo>
                    <a:cubicBezTo>
                      <a:pt x="248012" y="42863"/>
                      <a:pt x="248012" y="42863"/>
                      <a:pt x="247059" y="42863"/>
                    </a:cubicBezTo>
                    <a:cubicBezTo>
                      <a:pt x="246107" y="42863"/>
                      <a:pt x="247059" y="42863"/>
                      <a:pt x="246107" y="4286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B5F3E3D6-943A-4C6B-9E70-DEF63F393B2C}"/>
                  </a:ext>
                </a:extLst>
              </p:cNvPr>
              <p:cNvSpPr/>
              <p:nvPr/>
            </p:nvSpPr>
            <p:spPr>
              <a:xfrm>
                <a:off x="1897419" y="5572313"/>
                <a:ext cx="297180" cy="47625"/>
              </a:xfrm>
              <a:custGeom>
                <a:avLst/>
                <a:gdLst>
                  <a:gd name="connsiteX0" fmla="*/ 23812 w 297180"/>
                  <a:gd name="connsiteY0" fmla="*/ 0 h 47625"/>
                  <a:gd name="connsiteX1" fmla="*/ 122873 w 297180"/>
                  <a:gd name="connsiteY1" fmla="*/ 0 h 47625"/>
                  <a:gd name="connsiteX2" fmla="*/ 178118 w 297180"/>
                  <a:gd name="connsiteY2" fmla="*/ 0 h 47625"/>
                  <a:gd name="connsiteX3" fmla="*/ 263843 w 297180"/>
                  <a:gd name="connsiteY3" fmla="*/ 0 h 47625"/>
                  <a:gd name="connsiteX4" fmla="*/ 297180 w 297180"/>
                  <a:gd name="connsiteY4" fmla="*/ 0 h 47625"/>
                  <a:gd name="connsiteX5" fmla="*/ 274320 w 297180"/>
                  <a:gd name="connsiteY5" fmla="*/ 16193 h 47625"/>
                  <a:gd name="connsiteX6" fmla="*/ 236220 w 297180"/>
                  <a:gd name="connsiteY6" fmla="*/ 47625 h 47625"/>
                  <a:gd name="connsiteX7" fmla="*/ 194310 w 297180"/>
                  <a:gd name="connsiteY7" fmla="*/ 47625 h 47625"/>
                  <a:gd name="connsiteX8" fmla="*/ 23812 w 297180"/>
                  <a:gd name="connsiteY8" fmla="*/ 47625 h 47625"/>
                  <a:gd name="connsiteX9" fmla="*/ 0 w 297180"/>
                  <a:gd name="connsiteY9" fmla="*/ 23813 h 47625"/>
                  <a:gd name="connsiteX10" fmla="*/ 23812 w 297180"/>
                  <a:gd name="connsiteY10"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 h="47625">
                    <a:moveTo>
                      <a:pt x="23812" y="0"/>
                    </a:moveTo>
                    <a:lnTo>
                      <a:pt x="122873" y="0"/>
                    </a:lnTo>
                    <a:lnTo>
                      <a:pt x="178118" y="0"/>
                    </a:lnTo>
                    <a:lnTo>
                      <a:pt x="263843" y="0"/>
                    </a:lnTo>
                    <a:lnTo>
                      <a:pt x="297180" y="0"/>
                    </a:lnTo>
                    <a:cubicBezTo>
                      <a:pt x="289560" y="4763"/>
                      <a:pt x="281940" y="10478"/>
                      <a:pt x="274320" y="16193"/>
                    </a:cubicBezTo>
                    <a:cubicBezTo>
                      <a:pt x="261938" y="25718"/>
                      <a:pt x="248603" y="37148"/>
                      <a:pt x="236220" y="47625"/>
                    </a:cubicBezTo>
                    <a:lnTo>
                      <a:pt x="194310" y="47625"/>
                    </a:ln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DB498B1A-34FD-4CCD-A1BD-7B05D13051F3}"/>
                  </a:ext>
                </a:extLst>
              </p:cNvPr>
              <p:cNvSpPr/>
              <p:nvPr/>
            </p:nvSpPr>
            <p:spPr>
              <a:xfrm>
                <a:off x="2297469" y="5654228"/>
                <a:ext cx="120968" cy="121920"/>
              </a:xfrm>
              <a:custGeom>
                <a:avLst/>
                <a:gdLst>
                  <a:gd name="connsiteX0" fmla="*/ 57150 w 120968"/>
                  <a:gd name="connsiteY0" fmla="*/ 0 h 121920"/>
                  <a:gd name="connsiteX1" fmla="*/ 60008 w 120968"/>
                  <a:gd name="connsiteY1" fmla="*/ 0 h 121920"/>
                  <a:gd name="connsiteX2" fmla="*/ 120968 w 120968"/>
                  <a:gd name="connsiteY2" fmla="*/ 60960 h 121920"/>
                  <a:gd name="connsiteX3" fmla="*/ 60960 w 120968"/>
                  <a:gd name="connsiteY3" fmla="*/ 121920 h 121920"/>
                  <a:gd name="connsiteX4" fmla="*/ 0 w 120968"/>
                  <a:gd name="connsiteY4" fmla="*/ 60960 h 121920"/>
                  <a:gd name="connsiteX5" fmla="*/ 0 w 120968"/>
                  <a:gd name="connsiteY5" fmla="*/ 58103 h 121920"/>
                  <a:gd name="connsiteX6" fmla="*/ 16193 w 120968"/>
                  <a:gd name="connsiteY6" fmla="*/ 60960 h 121920"/>
                  <a:gd name="connsiteX7" fmla="*/ 60008 w 120968"/>
                  <a:gd name="connsiteY7" fmla="*/ 16193 h 121920"/>
                  <a:gd name="connsiteX8" fmla="*/ 57150 w 120968"/>
                  <a:gd name="connsiteY8" fmla="*/ 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8" h="121920">
                    <a:moveTo>
                      <a:pt x="57150" y="0"/>
                    </a:moveTo>
                    <a:cubicBezTo>
                      <a:pt x="58103" y="0"/>
                      <a:pt x="59055" y="0"/>
                      <a:pt x="60008" y="0"/>
                    </a:cubicBezTo>
                    <a:cubicBezTo>
                      <a:pt x="94298" y="0"/>
                      <a:pt x="120968" y="27623"/>
                      <a:pt x="120968" y="60960"/>
                    </a:cubicBezTo>
                    <a:cubicBezTo>
                      <a:pt x="120968" y="95250"/>
                      <a:pt x="94298" y="121920"/>
                      <a:pt x="60960" y="121920"/>
                    </a:cubicBezTo>
                    <a:cubicBezTo>
                      <a:pt x="26670" y="121920"/>
                      <a:pt x="0" y="95250"/>
                      <a:pt x="0" y="60960"/>
                    </a:cubicBezTo>
                    <a:cubicBezTo>
                      <a:pt x="0" y="60008"/>
                      <a:pt x="0" y="59055"/>
                      <a:pt x="0" y="58103"/>
                    </a:cubicBezTo>
                    <a:cubicBezTo>
                      <a:pt x="4763" y="60008"/>
                      <a:pt x="10478" y="60960"/>
                      <a:pt x="16193" y="60960"/>
                    </a:cubicBezTo>
                    <a:cubicBezTo>
                      <a:pt x="40005" y="60008"/>
                      <a:pt x="60008" y="40958"/>
                      <a:pt x="60008" y="16193"/>
                    </a:cubicBezTo>
                    <a:cubicBezTo>
                      <a:pt x="60008" y="10478"/>
                      <a:pt x="59055" y="4763"/>
                      <a:pt x="57150"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2C3F4652-9EE2-40D7-9964-2479823B1554}"/>
                  </a:ext>
                </a:extLst>
              </p:cNvPr>
              <p:cNvSpPr/>
              <p:nvPr/>
            </p:nvSpPr>
            <p:spPr>
              <a:xfrm>
                <a:off x="1897419" y="5667563"/>
                <a:ext cx="185738" cy="47625"/>
              </a:xfrm>
              <a:custGeom>
                <a:avLst/>
                <a:gdLst>
                  <a:gd name="connsiteX0" fmla="*/ 23812 w 185738"/>
                  <a:gd name="connsiteY0" fmla="*/ 0 h 47625"/>
                  <a:gd name="connsiteX1" fmla="*/ 185738 w 185738"/>
                  <a:gd name="connsiteY1" fmla="*/ 0 h 47625"/>
                  <a:gd name="connsiteX2" fmla="*/ 166688 w 185738"/>
                  <a:gd name="connsiteY2" fmla="*/ 47625 h 47625"/>
                  <a:gd name="connsiteX3" fmla="*/ 23812 w 185738"/>
                  <a:gd name="connsiteY3" fmla="*/ 47625 h 47625"/>
                  <a:gd name="connsiteX4" fmla="*/ 0 w 185738"/>
                  <a:gd name="connsiteY4" fmla="*/ 23813 h 47625"/>
                  <a:gd name="connsiteX5" fmla="*/ 23812 w 185738"/>
                  <a:gd name="connsiteY5"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8" h="47625">
                    <a:moveTo>
                      <a:pt x="23812" y="0"/>
                    </a:moveTo>
                    <a:lnTo>
                      <a:pt x="185738" y="0"/>
                    </a:lnTo>
                    <a:cubicBezTo>
                      <a:pt x="173355" y="13335"/>
                      <a:pt x="167640" y="30480"/>
                      <a:pt x="166688" y="47625"/>
                    </a:cubicBezTo>
                    <a:lnTo>
                      <a:pt x="23812" y="47625"/>
                    </a:lnTo>
                    <a:cubicBezTo>
                      <a:pt x="10478" y="47625"/>
                      <a:pt x="0" y="37148"/>
                      <a:pt x="0" y="23813"/>
                    </a:cubicBezTo>
                    <a:cubicBezTo>
                      <a:pt x="0" y="10478"/>
                      <a:pt x="10478" y="0"/>
                      <a:pt x="23812"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C4AE740A-7EA4-468A-94B3-391EA123A8A8}"/>
                  </a:ext>
                </a:extLst>
              </p:cNvPr>
              <p:cNvSpPr/>
              <p:nvPr/>
            </p:nvSpPr>
            <p:spPr>
              <a:xfrm>
                <a:off x="1895514" y="5762813"/>
                <a:ext cx="229553" cy="47625"/>
              </a:xfrm>
              <a:custGeom>
                <a:avLst/>
                <a:gdLst>
                  <a:gd name="connsiteX0" fmla="*/ 23813 w 229553"/>
                  <a:gd name="connsiteY0" fmla="*/ 0 h 47625"/>
                  <a:gd name="connsiteX1" fmla="*/ 182880 w 229553"/>
                  <a:gd name="connsiteY1" fmla="*/ 0 h 47625"/>
                  <a:gd name="connsiteX2" fmla="*/ 187643 w 229553"/>
                  <a:gd name="connsiteY2" fmla="*/ 5715 h 47625"/>
                  <a:gd name="connsiteX3" fmla="*/ 205740 w 229553"/>
                  <a:gd name="connsiteY3" fmla="*/ 24765 h 47625"/>
                  <a:gd name="connsiteX4" fmla="*/ 229553 w 229553"/>
                  <a:gd name="connsiteY4" fmla="*/ 47625 h 47625"/>
                  <a:gd name="connsiteX5" fmla="*/ 23813 w 229553"/>
                  <a:gd name="connsiteY5" fmla="*/ 47625 h 47625"/>
                  <a:gd name="connsiteX6" fmla="*/ 0 w 229553"/>
                  <a:gd name="connsiteY6" fmla="*/ 23813 h 47625"/>
                  <a:gd name="connsiteX7" fmla="*/ 23813 w 2295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553" h="47625">
                    <a:moveTo>
                      <a:pt x="23813" y="0"/>
                    </a:moveTo>
                    <a:lnTo>
                      <a:pt x="182880" y="0"/>
                    </a:lnTo>
                    <a:cubicBezTo>
                      <a:pt x="184785" y="1905"/>
                      <a:pt x="185738" y="3810"/>
                      <a:pt x="187643" y="5715"/>
                    </a:cubicBezTo>
                    <a:cubicBezTo>
                      <a:pt x="188595" y="6668"/>
                      <a:pt x="193358" y="12383"/>
                      <a:pt x="205740" y="24765"/>
                    </a:cubicBezTo>
                    <a:cubicBezTo>
                      <a:pt x="213360" y="32385"/>
                      <a:pt x="221933" y="40005"/>
                      <a:pt x="229553" y="47625"/>
                    </a:cubicBezTo>
                    <a:lnTo>
                      <a:pt x="23813" y="47625"/>
                    </a:lnTo>
                    <a:cubicBezTo>
                      <a:pt x="10478" y="47625"/>
                      <a:pt x="0" y="37148"/>
                      <a:pt x="0" y="23813"/>
                    </a:cubicBezTo>
                    <a:cubicBezTo>
                      <a:pt x="0" y="10478"/>
                      <a:pt x="10478" y="0"/>
                      <a:pt x="238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39" name="Rectangle 438">
            <a:extLst>
              <a:ext uri="{FF2B5EF4-FFF2-40B4-BE49-F238E27FC236}">
                <a16:creationId xmlns:a16="http://schemas.microsoft.com/office/drawing/2014/main" id="{5FB7CF10-CE73-4498-A6FC-A3E5AA14B09C}"/>
              </a:ext>
            </a:extLst>
          </p:cNvPr>
          <p:cNvSpPr/>
          <p:nvPr/>
        </p:nvSpPr>
        <p:spPr>
          <a:xfrm>
            <a:off x="5559123" y="5948799"/>
            <a:ext cx="1247938" cy="169137"/>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a:ln>
                  <a:noFill/>
                </a:ln>
                <a:solidFill>
                  <a:srgbClr val="008272"/>
                </a:solidFill>
                <a:effectLst/>
                <a:uLnTx/>
                <a:uFillTx/>
                <a:latin typeface="Segoe UI Semibold"/>
                <a:ea typeface="+mn-ea"/>
                <a:cs typeface="+mn-cs"/>
              </a:rPr>
              <a:t>Negative outcome</a:t>
            </a:r>
          </a:p>
        </p:txBody>
      </p:sp>
      <p:grpSp>
        <p:nvGrpSpPr>
          <p:cNvPr id="465" name="Group 464">
            <a:extLst>
              <a:ext uri="{FF2B5EF4-FFF2-40B4-BE49-F238E27FC236}">
                <a16:creationId xmlns:a16="http://schemas.microsoft.com/office/drawing/2014/main" id="{8C8B92D8-67C1-4801-BE9B-5FCB326D27AD}"/>
              </a:ext>
            </a:extLst>
          </p:cNvPr>
          <p:cNvGrpSpPr/>
          <p:nvPr/>
        </p:nvGrpSpPr>
        <p:grpSpPr>
          <a:xfrm>
            <a:off x="5901376" y="4506789"/>
            <a:ext cx="563432" cy="564027"/>
            <a:chOff x="5901376" y="4557589"/>
            <a:chExt cx="563432" cy="564027"/>
          </a:xfrm>
        </p:grpSpPr>
        <p:sp>
          <p:nvSpPr>
            <p:cNvPr id="437" name="Oval 436">
              <a:extLst>
                <a:ext uri="{FF2B5EF4-FFF2-40B4-BE49-F238E27FC236}">
                  <a16:creationId xmlns:a16="http://schemas.microsoft.com/office/drawing/2014/main" id="{88182DF6-8D26-4254-A883-854EEF0F90B3}"/>
                </a:ext>
              </a:extLst>
            </p:cNvPr>
            <p:cNvSpPr/>
            <p:nvPr/>
          </p:nvSpPr>
          <p:spPr bwMode="auto">
            <a:xfrm>
              <a:off x="5901376" y="4557589"/>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0" name="Graphic 194">
              <a:extLst>
                <a:ext uri="{FF2B5EF4-FFF2-40B4-BE49-F238E27FC236}">
                  <a16:creationId xmlns:a16="http://schemas.microsoft.com/office/drawing/2014/main" id="{5D314C07-2CB4-4D50-92C7-AC73695484A8}"/>
                </a:ext>
              </a:extLst>
            </p:cNvPr>
            <p:cNvGrpSpPr/>
            <p:nvPr/>
          </p:nvGrpSpPr>
          <p:grpSpPr>
            <a:xfrm>
              <a:off x="6050284" y="4706935"/>
              <a:ext cx="265616" cy="265335"/>
              <a:chOff x="2439710" y="4725243"/>
              <a:chExt cx="952500" cy="952500"/>
            </a:xfrm>
            <a:solidFill>
              <a:schemeClr val="accent4"/>
            </a:solidFill>
          </p:grpSpPr>
          <p:grpSp>
            <p:nvGrpSpPr>
              <p:cNvPr id="441" name="Graphic 194">
                <a:extLst>
                  <a:ext uri="{FF2B5EF4-FFF2-40B4-BE49-F238E27FC236}">
                    <a16:creationId xmlns:a16="http://schemas.microsoft.com/office/drawing/2014/main" id="{5F58AE97-5AE2-4866-8E28-41CEBFD9689D}"/>
                  </a:ext>
                </a:extLst>
              </p:cNvPr>
              <p:cNvGrpSpPr/>
              <p:nvPr/>
            </p:nvGrpSpPr>
            <p:grpSpPr>
              <a:xfrm>
                <a:off x="2439710" y="4725243"/>
                <a:ext cx="952500" cy="952500"/>
                <a:chOff x="2439710" y="4725243"/>
                <a:chExt cx="952500" cy="952500"/>
              </a:xfrm>
              <a:grpFill/>
            </p:grpSpPr>
            <p:sp>
              <p:nvSpPr>
                <p:cNvPr id="442" name="Freeform: Shape 441">
                  <a:extLst>
                    <a:ext uri="{FF2B5EF4-FFF2-40B4-BE49-F238E27FC236}">
                      <a16:creationId xmlns:a16="http://schemas.microsoft.com/office/drawing/2014/main" id="{BCDF8FEF-840C-4531-8C06-BFD985AB7DE8}"/>
                    </a:ext>
                  </a:extLst>
                </p:cNvPr>
                <p:cNvSpPr/>
                <p:nvPr/>
              </p:nvSpPr>
              <p:spPr>
                <a:xfrm>
                  <a:off x="2540496" y="5450512"/>
                  <a:ext cx="104180" cy="223242"/>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E6A3D408-3476-4031-9A9A-BF961742E833}"/>
                    </a:ext>
                  </a:extLst>
                </p:cNvPr>
                <p:cNvSpPr/>
                <p:nvPr/>
              </p:nvSpPr>
              <p:spPr>
                <a:xfrm>
                  <a:off x="2725043" y="5320645"/>
                  <a:ext cx="104180" cy="342305"/>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0D854651-166F-41F1-A565-7C320E1F5092}"/>
                    </a:ext>
                  </a:extLst>
                </p:cNvPr>
                <p:cNvSpPr/>
                <p:nvPr/>
              </p:nvSpPr>
              <p:spPr>
                <a:xfrm>
                  <a:off x="2909560" y="5174585"/>
                  <a:ext cx="104180" cy="491133"/>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75CEF6A3-D6B3-4726-A5D5-7AE64C09F70F}"/>
                    </a:ext>
                  </a:extLst>
                </p:cNvPr>
                <p:cNvSpPr/>
                <p:nvPr/>
              </p:nvSpPr>
              <p:spPr>
                <a:xfrm>
                  <a:off x="3094107" y="5028495"/>
                  <a:ext cx="104180" cy="639961"/>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483F16CA-7D2B-42B8-B9B4-593B9A6F883C}"/>
                    </a:ext>
                  </a:extLst>
                </p:cNvPr>
                <p:cNvSpPr/>
                <p:nvPr/>
              </p:nvSpPr>
              <p:spPr>
                <a:xfrm>
                  <a:off x="3278654" y="4931102"/>
                  <a:ext cx="104180" cy="744141"/>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F7BFA3AF-35AB-4E92-916B-44CE7D6EDE2F}"/>
                    </a:ext>
                  </a:extLst>
                </p:cNvPr>
                <p:cNvSpPr/>
                <p:nvPr/>
              </p:nvSpPr>
              <p:spPr>
                <a:xfrm>
                  <a:off x="2439710" y="4725243"/>
                  <a:ext cx="773906" cy="6101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64" name="Group 463">
            <a:extLst>
              <a:ext uri="{FF2B5EF4-FFF2-40B4-BE49-F238E27FC236}">
                <a16:creationId xmlns:a16="http://schemas.microsoft.com/office/drawing/2014/main" id="{8856E892-0B92-4B32-9214-80DE7E767A16}"/>
              </a:ext>
            </a:extLst>
          </p:cNvPr>
          <p:cNvGrpSpPr/>
          <p:nvPr/>
        </p:nvGrpSpPr>
        <p:grpSpPr>
          <a:xfrm>
            <a:off x="5901376" y="5329114"/>
            <a:ext cx="563432" cy="564027"/>
            <a:chOff x="5901376" y="5379914"/>
            <a:chExt cx="563432" cy="564027"/>
          </a:xfrm>
        </p:grpSpPr>
        <p:sp>
          <p:nvSpPr>
            <p:cNvPr id="438" name="Oval 437">
              <a:extLst>
                <a:ext uri="{FF2B5EF4-FFF2-40B4-BE49-F238E27FC236}">
                  <a16:creationId xmlns:a16="http://schemas.microsoft.com/office/drawing/2014/main" id="{30C4EEB4-76E4-4680-869F-3828DD2A70C9}"/>
                </a:ext>
              </a:extLst>
            </p:cNvPr>
            <p:cNvSpPr/>
            <p:nvPr/>
          </p:nvSpPr>
          <p:spPr bwMode="auto">
            <a:xfrm>
              <a:off x="5901376" y="5379914"/>
              <a:ext cx="563432" cy="564027"/>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48" name="Group 447">
              <a:extLst>
                <a:ext uri="{FF2B5EF4-FFF2-40B4-BE49-F238E27FC236}">
                  <a16:creationId xmlns:a16="http://schemas.microsoft.com/office/drawing/2014/main" id="{1DE1B2E3-0FD3-4EC2-8AD4-937606F58636}"/>
                </a:ext>
              </a:extLst>
            </p:cNvPr>
            <p:cNvGrpSpPr/>
            <p:nvPr/>
          </p:nvGrpSpPr>
          <p:grpSpPr>
            <a:xfrm>
              <a:off x="6061495" y="5522680"/>
              <a:ext cx="243194" cy="278495"/>
              <a:chOff x="9102965" y="5509366"/>
              <a:chExt cx="375732" cy="430727"/>
            </a:xfrm>
          </p:grpSpPr>
          <p:grpSp>
            <p:nvGrpSpPr>
              <p:cNvPr id="449" name="Group 448">
                <a:extLst>
                  <a:ext uri="{FF2B5EF4-FFF2-40B4-BE49-F238E27FC236}">
                    <a16:creationId xmlns:a16="http://schemas.microsoft.com/office/drawing/2014/main" id="{C600DD49-6E7B-4C06-A7ED-2A6969B9896E}"/>
                  </a:ext>
                </a:extLst>
              </p:cNvPr>
              <p:cNvGrpSpPr/>
              <p:nvPr/>
            </p:nvGrpSpPr>
            <p:grpSpPr>
              <a:xfrm flipH="1">
                <a:off x="9102965" y="5619489"/>
                <a:ext cx="362912" cy="320604"/>
                <a:chOff x="9102965" y="5619489"/>
                <a:chExt cx="362912" cy="320604"/>
              </a:xfrm>
            </p:grpSpPr>
            <p:sp>
              <p:nvSpPr>
                <p:cNvPr id="451" name="Freeform: Shape 450">
                  <a:extLst>
                    <a:ext uri="{FF2B5EF4-FFF2-40B4-BE49-F238E27FC236}">
                      <a16:creationId xmlns:a16="http://schemas.microsoft.com/office/drawing/2014/main" id="{DB382D5B-1A70-4E53-9EEA-86F711B1EACC}"/>
                    </a:ext>
                  </a:extLst>
                </p:cNvPr>
                <p:cNvSpPr/>
                <p:nvPr/>
              </p:nvSpPr>
              <p:spPr>
                <a:xfrm>
                  <a:off x="9102965" y="5843270"/>
                  <a:ext cx="44885" cy="96181"/>
                </a:xfrm>
                <a:custGeom>
                  <a:avLst/>
                  <a:gdLst>
                    <a:gd name="connsiteX0" fmla="*/ 0 w 104179"/>
                    <a:gd name="connsiteY0" fmla="*/ 0 h 223242"/>
                    <a:gd name="connsiteX1" fmla="*/ 113556 w 104179"/>
                    <a:gd name="connsiteY1" fmla="*/ 0 h 223242"/>
                    <a:gd name="connsiteX2" fmla="*/ 113556 w 104179"/>
                    <a:gd name="connsiteY2" fmla="*/ 227231 h 223242"/>
                    <a:gd name="connsiteX3" fmla="*/ 0 w 104179"/>
                    <a:gd name="connsiteY3" fmla="*/ 227231 h 223242"/>
                  </a:gdLst>
                  <a:ahLst/>
                  <a:cxnLst>
                    <a:cxn ang="0">
                      <a:pos x="connsiteX0" y="connsiteY0"/>
                    </a:cxn>
                    <a:cxn ang="0">
                      <a:pos x="connsiteX1" y="connsiteY1"/>
                    </a:cxn>
                    <a:cxn ang="0">
                      <a:pos x="connsiteX2" y="connsiteY2"/>
                    </a:cxn>
                    <a:cxn ang="0">
                      <a:pos x="connsiteX3" y="connsiteY3"/>
                    </a:cxn>
                  </a:cxnLst>
                  <a:rect l="l" t="t" r="r" b="b"/>
                  <a:pathLst>
                    <a:path w="104179" h="223242">
                      <a:moveTo>
                        <a:pt x="0" y="0"/>
                      </a:moveTo>
                      <a:lnTo>
                        <a:pt x="113556" y="0"/>
                      </a:lnTo>
                      <a:lnTo>
                        <a:pt x="113556" y="227231"/>
                      </a:lnTo>
                      <a:lnTo>
                        <a:pt x="0" y="22723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B3D62F24-DBAA-4CDD-B9BF-078247ED3341}"/>
                    </a:ext>
                  </a:extLst>
                </p:cNvPr>
                <p:cNvSpPr/>
                <p:nvPr/>
              </p:nvSpPr>
              <p:spPr>
                <a:xfrm>
                  <a:off x="9182475" y="5787319"/>
                  <a:ext cx="44885" cy="147478"/>
                </a:xfrm>
                <a:custGeom>
                  <a:avLst/>
                  <a:gdLst>
                    <a:gd name="connsiteX0" fmla="*/ 0 w 104179"/>
                    <a:gd name="connsiteY0" fmla="*/ 0 h 342304"/>
                    <a:gd name="connsiteX1" fmla="*/ 113556 w 104179"/>
                    <a:gd name="connsiteY1" fmla="*/ 0 h 342304"/>
                    <a:gd name="connsiteX2" fmla="*/ 113556 w 104179"/>
                    <a:gd name="connsiteY2" fmla="*/ 357098 h 342304"/>
                    <a:gd name="connsiteX3" fmla="*/ 0 w 104179"/>
                    <a:gd name="connsiteY3" fmla="*/ 357098 h 342304"/>
                  </a:gdLst>
                  <a:ahLst/>
                  <a:cxnLst>
                    <a:cxn ang="0">
                      <a:pos x="connsiteX0" y="connsiteY0"/>
                    </a:cxn>
                    <a:cxn ang="0">
                      <a:pos x="connsiteX1" y="connsiteY1"/>
                    </a:cxn>
                    <a:cxn ang="0">
                      <a:pos x="connsiteX2" y="connsiteY2"/>
                    </a:cxn>
                    <a:cxn ang="0">
                      <a:pos x="connsiteX3" y="connsiteY3"/>
                    </a:cxn>
                  </a:cxnLst>
                  <a:rect l="l" t="t" r="r" b="b"/>
                  <a:pathLst>
                    <a:path w="104179" h="342304">
                      <a:moveTo>
                        <a:pt x="0" y="0"/>
                      </a:moveTo>
                      <a:lnTo>
                        <a:pt x="113556" y="0"/>
                      </a:lnTo>
                      <a:lnTo>
                        <a:pt x="113556" y="357098"/>
                      </a:lnTo>
                      <a:lnTo>
                        <a:pt x="0" y="35709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3C72B426-B490-42BE-B259-CC8F41C8D7A2}"/>
                    </a:ext>
                  </a:extLst>
                </p:cNvPr>
                <p:cNvSpPr/>
                <p:nvPr/>
              </p:nvSpPr>
              <p:spPr>
                <a:xfrm>
                  <a:off x="9261972" y="5724391"/>
                  <a:ext cx="44885" cy="211599"/>
                </a:xfrm>
                <a:custGeom>
                  <a:avLst/>
                  <a:gdLst>
                    <a:gd name="connsiteX0" fmla="*/ 0 w 104179"/>
                    <a:gd name="connsiteY0" fmla="*/ 0 h 491132"/>
                    <a:gd name="connsiteX1" fmla="*/ 113556 w 104179"/>
                    <a:gd name="connsiteY1" fmla="*/ 0 h 491132"/>
                    <a:gd name="connsiteX2" fmla="*/ 113556 w 104179"/>
                    <a:gd name="connsiteY2" fmla="*/ 503158 h 491132"/>
                    <a:gd name="connsiteX3" fmla="*/ 0 w 104179"/>
                    <a:gd name="connsiteY3" fmla="*/ 503158 h 491132"/>
                  </a:gdLst>
                  <a:ahLst/>
                  <a:cxnLst>
                    <a:cxn ang="0">
                      <a:pos x="connsiteX0" y="connsiteY0"/>
                    </a:cxn>
                    <a:cxn ang="0">
                      <a:pos x="connsiteX1" y="connsiteY1"/>
                    </a:cxn>
                    <a:cxn ang="0">
                      <a:pos x="connsiteX2" y="connsiteY2"/>
                    </a:cxn>
                    <a:cxn ang="0">
                      <a:pos x="connsiteX3" y="connsiteY3"/>
                    </a:cxn>
                  </a:cxnLst>
                  <a:rect l="l" t="t" r="r" b="b"/>
                  <a:pathLst>
                    <a:path w="104179" h="491132">
                      <a:moveTo>
                        <a:pt x="0" y="0"/>
                      </a:moveTo>
                      <a:lnTo>
                        <a:pt x="113556" y="0"/>
                      </a:lnTo>
                      <a:lnTo>
                        <a:pt x="113556" y="503158"/>
                      </a:lnTo>
                      <a:lnTo>
                        <a:pt x="0" y="50315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49DA7725-5988-4D86-9591-E4145EA8C118}"/>
                    </a:ext>
                  </a:extLst>
                </p:cNvPr>
                <p:cNvSpPr/>
                <p:nvPr/>
              </p:nvSpPr>
              <p:spPr>
                <a:xfrm>
                  <a:off x="9341482" y="5661449"/>
                  <a:ext cx="44885" cy="275719"/>
                </a:xfrm>
                <a:custGeom>
                  <a:avLst/>
                  <a:gdLst>
                    <a:gd name="connsiteX0" fmla="*/ 0 w 104179"/>
                    <a:gd name="connsiteY0" fmla="*/ 0 h 639960"/>
                    <a:gd name="connsiteX1" fmla="*/ 113556 w 104179"/>
                    <a:gd name="connsiteY1" fmla="*/ 0 h 639960"/>
                    <a:gd name="connsiteX2" fmla="*/ 113556 w 104179"/>
                    <a:gd name="connsiteY2" fmla="*/ 649248 h 639960"/>
                    <a:gd name="connsiteX3" fmla="*/ 0 w 104179"/>
                    <a:gd name="connsiteY3" fmla="*/ 649248 h 639960"/>
                  </a:gdLst>
                  <a:ahLst/>
                  <a:cxnLst>
                    <a:cxn ang="0">
                      <a:pos x="connsiteX0" y="connsiteY0"/>
                    </a:cxn>
                    <a:cxn ang="0">
                      <a:pos x="connsiteX1" y="connsiteY1"/>
                    </a:cxn>
                    <a:cxn ang="0">
                      <a:pos x="connsiteX2" y="connsiteY2"/>
                    </a:cxn>
                    <a:cxn ang="0">
                      <a:pos x="connsiteX3" y="connsiteY3"/>
                    </a:cxn>
                  </a:cxnLst>
                  <a:rect l="l" t="t" r="r" b="b"/>
                  <a:pathLst>
                    <a:path w="104179" h="639960">
                      <a:moveTo>
                        <a:pt x="0" y="0"/>
                      </a:moveTo>
                      <a:lnTo>
                        <a:pt x="113556" y="0"/>
                      </a:lnTo>
                      <a:lnTo>
                        <a:pt x="113556" y="649248"/>
                      </a:lnTo>
                      <a:lnTo>
                        <a:pt x="0" y="649248"/>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1A0CE88B-D772-4853-8611-5B1E23FAE6FB}"/>
                    </a:ext>
                  </a:extLst>
                </p:cNvPr>
                <p:cNvSpPr/>
                <p:nvPr/>
              </p:nvSpPr>
              <p:spPr>
                <a:xfrm>
                  <a:off x="9420992" y="5619489"/>
                  <a:ext cx="44885" cy="320604"/>
                </a:xfrm>
                <a:custGeom>
                  <a:avLst/>
                  <a:gdLst>
                    <a:gd name="connsiteX0" fmla="*/ 0 w 104179"/>
                    <a:gd name="connsiteY0" fmla="*/ 0 h 744140"/>
                    <a:gd name="connsiteX1" fmla="*/ 113556 w 104179"/>
                    <a:gd name="connsiteY1" fmla="*/ 0 h 744140"/>
                    <a:gd name="connsiteX2" fmla="*/ 113556 w 104179"/>
                    <a:gd name="connsiteY2" fmla="*/ 746641 h 744140"/>
                    <a:gd name="connsiteX3" fmla="*/ 0 w 104179"/>
                    <a:gd name="connsiteY3" fmla="*/ 746641 h 744140"/>
                  </a:gdLst>
                  <a:ahLst/>
                  <a:cxnLst>
                    <a:cxn ang="0">
                      <a:pos x="connsiteX0" y="connsiteY0"/>
                    </a:cxn>
                    <a:cxn ang="0">
                      <a:pos x="connsiteX1" y="connsiteY1"/>
                    </a:cxn>
                    <a:cxn ang="0">
                      <a:pos x="connsiteX2" y="connsiteY2"/>
                    </a:cxn>
                    <a:cxn ang="0">
                      <a:pos x="connsiteX3" y="connsiteY3"/>
                    </a:cxn>
                  </a:cxnLst>
                  <a:rect l="l" t="t" r="r" b="b"/>
                  <a:pathLst>
                    <a:path w="104179" h="744140">
                      <a:moveTo>
                        <a:pt x="0" y="0"/>
                      </a:moveTo>
                      <a:lnTo>
                        <a:pt x="113556" y="0"/>
                      </a:lnTo>
                      <a:lnTo>
                        <a:pt x="113556" y="746641"/>
                      </a:lnTo>
                      <a:lnTo>
                        <a:pt x="0" y="746641"/>
                      </a:lnTo>
                      <a:close/>
                    </a:path>
                  </a:pathLst>
                </a:custGeom>
                <a:solidFill>
                  <a:schemeClr val="accent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0" name="Freeform: Shape 449">
                <a:extLst>
                  <a:ext uri="{FF2B5EF4-FFF2-40B4-BE49-F238E27FC236}">
                    <a16:creationId xmlns:a16="http://schemas.microsoft.com/office/drawing/2014/main" id="{61B20399-E1F4-433F-9BF6-5C838E895361}"/>
                  </a:ext>
                </a:extLst>
              </p:cNvPr>
              <p:cNvSpPr/>
              <p:nvPr/>
            </p:nvSpPr>
            <p:spPr>
              <a:xfrm flipV="1">
                <a:off x="9145269" y="5509366"/>
                <a:ext cx="333428" cy="262895"/>
              </a:xfrm>
              <a:custGeom>
                <a:avLst/>
                <a:gdLst>
                  <a:gd name="connsiteX0" fmla="*/ 25092 w 773906"/>
                  <a:gd name="connsiteY0" fmla="*/ 623917 h 610195"/>
                  <a:gd name="connsiteX1" fmla="*/ 698927 w 773906"/>
                  <a:gd name="connsiteY1" fmla="*/ 82987 h 610195"/>
                  <a:gd name="connsiteX2" fmla="*/ 728037 w 773906"/>
                  <a:gd name="connsiteY2" fmla="*/ 120015 h 610195"/>
                  <a:gd name="connsiteX3" fmla="*/ 775841 w 773906"/>
                  <a:gd name="connsiteY3" fmla="*/ 0 h 610195"/>
                  <a:gd name="connsiteX4" fmla="*/ 648236 w 773906"/>
                  <a:gd name="connsiteY4" fmla="*/ 18484 h 610195"/>
                  <a:gd name="connsiteX5" fmla="*/ 677347 w 773906"/>
                  <a:gd name="connsiteY5" fmla="*/ 55513 h 610195"/>
                  <a:gd name="connsiteX6" fmla="*/ 0 w 773906"/>
                  <a:gd name="connsiteY6" fmla="*/ 594985 h 610195"/>
                  <a:gd name="connsiteX7" fmla="*/ 25092 w 773906"/>
                  <a:gd name="connsiteY7" fmla="*/ 623917 h 6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06" h="610195">
                    <a:moveTo>
                      <a:pt x="25092" y="623917"/>
                    </a:moveTo>
                    <a:lnTo>
                      <a:pt x="698927" y="82987"/>
                    </a:lnTo>
                    <a:lnTo>
                      <a:pt x="728037" y="120015"/>
                    </a:lnTo>
                    <a:lnTo>
                      <a:pt x="775841" y="0"/>
                    </a:lnTo>
                    <a:lnTo>
                      <a:pt x="648236" y="18484"/>
                    </a:lnTo>
                    <a:lnTo>
                      <a:pt x="677347" y="55513"/>
                    </a:lnTo>
                    <a:lnTo>
                      <a:pt x="0" y="594985"/>
                    </a:lnTo>
                    <a:cubicBezTo>
                      <a:pt x="1012" y="595342"/>
                      <a:pt x="25092" y="623917"/>
                      <a:pt x="25092" y="623917"/>
                    </a:cubicBezTo>
                    <a:close/>
                  </a:path>
                </a:pathLst>
              </a:custGeom>
              <a:solidFill>
                <a:schemeClr val="accent2"/>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88" name="Group 487">
            <a:extLst>
              <a:ext uri="{FF2B5EF4-FFF2-40B4-BE49-F238E27FC236}">
                <a16:creationId xmlns:a16="http://schemas.microsoft.com/office/drawing/2014/main" id="{0D15A2F3-AD16-49E4-B066-6F02FF457841}"/>
              </a:ext>
            </a:extLst>
          </p:cNvPr>
          <p:cNvGrpSpPr/>
          <p:nvPr/>
        </p:nvGrpSpPr>
        <p:grpSpPr>
          <a:xfrm>
            <a:off x="7857673" y="4861994"/>
            <a:ext cx="672112" cy="672822"/>
            <a:chOff x="7857673" y="4912794"/>
            <a:chExt cx="672112" cy="672822"/>
          </a:xfrm>
        </p:grpSpPr>
        <p:sp>
          <p:nvSpPr>
            <p:cNvPr id="489" name="Oval 488">
              <a:extLst>
                <a:ext uri="{FF2B5EF4-FFF2-40B4-BE49-F238E27FC236}">
                  <a16:creationId xmlns:a16="http://schemas.microsoft.com/office/drawing/2014/main" id="{D1925979-A59F-48D5-BEE9-92FC17FB96F8}"/>
                </a:ext>
              </a:extLst>
            </p:cNvPr>
            <p:cNvSpPr/>
            <p:nvPr/>
          </p:nvSpPr>
          <p:spPr bwMode="auto">
            <a:xfrm>
              <a:off x="7857673" y="49127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490" name="Group 489">
              <a:extLst>
                <a:ext uri="{FF2B5EF4-FFF2-40B4-BE49-F238E27FC236}">
                  <a16:creationId xmlns:a16="http://schemas.microsoft.com/office/drawing/2014/main" id="{D7F017E8-4219-4CBD-ABA7-68AC46BA17AF}"/>
                </a:ext>
              </a:extLst>
            </p:cNvPr>
            <p:cNvGrpSpPr/>
            <p:nvPr/>
          </p:nvGrpSpPr>
          <p:grpSpPr>
            <a:xfrm>
              <a:off x="8054342" y="5063549"/>
              <a:ext cx="278774" cy="371312"/>
              <a:chOff x="2203659" y="2819574"/>
              <a:chExt cx="179394" cy="240325"/>
            </a:xfrm>
          </p:grpSpPr>
          <p:sp>
            <p:nvSpPr>
              <p:cNvPr id="491" name="Freeform: Shape 490">
                <a:extLst>
                  <a:ext uri="{FF2B5EF4-FFF2-40B4-BE49-F238E27FC236}">
                    <a16:creationId xmlns:a16="http://schemas.microsoft.com/office/drawing/2014/main" id="{6C2C61DD-E386-44E4-8CBC-64A9B02A51A1}"/>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8C1C8AA7-A9D8-45B4-8F74-1132B1E03089}"/>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accent4"/>
              </a:solidFill>
              <a:ln w="13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FE7B5366-8F1F-4FB2-8399-709367E16962}"/>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80C3F8A2-EC00-4C5C-B2F5-C50304DEB062}"/>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3F48637A-B662-4337-BABC-BC554480F333}"/>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A994AAAC-B621-438D-B1A1-5A2D08B357AB}"/>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96D5F39D-A900-47B6-B0E7-1D805F4C54C6}"/>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486E14D9-FDE3-440D-A740-A213C64AB321}"/>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B1DDB805-AF72-4E19-8891-09272341AC31}"/>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5ADA2447-E53A-4635-BF7C-A5EE598C1936}"/>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8" name="Straight Connector 52">
            <a:extLst>
              <a:ext uri="{FF2B5EF4-FFF2-40B4-BE49-F238E27FC236}">
                <a16:creationId xmlns:a16="http://schemas.microsoft.com/office/drawing/2014/main" id="{F120B668-62AF-4FA5-99EF-B5ED10CA053C}"/>
              </a:ext>
            </a:extLst>
          </p:cNvPr>
          <p:cNvCxnSpPr>
            <a:cxnSpLocks/>
            <a:stCxn id="502" idx="6"/>
            <a:endCxn id="199" idx="2"/>
          </p:cNvCxnSpPr>
          <p:nvPr/>
        </p:nvCxnSpPr>
        <p:spPr>
          <a:xfrm>
            <a:off x="9731324" y="5952975"/>
            <a:ext cx="558252" cy="0"/>
          </a:xfrm>
          <a:prstGeom prst="straightConnector1">
            <a:avLst/>
          </a:prstGeom>
          <a:ln>
            <a:solidFill>
              <a:schemeClr val="tx1"/>
            </a:solidFill>
            <a:headEnd type="triangle" w="lg" len="med"/>
            <a:tailEnd type="none"/>
          </a:ln>
        </p:spPr>
        <p:style>
          <a:lnRef idx="1">
            <a:schemeClr val="accent2"/>
          </a:lnRef>
          <a:fillRef idx="0">
            <a:schemeClr val="accent2"/>
          </a:fillRef>
          <a:effectRef idx="0">
            <a:schemeClr val="accent2"/>
          </a:effectRef>
          <a:fontRef idx="minor">
            <a:schemeClr val="tx1"/>
          </a:fontRef>
        </p:style>
      </p:cxnSp>
      <p:sp>
        <p:nvSpPr>
          <p:cNvPr id="209" name="Rectangle 208">
            <a:extLst>
              <a:ext uri="{FF2B5EF4-FFF2-40B4-BE49-F238E27FC236}">
                <a16:creationId xmlns:a16="http://schemas.microsoft.com/office/drawing/2014/main" id="{59EBB03C-FBB3-4BE2-B391-3EF467D3F5F9}"/>
              </a:ext>
            </a:extLst>
          </p:cNvPr>
          <p:cNvSpPr/>
          <p:nvPr/>
        </p:nvSpPr>
        <p:spPr bwMode="auto">
          <a:xfrm>
            <a:off x="482808" y="2822056"/>
            <a:ext cx="1611961" cy="53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Customer Data Platform</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Data ingestion </a:t>
            </a: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505050"/>
                </a:solidFill>
                <a:latin typeface="Segoe UI"/>
              </a:rPr>
              <a:t>Data unification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AI-driven segmentation</a:t>
            </a:r>
          </a:p>
        </p:txBody>
      </p:sp>
      <p:grpSp>
        <p:nvGrpSpPr>
          <p:cNvPr id="270" name="Group 269">
            <a:extLst>
              <a:ext uri="{FF2B5EF4-FFF2-40B4-BE49-F238E27FC236}">
                <a16:creationId xmlns:a16="http://schemas.microsoft.com/office/drawing/2014/main" id="{2F74202A-EB68-490F-B66F-ADF773FA6AE1}"/>
              </a:ext>
            </a:extLst>
          </p:cNvPr>
          <p:cNvGrpSpPr/>
          <p:nvPr/>
        </p:nvGrpSpPr>
        <p:grpSpPr>
          <a:xfrm>
            <a:off x="482808" y="2076306"/>
            <a:ext cx="672112" cy="672822"/>
            <a:chOff x="482808" y="2127106"/>
            <a:chExt cx="672112" cy="672822"/>
          </a:xfrm>
        </p:grpSpPr>
        <p:sp>
          <p:nvSpPr>
            <p:cNvPr id="271" name="Oval 270">
              <a:extLst>
                <a:ext uri="{FF2B5EF4-FFF2-40B4-BE49-F238E27FC236}">
                  <a16:creationId xmlns:a16="http://schemas.microsoft.com/office/drawing/2014/main" id="{FB9E4B73-2615-45A7-B157-890C2997A0B2}"/>
                </a:ext>
              </a:extLst>
            </p:cNvPr>
            <p:cNvSpPr/>
            <p:nvPr/>
          </p:nvSpPr>
          <p:spPr bwMode="auto">
            <a:xfrm>
              <a:off x="482808" y="2127106"/>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grpSp>
          <p:nvGrpSpPr>
            <p:cNvPr id="272" name="Group 271">
              <a:extLst>
                <a:ext uri="{FF2B5EF4-FFF2-40B4-BE49-F238E27FC236}">
                  <a16:creationId xmlns:a16="http://schemas.microsoft.com/office/drawing/2014/main" id="{9E14A222-B685-41B1-8FF6-F6CA9F18454A}"/>
                </a:ext>
              </a:extLst>
            </p:cNvPr>
            <p:cNvGrpSpPr/>
            <p:nvPr/>
          </p:nvGrpSpPr>
          <p:grpSpPr>
            <a:xfrm>
              <a:off x="662496" y="2278719"/>
              <a:ext cx="312737" cy="369597"/>
              <a:chOff x="8160981" y="848625"/>
              <a:chExt cx="312737" cy="369597"/>
            </a:xfrm>
            <a:solidFill>
              <a:schemeClr val="accent4"/>
            </a:solidFill>
          </p:grpSpPr>
          <p:sp>
            <p:nvSpPr>
              <p:cNvPr id="274" name="Freeform: Shape 273">
                <a:extLst>
                  <a:ext uri="{FF2B5EF4-FFF2-40B4-BE49-F238E27FC236}">
                    <a16:creationId xmlns:a16="http://schemas.microsoft.com/office/drawing/2014/main" id="{CB415389-9BE0-49B7-9A68-14EDB9274C20}"/>
                  </a:ext>
                </a:extLst>
              </p:cNvPr>
              <p:cNvSpPr/>
              <p:nvPr/>
            </p:nvSpPr>
            <p:spPr>
              <a:xfrm>
                <a:off x="8160981" y="848625"/>
                <a:ext cx="312737" cy="113722"/>
              </a:xfrm>
              <a:custGeom>
                <a:avLst/>
                <a:gdLst>
                  <a:gd name="connsiteX0" fmla="*/ 28431 w 312737"/>
                  <a:gd name="connsiteY0" fmla="*/ 0 h 113722"/>
                  <a:gd name="connsiteX1" fmla="*/ 284306 w 312737"/>
                  <a:gd name="connsiteY1" fmla="*/ 0 h 113722"/>
                  <a:gd name="connsiteX2" fmla="*/ 312737 w 312737"/>
                  <a:gd name="connsiteY2" fmla="*/ 28431 h 113722"/>
                  <a:gd name="connsiteX3" fmla="*/ 312737 w 312737"/>
                  <a:gd name="connsiteY3" fmla="*/ 113722 h 113722"/>
                  <a:gd name="connsiteX4" fmla="*/ 0 w 312737"/>
                  <a:gd name="connsiteY4" fmla="*/ 113722 h 113722"/>
                  <a:gd name="connsiteX5" fmla="*/ 0 w 312737"/>
                  <a:gd name="connsiteY5" fmla="*/ 28431 h 113722"/>
                  <a:gd name="connsiteX6" fmla="*/ 28431 w 312737"/>
                  <a:gd name="connsiteY6" fmla="*/ 0 h 113722"/>
                  <a:gd name="connsiteX7" fmla="*/ 56861 w 312737"/>
                  <a:gd name="connsiteY7" fmla="*/ 56861 h 113722"/>
                  <a:gd name="connsiteX8" fmla="*/ 56861 w 312737"/>
                  <a:gd name="connsiteY8" fmla="*/ 85292 h 113722"/>
                  <a:gd name="connsiteX9" fmla="*/ 85292 w 312737"/>
                  <a:gd name="connsiteY9" fmla="*/ 85292 h 113722"/>
                  <a:gd name="connsiteX10" fmla="*/ 85292 w 312737"/>
                  <a:gd name="connsiteY10" fmla="*/ 56861 h 113722"/>
                  <a:gd name="connsiteX11" fmla="*/ 56861 w 312737"/>
                  <a:gd name="connsiteY11" fmla="*/ 5686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28431" y="0"/>
                    </a:moveTo>
                    <a:lnTo>
                      <a:pt x="284306" y="0"/>
                    </a:lnTo>
                    <a:cubicBezTo>
                      <a:pt x="300028" y="0"/>
                      <a:pt x="312737" y="12737"/>
                      <a:pt x="312737" y="28431"/>
                    </a:cubicBezTo>
                    <a:lnTo>
                      <a:pt x="312737" y="113722"/>
                    </a:lnTo>
                    <a:lnTo>
                      <a:pt x="0" y="113722"/>
                    </a:lnTo>
                    <a:lnTo>
                      <a:pt x="0" y="28431"/>
                    </a:lnTo>
                    <a:cubicBezTo>
                      <a:pt x="0" y="12737"/>
                      <a:pt x="12709" y="0"/>
                      <a:pt x="28431" y="0"/>
                    </a:cubicBezTo>
                    <a:close/>
                    <a:moveTo>
                      <a:pt x="56861" y="56861"/>
                    </a:moveTo>
                    <a:lnTo>
                      <a:pt x="56861" y="85292"/>
                    </a:lnTo>
                    <a:lnTo>
                      <a:pt x="85292" y="85292"/>
                    </a:lnTo>
                    <a:lnTo>
                      <a:pt x="85292" y="56861"/>
                    </a:lnTo>
                    <a:lnTo>
                      <a:pt x="56861" y="5686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2C958EA-31B4-4DCF-820D-C0BE947532D1}"/>
                  </a:ext>
                </a:extLst>
              </p:cNvPr>
              <p:cNvSpPr/>
              <p:nvPr/>
            </p:nvSpPr>
            <p:spPr>
              <a:xfrm>
                <a:off x="8160981" y="990778"/>
                <a:ext cx="312737" cy="85291"/>
              </a:xfrm>
              <a:custGeom>
                <a:avLst/>
                <a:gdLst>
                  <a:gd name="connsiteX0" fmla="*/ 0 w 312737"/>
                  <a:gd name="connsiteY0" fmla="*/ 0 h 85291"/>
                  <a:gd name="connsiteX1" fmla="*/ 312737 w 312737"/>
                  <a:gd name="connsiteY1" fmla="*/ 0 h 85291"/>
                  <a:gd name="connsiteX2" fmla="*/ 312737 w 312737"/>
                  <a:gd name="connsiteY2" fmla="*/ 85291 h 85291"/>
                  <a:gd name="connsiteX3" fmla="*/ 0 w 312737"/>
                  <a:gd name="connsiteY3" fmla="*/ 85291 h 85291"/>
                  <a:gd name="connsiteX4" fmla="*/ 0 w 312737"/>
                  <a:gd name="connsiteY4" fmla="*/ 0 h 85291"/>
                  <a:gd name="connsiteX5" fmla="*/ 56861 w 312737"/>
                  <a:gd name="connsiteY5" fmla="*/ 28430 h 85291"/>
                  <a:gd name="connsiteX6" fmla="*/ 56861 w 312737"/>
                  <a:gd name="connsiteY6" fmla="*/ 56861 h 85291"/>
                  <a:gd name="connsiteX7" fmla="*/ 85292 w 312737"/>
                  <a:gd name="connsiteY7" fmla="*/ 56861 h 85291"/>
                  <a:gd name="connsiteX8" fmla="*/ 85292 w 312737"/>
                  <a:gd name="connsiteY8" fmla="*/ 28430 h 85291"/>
                  <a:gd name="connsiteX9" fmla="*/ 56861 w 312737"/>
                  <a:gd name="connsiteY9" fmla="*/ 28430 h 8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737" h="85291">
                    <a:moveTo>
                      <a:pt x="0" y="0"/>
                    </a:moveTo>
                    <a:lnTo>
                      <a:pt x="312737" y="0"/>
                    </a:lnTo>
                    <a:lnTo>
                      <a:pt x="312737" y="85291"/>
                    </a:lnTo>
                    <a:lnTo>
                      <a:pt x="0" y="85291"/>
                    </a:lnTo>
                    <a:lnTo>
                      <a:pt x="0" y="0"/>
                    </a:lnTo>
                    <a:close/>
                    <a:moveTo>
                      <a:pt x="56861" y="28430"/>
                    </a:moveTo>
                    <a:lnTo>
                      <a:pt x="56861" y="56861"/>
                    </a:lnTo>
                    <a:lnTo>
                      <a:pt x="85292" y="56861"/>
                    </a:lnTo>
                    <a:lnTo>
                      <a:pt x="85292" y="28430"/>
                    </a:lnTo>
                    <a:lnTo>
                      <a:pt x="56861" y="28430"/>
                    </a:ln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84D01446-AB3A-4287-967A-148BF7FF687F}"/>
                  </a:ext>
                </a:extLst>
              </p:cNvPr>
              <p:cNvSpPr/>
              <p:nvPr/>
            </p:nvSpPr>
            <p:spPr>
              <a:xfrm>
                <a:off x="8160981" y="1104500"/>
                <a:ext cx="312737" cy="113722"/>
              </a:xfrm>
              <a:custGeom>
                <a:avLst/>
                <a:gdLst>
                  <a:gd name="connsiteX0" fmla="*/ 0 w 312737"/>
                  <a:gd name="connsiteY0" fmla="*/ 0 h 113722"/>
                  <a:gd name="connsiteX1" fmla="*/ 312737 w 312737"/>
                  <a:gd name="connsiteY1" fmla="*/ 0 h 113722"/>
                  <a:gd name="connsiteX2" fmla="*/ 312737 w 312737"/>
                  <a:gd name="connsiteY2" fmla="*/ 85292 h 113722"/>
                  <a:gd name="connsiteX3" fmla="*/ 284306 w 312737"/>
                  <a:gd name="connsiteY3" fmla="*/ 113722 h 113722"/>
                  <a:gd name="connsiteX4" fmla="*/ 28431 w 312737"/>
                  <a:gd name="connsiteY4" fmla="*/ 113722 h 113722"/>
                  <a:gd name="connsiteX5" fmla="*/ 0 w 312737"/>
                  <a:gd name="connsiteY5" fmla="*/ 85292 h 113722"/>
                  <a:gd name="connsiteX6" fmla="*/ 0 w 312737"/>
                  <a:gd name="connsiteY6" fmla="*/ 0 h 113722"/>
                  <a:gd name="connsiteX7" fmla="*/ 56861 w 312737"/>
                  <a:gd name="connsiteY7" fmla="*/ 28431 h 113722"/>
                  <a:gd name="connsiteX8" fmla="*/ 56861 w 312737"/>
                  <a:gd name="connsiteY8" fmla="*/ 56861 h 113722"/>
                  <a:gd name="connsiteX9" fmla="*/ 85292 w 312737"/>
                  <a:gd name="connsiteY9" fmla="*/ 56861 h 113722"/>
                  <a:gd name="connsiteX10" fmla="*/ 85292 w 312737"/>
                  <a:gd name="connsiteY10" fmla="*/ 28431 h 113722"/>
                  <a:gd name="connsiteX11" fmla="*/ 56861 w 312737"/>
                  <a:gd name="connsiteY11" fmla="*/ 28431 h 11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37" h="113722">
                    <a:moveTo>
                      <a:pt x="0" y="0"/>
                    </a:moveTo>
                    <a:lnTo>
                      <a:pt x="312737" y="0"/>
                    </a:lnTo>
                    <a:lnTo>
                      <a:pt x="312737" y="85292"/>
                    </a:lnTo>
                    <a:cubicBezTo>
                      <a:pt x="312737" y="100986"/>
                      <a:pt x="300028" y="113722"/>
                      <a:pt x="284306" y="113722"/>
                    </a:cubicBezTo>
                    <a:lnTo>
                      <a:pt x="28431" y="113722"/>
                    </a:lnTo>
                    <a:cubicBezTo>
                      <a:pt x="12709" y="113722"/>
                      <a:pt x="0" y="100986"/>
                      <a:pt x="0" y="85292"/>
                    </a:cubicBezTo>
                    <a:lnTo>
                      <a:pt x="0" y="0"/>
                    </a:lnTo>
                    <a:close/>
                    <a:moveTo>
                      <a:pt x="56861" y="28431"/>
                    </a:moveTo>
                    <a:lnTo>
                      <a:pt x="56861" y="56861"/>
                    </a:lnTo>
                    <a:lnTo>
                      <a:pt x="85292" y="56861"/>
                    </a:lnTo>
                    <a:lnTo>
                      <a:pt x="85292" y="28431"/>
                    </a:lnTo>
                    <a:lnTo>
                      <a:pt x="56861" y="28431"/>
                    </a:ln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23" name="Connector: Elbow 322">
            <a:extLst>
              <a:ext uri="{FF2B5EF4-FFF2-40B4-BE49-F238E27FC236}">
                <a16:creationId xmlns:a16="http://schemas.microsoft.com/office/drawing/2014/main" id="{E28756E4-FD6B-461B-8639-553E8358B644}"/>
              </a:ext>
            </a:extLst>
          </p:cNvPr>
          <p:cNvCxnSpPr>
            <a:cxnSpLocks/>
            <a:stCxn id="249" idx="2"/>
            <a:endCxn id="271" idx="6"/>
          </p:cNvCxnSpPr>
          <p:nvPr/>
        </p:nvCxnSpPr>
        <p:spPr>
          <a:xfrm rot="10800000">
            <a:off x="1154920" y="2412717"/>
            <a:ext cx="2656094" cy="2785688"/>
          </a:xfrm>
          <a:prstGeom prst="bentConnector3">
            <a:avLst>
              <a:gd name="adj1" fmla="val 18442"/>
            </a:avLst>
          </a:prstGeom>
          <a:ln w="6350">
            <a:solidFill>
              <a:schemeClr val="tx2"/>
            </a:solidFill>
            <a:prstDash val="dash"/>
            <a:headEnd type="none" w="lg" len="med"/>
            <a:tailEnd type="triangle" w="lg" len="med"/>
          </a:ln>
        </p:spPr>
        <p:style>
          <a:lnRef idx="1">
            <a:schemeClr val="accent2"/>
          </a:lnRef>
          <a:fillRef idx="0">
            <a:schemeClr val="accent2"/>
          </a:fillRef>
          <a:effectRef idx="0">
            <a:schemeClr val="accent2"/>
          </a:effectRef>
          <a:fontRef idx="minor">
            <a:schemeClr val="tx1"/>
          </a:fontRef>
        </p:style>
      </p:cxnSp>
      <p:grpSp>
        <p:nvGrpSpPr>
          <p:cNvPr id="401" name="Group 400">
            <a:extLst>
              <a:ext uri="{FF2B5EF4-FFF2-40B4-BE49-F238E27FC236}">
                <a16:creationId xmlns:a16="http://schemas.microsoft.com/office/drawing/2014/main" id="{1430C1EB-249B-42FE-9436-195B80260AC6}"/>
              </a:ext>
            </a:extLst>
          </p:cNvPr>
          <p:cNvGrpSpPr/>
          <p:nvPr/>
        </p:nvGrpSpPr>
        <p:grpSpPr>
          <a:xfrm>
            <a:off x="9059212" y="5616564"/>
            <a:ext cx="672112" cy="672822"/>
            <a:chOff x="9059212" y="5667364"/>
            <a:chExt cx="672112" cy="672822"/>
          </a:xfrm>
        </p:grpSpPr>
        <p:sp>
          <p:nvSpPr>
            <p:cNvPr id="402" name="Oval 401">
              <a:extLst>
                <a:ext uri="{FF2B5EF4-FFF2-40B4-BE49-F238E27FC236}">
                  <a16:creationId xmlns:a16="http://schemas.microsoft.com/office/drawing/2014/main" id="{36E6F7F7-4627-447E-9896-E6665802AD4A}"/>
                </a:ext>
              </a:extLst>
            </p:cNvPr>
            <p:cNvSpPr/>
            <p:nvPr/>
          </p:nvSpPr>
          <p:spPr bwMode="auto">
            <a:xfrm>
              <a:off x="9059212" y="566736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pic>
          <p:nvPicPr>
            <p:cNvPr id="403" name="Picture 402">
              <a:extLst>
                <a:ext uri="{FF2B5EF4-FFF2-40B4-BE49-F238E27FC236}">
                  <a16:creationId xmlns:a16="http://schemas.microsoft.com/office/drawing/2014/main" id="{B55ED399-6459-4830-B386-4D1BEA4F7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185" y="5811059"/>
              <a:ext cx="382167" cy="385432"/>
            </a:xfrm>
            <a:prstGeom prst="rect">
              <a:avLst/>
            </a:prstGeom>
          </p:spPr>
        </p:pic>
      </p:grpSp>
    </p:spTree>
    <p:extLst>
      <p:ext uri="{BB962C8B-B14F-4D97-AF65-F5344CB8AC3E}">
        <p14:creationId xmlns:p14="http://schemas.microsoft.com/office/powerpoint/2010/main" val="5308541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DE1439-6E15-0D4F-A993-F9EE6569A0C9}"/>
              </a:ext>
            </a:extLst>
          </p:cNvPr>
          <p:cNvGrpSpPr/>
          <p:nvPr/>
        </p:nvGrpSpPr>
        <p:grpSpPr>
          <a:xfrm>
            <a:off x="0" y="-2299"/>
            <a:ext cx="6096000" cy="6860299"/>
            <a:chOff x="0" y="-2299"/>
            <a:chExt cx="6096000" cy="6860299"/>
          </a:xfrm>
        </p:grpSpPr>
        <p:pic>
          <p:nvPicPr>
            <p:cNvPr id="5" name="Picture 4">
              <a:extLst>
                <a:ext uri="{FF2B5EF4-FFF2-40B4-BE49-F238E27FC236}">
                  <a16:creationId xmlns:a16="http://schemas.microsoft.com/office/drawing/2014/main" id="{F12E698A-EBD0-574E-B7BA-1DE13A3213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299"/>
              <a:ext cx="6095998" cy="3794013"/>
            </a:xfrm>
            <a:prstGeom prst="rect">
              <a:avLst/>
            </a:prstGeom>
          </p:spPr>
        </p:pic>
        <p:sp>
          <p:nvSpPr>
            <p:cNvPr id="2" name="Rectangle 1">
              <a:extLst>
                <a:ext uri="{FF2B5EF4-FFF2-40B4-BE49-F238E27FC236}">
                  <a16:creationId xmlns:a16="http://schemas.microsoft.com/office/drawing/2014/main" id="{3B41120B-E7FF-0149-80DE-FBF203F0D31B}"/>
                </a:ext>
              </a:extLst>
            </p:cNvPr>
            <p:cNvSpPr/>
            <p:nvPr/>
          </p:nvSpPr>
          <p:spPr bwMode="auto">
            <a:xfrm>
              <a:off x="0" y="3792428"/>
              <a:ext cx="6096000" cy="30655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1">
              <a:extLst>
                <a:ext uri="{FF2B5EF4-FFF2-40B4-BE49-F238E27FC236}">
                  <a16:creationId xmlns:a16="http://schemas.microsoft.com/office/drawing/2014/main" id="{568E5F00-25E3-5646-827B-ED0DF5E6590D}"/>
                </a:ext>
              </a:extLst>
            </p:cNvPr>
            <p:cNvSpPr txBox="1">
              <a:spLocks/>
            </p:cNvSpPr>
            <p:nvPr/>
          </p:nvSpPr>
          <p:spPr>
            <a:xfrm>
              <a:off x="523327" y="4552271"/>
              <a:ext cx="5010920" cy="2073275"/>
            </a:xfrm>
            <a:prstGeom prst="rect">
              <a:avLst/>
            </a:prstGeom>
            <a:noFill/>
          </p:spPr>
          <p:txBody>
            <a:bodyPr vert="horz" wrap="square" lIns="0" tIns="91440" rIns="146304" bIns="91440" rtlCol="0" anchor="t">
              <a:noAutofit/>
            </a:bodyPr>
            <a:lst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807231"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Make insights driven decision</a:t>
              </a:r>
            </a:p>
          </p:txBody>
        </p:sp>
      </p:grpSp>
      <p:sp>
        <p:nvSpPr>
          <p:cNvPr id="11" name="Rectangle 10">
            <a:extLst>
              <a:ext uri="{FF2B5EF4-FFF2-40B4-BE49-F238E27FC236}">
                <a16:creationId xmlns:a16="http://schemas.microsoft.com/office/drawing/2014/main" id="{908EF070-7F40-7E44-B0C6-F551C4791BD5}"/>
              </a:ext>
            </a:extLst>
          </p:cNvPr>
          <p:cNvSpPr/>
          <p:nvPr/>
        </p:nvSpPr>
        <p:spPr bwMode="auto">
          <a:xfrm>
            <a:off x="7192928" y="1447120"/>
            <a:ext cx="4875026" cy="37474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r>
              <a:rPr lang="en-US" sz="2000" dirty="0">
                <a:solidFill>
                  <a:schemeClr val="tx1"/>
                </a:solidFill>
              </a:rPr>
              <a:t>Understand customer needs and provide sellers with valuable feedback by creating and sending surveys to your customers</a:t>
            </a:r>
          </a:p>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r>
              <a:rPr lang="en-US" sz="2000" dirty="0">
                <a:solidFill>
                  <a:srgbClr val="3C3C41"/>
                </a:solidFill>
                <a:ea typeface="Segoe UI" pitchFamily="34" charset="0"/>
                <a:cs typeface="Segoe UI" pitchFamily="34" charset="0"/>
              </a:rPr>
              <a:t>Learn from your sales calls with conversational intelligence: </a:t>
            </a:r>
            <a:r>
              <a:rPr lang="en-US" sz="2000" dirty="0">
                <a:solidFill>
                  <a:schemeClr val="tx1"/>
                </a:solidFill>
              </a:rPr>
              <a:t>analyze customer emotion, sentiment, conversation content, and speaking style.</a:t>
            </a:r>
            <a:r>
              <a:rPr lang="en-US" sz="2000" dirty="0">
                <a:solidFill>
                  <a:srgbClr val="3C3C41"/>
                </a:solidFill>
                <a:ea typeface="Segoe UI" pitchFamily="34" charset="0"/>
                <a:cs typeface="Segoe UI" pitchFamily="34" charset="0"/>
              </a:rPr>
              <a:t> </a:t>
            </a:r>
            <a:endParaRPr kumimoji="0" lang="en-US" sz="20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endParaRPr>
          </a:p>
          <a:p>
            <a:pPr lvl="0" defTabSz="932472" fontAlgn="base">
              <a:defRPr/>
            </a:pPr>
            <a:endParaRPr lang="en-US" dirty="0">
              <a:solidFill>
                <a:schemeClr val="tx1"/>
              </a:solidFill>
            </a:endParaRPr>
          </a:p>
          <a:p>
            <a:pPr lvl="0" defTabSz="932472" fontAlgn="base">
              <a:defRPr/>
            </a:pPr>
            <a:r>
              <a:rPr lang="en-US" sz="2000" dirty="0">
                <a:solidFill>
                  <a:schemeClr val="tx1"/>
                </a:solidFill>
              </a:rPr>
              <a:t>Increase sales performance and ramp sellers faster with AI-driven insights</a:t>
            </a:r>
          </a:p>
          <a:p>
            <a:pPr lvl="0" defTabSz="932472" fontAlgn="base">
              <a:defRPr/>
            </a:pP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a:p>
            <a:pPr lvl="0" defTabSz="932472" fontAlgn="base">
              <a:defRPr/>
            </a:pPr>
            <a:r>
              <a:rPr lang="en-US" sz="2000" dirty="0">
                <a:solidFill>
                  <a:schemeClr val="tx1"/>
                </a:solidFill>
              </a:rPr>
              <a:t>Stay ahead of the market with insights that are derived from brand and competitor mentions.</a:t>
            </a: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grpSp>
        <p:nvGrpSpPr>
          <p:cNvPr id="3" name="Group 2"/>
          <p:cNvGrpSpPr/>
          <p:nvPr/>
        </p:nvGrpSpPr>
        <p:grpSpPr>
          <a:xfrm>
            <a:off x="523327" y="3250048"/>
            <a:ext cx="1144827" cy="1146063"/>
            <a:chOff x="523327" y="3250048"/>
            <a:chExt cx="1144827" cy="1146063"/>
          </a:xfrm>
        </p:grpSpPr>
        <p:sp>
          <p:nvSpPr>
            <p:cNvPr id="16" name="Oval 15">
              <a:extLst>
                <a:ext uri="{FF2B5EF4-FFF2-40B4-BE49-F238E27FC236}">
                  <a16:creationId xmlns:a16="http://schemas.microsoft.com/office/drawing/2014/main" id="{B550A0C7-B631-7141-A54A-7F5CD6956E01}"/>
                </a:ext>
              </a:extLst>
            </p:cNvPr>
            <p:cNvSpPr/>
            <p:nvPr/>
          </p:nvSpPr>
          <p:spPr bwMode="auto">
            <a:xfrm>
              <a:off x="523327" y="3250048"/>
              <a:ext cx="1144827" cy="114606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33">
              <a:extLst>
                <a:ext uri="{FF2B5EF4-FFF2-40B4-BE49-F238E27FC236}">
                  <a16:creationId xmlns:a16="http://schemas.microsoft.com/office/drawing/2014/main" id="{DBB7DE1E-0DA4-7647-B8FF-2E2585C44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031" y="3498168"/>
              <a:ext cx="719417" cy="685800"/>
            </a:xfrm>
            <a:prstGeom prst="rect">
              <a:avLst/>
            </a:prstGeom>
          </p:spPr>
        </p:pic>
      </p:grpSp>
      <p:cxnSp>
        <p:nvCxnSpPr>
          <p:cNvPr id="25" name="Straight Connector 24">
            <a:extLst>
              <a:ext uri="{FF2B5EF4-FFF2-40B4-BE49-F238E27FC236}">
                <a16:creationId xmlns:a16="http://schemas.microsoft.com/office/drawing/2014/main" id="{37B45F44-360F-4F8B-AEA3-4632054ED3D5}"/>
              </a:ext>
            </a:extLst>
          </p:cNvPr>
          <p:cNvCxnSpPr>
            <a:cxnSpLocks/>
            <a:endCxn id="31" idx="4"/>
          </p:cNvCxnSpPr>
          <p:nvPr/>
        </p:nvCxnSpPr>
        <p:spPr>
          <a:xfrm>
            <a:off x="6957704" y="2259338"/>
            <a:ext cx="0" cy="3625899"/>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183C9BA-FDFA-4C55-9066-DC6AFC7C2CEA}"/>
              </a:ext>
            </a:extLst>
          </p:cNvPr>
          <p:cNvSpPr/>
          <p:nvPr/>
        </p:nvSpPr>
        <p:spPr bwMode="auto">
          <a:xfrm>
            <a:off x="6863325" y="214537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A8004AD-37A7-41B1-84DF-AE57AC49D72C}"/>
              </a:ext>
            </a:extLst>
          </p:cNvPr>
          <p:cNvSpPr/>
          <p:nvPr/>
        </p:nvSpPr>
        <p:spPr bwMode="auto">
          <a:xfrm>
            <a:off x="6863325" y="3226487"/>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AFC440EC-F614-42E3-AEE7-C1DDD118BF87}"/>
              </a:ext>
            </a:extLst>
          </p:cNvPr>
          <p:cNvSpPr/>
          <p:nvPr/>
        </p:nvSpPr>
        <p:spPr bwMode="auto">
          <a:xfrm>
            <a:off x="6863325" y="4461483"/>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A7AF2C9-FF9A-4D75-A8C3-62D32B345989}"/>
              </a:ext>
            </a:extLst>
          </p:cNvPr>
          <p:cNvSpPr/>
          <p:nvPr/>
        </p:nvSpPr>
        <p:spPr bwMode="auto">
          <a:xfrm>
            <a:off x="6863325" y="5696479"/>
            <a:ext cx="188758" cy="18875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191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8" grpId="0" animBg="1"/>
      <p:bldP spid="29" grpId="0" animBg="1"/>
      <p:bldP spid="30" grpId="0" animBg="1"/>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elected image">
            <a:extLst>
              <a:ext uri="{FF2B5EF4-FFF2-40B4-BE49-F238E27FC236}">
                <a16:creationId xmlns:a16="http://schemas.microsoft.com/office/drawing/2014/main" id="{D1E7BD7B-E84D-4358-BBF1-750ADC041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220" y="788264"/>
            <a:ext cx="7318780" cy="510365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pic>
        <p:nvPicPr>
          <p:cNvPr id="3080" name="Picture 8" descr="selected image">
            <a:extLst>
              <a:ext uri="{FF2B5EF4-FFF2-40B4-BE49-F238E27FC236}">
                <a16:creationId xmlns:a16="http://schemas.microsoft.com/office/drawing/2014/main" id="{969E3657-0980-4A7D-8DCA-10B13A702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550" y="7824083"/>
            <a:ext cx="5358026" cy="34791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9485F5D-0DBA-4E48-B69F-24B0CEDF480A}"/>
              </a:ext>
            </a:extLst>
          </p:cNvPr>
          <p:cNvSpPr/>
          <p:nvPr/>
        </p:nvSpPr>
        <p:spPr bwMode="auto">
          <a:xfrm>
            <a:off x="374904" y="3327400"/>
            <a:ext cx="4177863" cy="3129155"/>
          </a:xfrm>
          <a:prstGeom prst="rect">
            <a:avLst/>
          </a:prstGeom>
          <a:noFill/>
          <a:ln>
            <a:noFill/>
            <a:headEnd type="none" w="med" len="med"/>
            <a:tailEnd type="none" w="med" len="med"/>
          </a:ln>
          <a:effectLst/>
        </p:spPr>
        <p:style>
          <a:lnRef idx="2">
            <a:schemeClr val="accent2">
              <a:shade val="50000"/>
            </a:schemeClr>
          </a:lnRef>
          <a:fillRef idx="1">
            <a:schemeClr val="accent2"/>
          </a:fillRef>
          <a:effectRef idx="0">
            <a:schemeClr val="accent2"/>
          </a:effectRef>
          <a:fontRef idx="minor">
            <a:schemeClr val="lt1"/>
          </a:fontRef>
        </p:style>
        <p:txBody>
          <a:bodyPr vert="horz" wrap="square" lIns="107985" tIns="0" rIns="107985" bIns="0" numCol="1" rtlCol="0" anchor="t" anchorCtr="0" compatLnSpc="1">
            <a:prstTxWarp prst="textNoShape">
              <a:avLst/>
            </a:prstTxWarp>
          </a:bodyPr>
          <a:lstStyle/>
          <a:p>
            <a:pPr marL="171450" indent="-171450">
              <a:buFont typeface="Arial" panose="020B0604020202020204" pitchFamily="34" charset="0"/>
              <a:buChar char="•"/>
            </a:pPr>
            <a:r>
              <a:rPr lang="en-US" sz="1200" dirty="0">
                <a:solidFill>
                  <a:schemeClr val="tx1"/>
                </a:solidFill>
              </a:rPr>
              <a:t>Understand customer needs better and provide sellers with valuable feedback by creating and sending surveys to your customers</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Distribute surveys by using email, Microsoft Flow, embedding it in web page, or generating a QR code</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Leverage built-in analytics to evaluate responses or create custom analytics using Power BI</a:t>
            </a:r>
          </a:p>
        </p:txBody>
      </p:sp>
      <p:sp>
        <p:nvSpPr>
          <p:cNvPr id="13" name="TextBox 12">
            <a:extLst>
              <a:ext uri="{FF2B5EF4-FFF2-40B4-BE49-F238E27FC236}">
                <a16:creationId xmlns:a16="http://schemas.microsoft.com/office/drawing/2014/main" id="{2B9BBE17-D75B-478B-A516-E90B93DCA9AF}"/>
              </a:ext>
            </a:extLst>
          </p:cNvPr>
          <p:cNvSpPr txBox="1"/>
          <p:nvPr/>
        </p:nvSpPr>
        <p:spPr>
          <a:xfrm>
            <a:off x="374904" y="1916969"/>
            <a:ext cx="4498316" cy="1315329"/>
          </a:xfrm>
          <a:prstGeom prst="rect">
            <a:avLst/>
          </a:prstGeom>
          <a:noFill/>
        </p:spPr>
        <p:txBody>
          <a:bodyPr wrap="square" lIns="182880" tIns="146304" rIns="182880" bIns="146304" rtlCol="0">
            <a:noAutofit/>
          </a:bodyPr>
          <a:lstStyle/>
          <a:p>
            <a:pPr>
              <a:lnSpc>
                <a:spcPct val="90000"/>
              </a:lnSpc>
              <a:spcAft>
                <a:spcPts val="600"/>
              </a:spcAft>
            </a:pPr>
            <a:r>
              <a:rPr lang="en-US" sz="2000" dirty="0">
                <a:solidFill>
                  <a:schemeClr val="tx2"/>
                </a:solidFill>
                <a:latin typeface="+mj-lt"/>
              </a:rPr>
              <a:t>Dynamics 365 Forms Pro:</a:t>
            </a:r>
          </a:p>
          <a:p>
            <a:pPr>
              <a:lnSpc>
                <a:spcPct val="90000"/>
              </a:lnSpc>
              <a:spcAft>
                <a:spcPts val="600"/>
              </a:spcAft>
            </a:pPr>
            <a:r>
              <a:rPr lang="en-US" sz="2800" b="1" dirty="0">
                <a:solidFill>
                  <a:srgbClr val="3C3C41"/>
                </a:solidFill>
                <a:latin typeface="Segoe UI Semibold"/>
                <a:cs typeface="Segoe UI" panose="020B0502040204020203" pitchFamily="34" charset="0"/>
              </a:rPr>
              <a:t>Improve your sales process</a:t>
            </a:r>
          </a:p>
        </p:txBody>
      </p:sp>
      <p:sp>
        <p:nvSpPr>
          <p:cNvPr id="7" name="Rectangle 6">
            <a:extLst>
              <a:ext uri="{FF2B5EF4-FFF2-40B4-BE49-F238E27FC236}">
                <a16:creationId xmlns:a16="http://schemas.microsoft.com/office/drawing/2014/main" id="{9FC0FBC7-5722-474C-B55C-640020B4DDFF}"/>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Surveys</a:t>
            </a:r>
          </a:p>
        </p:txBody>
      </p:sp>
      <p:grpSp>
        <p:nvGrpSpPr>
          <p:cNvPr id="8" name="Group 7">
            <a:extLst>
              <a:ext uri="{FF2B5EF4-FFF2-40B4-BE49-F238E27FC236}">
                <a16:creationId xmlns:a16="http://schemas.microsoft.com/office/drawing/2014/main" id="{C4C93048-225B-4A19-B3F4-D233CB908E42}"/>
              </a:ext>
            </a:extLst>
          </p:cNvPr>
          <p:cNvGrpSpPr/>
          <p:nvPr/>
        </p:nvGrpSpPr>
        <p:grpSpPr>
          <a:xfrm>
            <a:off x="321553" y="401494"/>
            <a:ext cx="672112" cy="672822"/>
            <a:chOff x="9301423" y="3229894"/>
            <a:chExt cx="672112" cy="672822"/>
          </a:xfrm>
        </p:grpSpPr>
        <p:sp>
          <p:nvSpPr>
            <p:cNvPr id="9" name="Oval 8">
              <a:extLst>
                <a:ext uri="{FF2B5EF4-FFF2-40B4-BE49-F238E27FC236}">
                  <a16:creationId xmlns:a16="http://schemas.microsoft.com/office/drawing/2014/main" id="{BF5ACC6D-97E5-4F14-8A7A-DE74A0CAA6CF}"/>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2EE3CCC8-D320-45F4-B70A-889FE41B5A2B}"/>
                </a:ext>
              </a:extLst>
            </p:cNvPr>
            <p:cNvGrpSpPr/>
            <p:nvPr/>
          </p:nvGrpSpPr>
          <p:grpSpPr>
            <a:xfrm>
              <a:off x="9398391" y="3423453"/>
              <a:ext cx="478177" cy="285705"/>
              <a:chOff x="1844179" y="2538502"/>
              <a:chExt cx="230645" cy="138605"/>
            </a:xfrm>
          </p:grpSpPr>
          <p:sp>
            <p:nvSpPr>
              <p:cNvPr id="11" name="Freeform: Shape 10">
                <a:extLst>
                  <a:ext uri="{FF2B5EF4-FFF2-40B4-BE49-F238E27FC236}">
                    <a16:creationId xmlns:a16="http://schemas.microsoft.com/office/drawing/2014/main" id="{5CBEFEAA-BFFC-4866-9171-323DCD17F640}"/>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61FCDA3-7E24-4997-8D94-A590304EE9AB}"/>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89111898-C7B5-47CE-A2D0-C3336FF90A63}"/>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0D514747-E99A-4C6F-B4EC-B7F1A991E9C9}"/>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9810ABEE-F481-452E-B32E-234B47E463C5}"/>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9C69236-302F-4153-BF85-45D06D0B37EF}"/>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822EF7E-4318-4B2F-92A0-03620158679C}"/>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57F732D-E323-46E9-A870-871CDBA53BC3}"/>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150451758"/>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Segoe UI Semibold"/>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8D469C8E-F444-4281-8D13-527DCD22080D}"/>
              </a:ext>
            </a:extLst>
          </p:cNvPr>
          <p:cNvSpPr>
            <a:spLocks noGrp="1"/>
          </p:cNvSpPr>
          <p:nvPr>
            <p:ph type="body" sz="quarter" idx="12"/>
          </p:nvPr>
        </p:nvSpPr>
        <p:spPr>
          <a:xfrm>
            <a:off x="457199" y="2733151"/>
            <a:ext cx="4136066" cy="1354217"/>
          </a:xfrm>
        </p:spPr>
        <p:txBody>
          <a:bodyPr/>
          <a:lstStyle/>
          <a:p>
            <a:r>
              <a:rPr lang="en-US" sz="2000" dirty="0">
                <a:solidFill>
                  <a:schemeClr val="tx2"/>
                </a:solidFill>
              </a:rPr>
              <a:t>Dynamics 365 Sales Insights:</a:t>
            </a:r>
            <a:endParaRPr lang="en-US" sz="2000" dirty="0"/>
          </a:p>
          <a:p>
            <a:r>
              <a:rPr lang="en-US" dirty="0"/>
              <a:t>Make strategic decisions</a:t>
            </a:r>
          </a:p>
        </p:txBody>
      </p:sp>
      <p:sp>
        <p:nvSpPr>
          <p:cNvPr id="6" name="Text Placeholder 5">
            <a:extLst>
              <a:ext uri="{FF2B5EF4-FFF2-40B4-BE49-F238E27FC236}">
                <a16:creationId xmlns:a16="http://schemas.microsoft.com/office/drawing/2014/main" id="{740CF891-71CA-47CD-9D49-7A5FE80428B1}"/>
              </a:ext>
            </a:extLst>
          </p:cNvPr>
          <p:cNvSpPr>
            <a:spLocks noGrp="1"/>
          </p:cNvSpPr>
          <p:nvPr>
            <p:ph type="body" sz="quarter" idx="13"/>
          </p:nvPr>
        </p:nvSpPr>
        <p:spPr>
          <a:xfrm>
            <a:off x="457199" y="4087368"/>
            <a:ext cx="4512240" cy="2585323"/>
          </a:xfrm>
        </p:spPr>
        <p:txBody>
          <a:bodyPr/>
          <a:lstStyle/>
          <a:p>
            <a:pPr lvl="0" defTabSz="932472" fontAlgn="base">
              <a:spcAft>
                <a:spcPts val="1200"/>
              </a:spcAft>
              <a:buSzTx/>
              <a:defRPr/>
            </a:pPr>
            <a:r>
              <a:rPr lang="en-US" b="1" dirty="0">
                <a:solidFill>
                  <a:srgbClr val="3C3C41"/>
                </a:solidFill>
              </a:rPr>
              <a:t>Conversation Intelligence </a:t>
            </a:r>
            <a:r>
              <a:rPr lang="en-US" dirty="0">
                <a:solidFill>
                  <a:srgbClr val="3C3C41"/>
                </a:solidFill>
              </a:rPr>
              <a:t>analyzes conversations across multiple channels to give you insights about how to improve over time.</a:t>
            </a:r>
          </a:p>
          <a:p>
            <a:pPr lvl="0" defTabSz="932472" fontAlgn="base">
              <a:spcAft>
                <a:spcPts val="1200"/>
              </a:spcAft>
              <a:buSzTx/>
              <a:defRPr/>
            </a:pPr>
            <a:r>
              <a:rPr lang="en-US" dirty="0">
                <a:solidFill>
                  <a:srgbClr val="3C3C41"/>
                </a:solidFill>
              </a:rPr>
              <a:t>AI models for emotion detection offer granularity to give you a unique understanding of customer sentiments during calls.</a:t>
            </a:r>
          </a:p>
          <a:p>
            <a:pPr lvl="0" defTabSz="932472" fontAlgn="base">
              <a:spcAft>
                <a:spcPts val="1200"/>
              </a:spcAft>
              <a:buSzTx/>
              <a:defRPr/>
            </a:pPr>
            <a:r>
              <a:rPr lang="en-US" dirty="0"/>
              <a:t>Increase sales performance and ramp sellers faster with AI-driven insights that help busy sales leaders proactively flag at-risk deals, gain visibility into conversations, and provide actionable feedback through built-in coaching tools.</a:t>
            </a:r>
            <a:endParaRPr lang="en-IN" dirty="0">
              <a:solidFill>
                <a:srgbClr val="3C3C41"/>
              </a:solidFill>
            </a:endParaRPr>
          </a:p>
          <a:p>
            <a:pPr lvl="0" defTabSz="932472" fontAlgn="base">
              <a:spcAft>
                <a:spcPts val="1200"/>
              </a:spcAft>
              <a:buSzTx/>
              <a:defRPr/>
            </a:pPr>
            <a:r>
              <a:rPr lang="en-US" dirty="0"/>
              <a:t>Stay ahead of the market with insights that are derived from brand and competitor mentions.</a:t>
            </a:r>
            <a:endParaRPr lang="en-IN" dirty="0">
              <a:solidFill>
                <a:srgbClr val="3C3C41"/>
              </a:solidFill>
            </a:endParaRPr>
          </a:p>
        </p:txBody>
      </p:sp>
      <p:pic>
        <p:nvPicPr>
          <p:cNvPr id="4098" name="Picture 2">
            <a:extLst>
              <a:ext uri="{FF2B5EF4-FFF2-40B4-BE49-F238E27FC236}">
                <a16:creationId xmlns:a16="http://schemas.microsoft.com/office/drawing/2014/main" id="{180E1C92-4D3B-41B2-8415-E32733098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046" y="595053"/>
            <a:ext cx="7090954" cy="545938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1B12D6F-1C39-4526-8ACE-F7C8FDBCD5CE}"/>
              </a:ext>
            </a:extLst>
          </p:cNvPr>
          <p:cNvSpPr/>
          <p:nvPr/>
        </p:nvSpPr>
        <p:spPr bwMode="auto">
          <a:xfrm>
            <a:off x="321553" y="1109637"/>
            <a:ext cx="1715382" cy="322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100" b="0" i="0" u="none" strike="noStrike" kern="1200" cap="none" spc="0" normalizeH="0" baseline="0" noProof="0" dirty="0">
                <a:ln>
                  <a:noFill/>
                </a:ln>
                <a:solidFill>
                  <a:srgbClr val="008272"/>
                </a:solidFill>
                <a:effectLst/>
                <a:uLnTx/>
                <a:uFillTx/>
                <a:latin typeface="Segoe UI Semibold"/>
                <a:ea typeface="+mn-ea"/>
                <a:cs typeface="+mn-cs"/>
              </a:rPr>
              <a:t>Actionable insights</a:t>
            </a:r>
          </a:p>
        </p:txBody>
      </p:sp>
      <p:grpSp>
        <p:nvGrpSpPr>
          <p:cNvPr id="16" name="Group 15">
            <a:extLst>
              <a:ext uri="{FF2B5EF4-FFF2-40B4-BE49-F238E27FC236}">
                <a16:creationId xmlns:a16="http://schemas.microsoft.com/office/drawing/2014/main" id="{6D2894E3-C70C-42FC-A20A-A3FDEC77E759}"/>
              </a:ext>
            </a:extLst>
          </p:cNvPr>
          <p:cNvGrpSpPr/>
          <p:nvPr/>
        </p:nvGrpSpPr>
        <p:grpSpPr>
          <a:xfrm>
            <a:off x="321553" y="401494"/>
            <a:ext cx="672112" cy="672822"/>
            <a:chOff x="9301423" y="3229894"/>
            <a:chExt cx="672112" cy="672822"/>
          </a:xfrm>
        </p:grpSpPr>
        <p:sp>
          <p:nvSpPr>
            <p:cNvPr id="17" name="Oval 16">
              <a:extLst>
                <a:ext uri="{FF2B5EF4-FFF2-40B4-BE49-F238E27FC236}">
                  <a16:creationId xmlns:a16="http://schemas.microsoft.com/office/drawing/2014/main" id="{24397D95-081A-4879-B400-065FC7F96D25}"/>
                </a:ext>
              </a:extLst>
            </p:cNvPr>
            <p:cNvSpPr/>
            <p:nvPr/>
          </p:nvSpPr>
          <p:spPr bwMode="auto">
            <a:xfrm>
              <a:off x="9301423" y="3229894"/>
              <a:ext cx="672112" cy="672822"/>
            </a:xfrm>
            <a:prstGeom prst="ellipse">
              <a:avLst/>
            </a:pr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548640" rIns="45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008272"/>
                </a:solidFill>
                <a:effectLst/>
                <a:uLnTx/>
                <a:uFillTx/>
                <a:latin typeface="Segoe UI Semibold"/>
                <a:ea typeface="+mn-ea"/>
                <a:cs typeface="+mn-cs"/>
              </a:endParaRPr>
            </a:p>
          </p:txBody>
        </p:sp>
        <p:grpSp>
          <p:nvGrpSpPr>
            <p:cNvPr id="18" name="Group 17">
              <a:extLst>
                <a:ext uri="{FF2B5EF4-FFF2-40B4-BE49-F238E27FC236}">
                  <a16:creationId xmlns:a16="http://schemas.microsoft.com/office/drawing/2014/main" id="{EB960930-21C0-40A4-8EE9-B640C57ABBD6}"/>
                </a:ext>
              </a:extLst>
            </p:cNvPr>
            <p:cNvGrpSpPr/>
            <p:nvPr/>
          </p:nvGrpSpPr>
          <p:grpSpPr>
            <a:xfrm>
              <a:off x="9398391" y="3423453"/>
              <a:ext cx="478177" cy="285705"/>
              <a:chOff x="1844179" y="2538502"/>
              <a:chExt cx="230645" cy="138605"/>
            </a:xfrm>
          </p:grpSpPr>
          <p:sp>
            <p:nvSpPr>
              <p:cNvPr id="21" name="Freeform: Shape 20">
                <a:extLst>
                  <a:ext uri="{FF2B5EF4-FFF2-40B4-BE49-F238E27FC236}">
                    <a16:creationId xmlns:a16="http://schemas.microsoft.com/office/drawing/2014/main" id="{C74735D3-FB80-4283-AA8C-288853105313}"/>
                  </a:ext>
                </a:extLst>
              </p:cNvPr>
              <p:cNvSpPr/>
              <p:nvPr/>
            </p:nvSpPr>
            <p:spPr>
              <a:xfrm>
                <a:off x="2014285" y="2538502"/>
                <a:ext cx="60539" cy="71008"/>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BF7D4CC-BA2F-427A-8AED-024637C4087E}"/>
                  </a:ext>
                </a:extLst>
              </p:cNvPr>
              <p:cNvSpPr/>
              <p:nvPr/>
            </p:nvSpPr>
            <p:spPr>
              <a:xfrm>
                <a:off x="1895241" y="2623400"/>
                <a:ext cx="34218" cy="42079"/>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7AC3A853-ED47-4A51-9327-360DC977523E}"/>
                  </a:ext>
                </a:extLst>
              </p:cNvPr>
              <p:cNvSpPr/>
              <p:nvPr/>
            </p:nvSpPr>
            <p:spPr>
              <a:xfrm>
                <a:off x="1914379" y="2559129"/>
                <a:ext cx="131607" cy="68378"/>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4FCED05-E731-4BD2-8417-469B493F37F6}"/>
                  </a:ext>
                </a:extLst>
              </p:cNvPr>
              <p:cNvSpPr/>
              <p:nvPr/>
            </p:nvSpPr>
            <p:spPr>
              <a:xfrm>
                <a:off x="1928255" y="2653119"/>
                <a:ext cx="23689" cy="23669"/>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B2EDD21-BAA8-4E51-B563-352E6EB08A8F}"/>
                  </a:ext>
                </a:extLst>
              </p:cNvPr>
              <p:cNvSpPr/>
              <p:nvPr/>
            </p:nvSpPr>
            <p:spPr>
              <a:xfrm>
                <a:off x="1911295" y="2636813"/>
                <a:ext cx="31586" cy="36819"/>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78C1C3C-946F-45B6-B28E-1F4EFE086FD3}"/>
                  </a:ext>
                </a:extLst>
              </p:cNvPr>
              <p:cNvSpPr/>
              <p:nvPr/>
            </p:nvSpPr>
            <p:spPr>
              <a:xfrm>
                <a:off x="1874461" y="2564020"/>
                <a:ext cx="155296" cy="113087"/>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CE27A91-B1BE-4DDD-95D4-7D370D988DDB}"/>
                  </a:ext>
                </a:extLst>
              </p:cNvPr>
              <p:cNvSpPr/>
              <p:nvPr/>
            </p:nvSpPr>
            <p:spPr>
              <a:xfrm>
                <a:off x="1882081" y="2623137"/>
                <a:ext cx="26321" cy="28929"/>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accent4"/>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D3212EA-FE05-40E6-BE9D-A2E2423057D4}"/>
                  </a:ext>
                </a:extLst>
              </p:cNvPr>
              <p:cNvSpPr/>
              <p:nvPr/>
            </p:nvSpPr>
            <p:spPr>
              <a:xfrm>
                <a:off x="1844179" y="2540537"/>
                <a:ext cx="57907" cy="71008"/>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965230880"/>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537116" cy="430887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marL="457200" indent="-457200">
              <a:buFont typeface="Wingdings" panose="05000000000000000000" pitchFamily="2" charset="2"/>
              <a:buChar char="ü"/>
              <a:defRPr/>
            </a:pPr>
            <a:r>
              <a:rPr lang="en-US" sz="2800" dirty="0"/>
              <a:t>Create new app using existing solution Sales and Marketing</a:t>
            </a:r>
          </a:p>
          <a:p>
            <a:pPr marL="457200" indent="-457200">
              <a:buFont typeface="Wingdings" panose="05000000000000000000" pitchFamily="2" charset="2"/>
              <a:buChar char="ü"/>
              <a:defRPr/>
            </a:pPr>
            <a:r>
              <a:rPr lang="en-US" sz="2800" dirty="0"/>
              <a:t>How to embed Power BI in Dynamics 365 for Sales and Marketing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152692"/>
            <a:ext cx="5222543" cy="570530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Nurture more demand</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Personalize buyer experiences</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Build relationships at scale</a:t>
            </a:r>
          </a:p>
          <a:p>
            <a:pPr marL="342900" indent="-342900" defTabSz="1955800">
              <a:spcBef>
                <a:spcPct val="0"/>
              </a:spcBef>
              <a:spcAft>
                <a:spcPct val="35000"/>
              </a:spcAft>
              <a:buFont typeface="Wingdings" panose="05000000000000000000" pitchFamily="2" charset="2"/>
              <a:buChar char="ü"/>
              <a:defRPr/>
            </a:pPr>
            <a:r>
              <a:rPr lang="en-US" sz="2400" dirty="0">
                <a:solidFill>
                  <a:schemeClr val="tx1"/>
                </a:solidFill>
              </a:rPr>
              <a:t>Make insight-driven decisions</a:t>
            </a:r>
          </a:p>
          <a:p>
            <a:pPr marL="342900" lvl="0" indent="-342900" defTabSz="1955800">
              <a:spcBef>
                <a:spcPct val="0"/>
              </a:spcBef>
              <a:spcAft>
                <a:spcPct val="35000"/>
              </a:spcAft>
              <a:buFont typeface="Wingdings" panose="05000000000000000000" pitchFamily="2" charset="2"/>
              <a:buChar char="ü"/>
              <a:defRPr/>
            </a:pPr>
            <a:r>
              <a:rPr lang="en-IN" sz="2400" dirty="0">
                <a:solidFill>
                  <a:schemeClr val="tx1"/>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chemeClr val="tx1"/>
                </a:solidFill>
              </a:rPr>
              <a:t>Create new app using existing solution Sales and Marketing</a:t>
            </a:r>
          </a:p>
          <a:p>
            <a:pPr marL="800100" lvl="1" indent="-342900" defTabSz="1955800">
              <a:spcBef>
                <a:spcPct val="0"/>
              </a:spcBef>
              <a:spcAft>
                <a:spcPct val="35000"/>
              </a:spcAft>
              <a:buFont typeface="Wingdings" panose="05000000000000000000" pitchFamily="2" charset="2"/>
              <a:buChar char="ü"/>
              <a:defRPr/>
            </a:pPr>
            <a:r>
              <a:rPr lang="en-US" sz="2400" dirty="0">
                <a:solidFill>
                  <a:schemeClr val="tx1"/>
                </a:solidFill>
              </a:rPr>
              <a:t>How to embed Power BI in Dynamics 365 for Sales and Marketing</a:t>
            </a:r>
            <a:endParaRPr lang="en-IN" sz="240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169" descr="A view of a city&#10;&#10;Description automatically generated">
            <a:extLst>
              <a:ext uri="{FF2B5EF4-FFF2-40B4-BE49-F238E27FC236}">
                <a16:creationId xmlns:a16="http://schemas.microsoft.com/office/drawing/2014/main" id="{A19443BE-3B63-4F53-9DEC-0494D4EEA4F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EBEBEE9-7570-4922-B6C5-964C5EC1BAE0}"/>
              </a:ext>
            </a:extLst>
          </p:cNvPr>
          <p:cNvSpPr/>
          <p:nvPr/>
        </p:nvSpPr>
        <p:spPr>
          <a:xfrm>
            <a:off x="1471512" y="5747555"/>
            <a:ext cx="9248977" cy="664797"/>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4000" b="1" i="0" u="none" strike="noStrike" kern="1200" cap="none" spc="0" normalizeH="0" baseline="0" noProof="0" dirty="0">
                <a:ln>
                  <a:noFill/>
                </a:ln>
                <a:solidFill>
                  <a:srgbClr val="FFFFFF"/>
                </a:solidFill>
                <a:effectLst>
                  <a:outerShdw blurRad="1270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Dynamics 365 &amp; Power Platform</a:t>
            </a:r>
          </a:p>
        </p:txBody>
      </p:sp>
      <p:sp>
        <p:nvSpPr>
          <p:cNvPr id="83" name="Title 2">
            <a:extLst>
              <a:ext uri="{FF2B5EF4-FFF2-40B4-BE49-F238E27FC236}">
                <a16:creationId xmlns:a16="http://schemas.microsoft.com/office/drawing/2014/main" id="{5C2842AF-4D86-4072-9BE6-E08943AF3B3E}"/>
              </a:ext>
            </a:extLst>
          </p:cNvPr>
          <p:cNvSpPr txBox="1">
            <a:spLocks/>
          </p:cNvSpPr>
          <p:nvPr/>
        </p:nvSpPr>
        <p:spPr>
          <a:xfrm>
            <a:off x="90117" y="348897"/>
            <a:ext cx="12011769" cy="681098"/>
          </a:xfrm>
          <a:prstGeom prst="rect">
            <a:avLst/>
          </a:prstGeom>
        </p:spPr>
        <p:txBody>
          <a:bodyPr lIns="0" tIns="0" rIns="0" bIns="0"/>
          <a:lstStyle>
            <a:defPPr>
              <a:defRPr lang="en-US"/>
            </a:defPPr>
            <a:lvl1pPr marR="0" lvl="0" indent="0" algn="ctr" defTabSz="932742" fontAlgn="auto">
              <a:lnSpc>
                <a:spcPct val="100000"/>
              </a:lnSpc>
              <a:spcBef>
                <a:spcPct val="0"/>
              </a:spcBef>
              <a:spcAft>
                <a:spcPts val="0"/>
              </a:spcAft>
              <a:buClrTx/>
              <a:buSzTx/>
              <a:buFontTx/>
              <a:buNone/>
              <a:tabLst/>
              <a:defRPr kumimoji="0" sz="2400" b="0" i="0" u="none" strike="noStrike" cap="none" spc="-50" normalizeH="0" baseline="0">
                <a:ln w="3175">
                  <a:noFill/>
                </a:ln>
                <a:solidFill>
                  <a:prstClr val="white"/>
                </a:solidFill>
                <a:effectLst/>
                <a:uLnTx/>
                <a:uFillTx/>
                <a:latin typeface="Segoe UI" panose="020B0502040204020203" pitchFamily="34" charset="0"/>
                <a:cs typeface="Segoe UI"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4000" b="1" i="0" u="none" strike="noStrike" kern="1200" cap="none" spc="0" normalizeH="0" baseline="0" noProof="0" dirty="0">
                <a:ln>
                  <a:noFill/>
                </a:ln>
                <a:solidFill>
                  <a:srgbClr val="FFFFFF"/>
                </a:solidFill>
                <a:effectLst>
                  <a:outerShdw blurRad="1270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The world’s connected AI business cloud</a:t>
            </a:r>
          </a:p>
        </p:txBody>
      </p:sp>
      <p:sp>
        <p:nvSpPr>
          <p:cNvPr id="127" name="Arc 126">
            <a:extLst>
              <a:ext uri="{FF2B5EF4-FFF2-40B4-BE49-F238E27FC236}">
                <a16:creationId xmlns:a16="http://schemas.microsoft.com/office/drawing/2014/main" id="{47A601F3-C403-4822-ADF6-B72FD80B18E9}"/>
              </a:ext>
            </a:extLst>
          </p:cNvPr>
          <p:cNvSpPr/>
          <p:nvPr/>
        </p:nvSpPr>
        <p:spPr>
          <a:xfrm>
            <a:off x="4241979" y="1700520"/>
            <a:ext cx="3708043" cy="3708043"/>
          </a:xfrm>
          <a:prstGeom prst="arc">
            <a:avLst>
              <a:gd name="adj1" fmla="val 16146552"/>
              <a:gd name="adj2" fmla="val 4789401"/>
            </a:avLst>
          </a:prstGeom>
          <a:noFill/>
          <a:ln w="12700" cap="flat" cmpd="sng" algn="ctr">
            <a:solidFill>
              <a:srgbClr val="46E2FF"/>
            </a:solidFill>
            <a:prstDash val="solid"/>
            <a:headEnd type="none" w="sm" len="sm"/>
            <a:tailEnd type="none" w="sm" len="sm"/>
          </a:ln>
          <a:effectLst/>
        </p:spPr>
      </p:sp>
      <p:sp>
        <p:nvSpPr>
          <p:cNvPr id="128" name="Arc 127">
            <a:extLst>
              <a:ext uri="{FF2B5EF4-FFF2-40B4-BE49-F238E27FC236}">
                <a16:creationId xmlns:a16="http://schemas.microsoft.com/office/drawing/2014/main" id="{94BDEABE-C3C3-422B-900D-86C3FE28A5C3}"/>
              </a:ext>
            </a:extLst>
          </p:cNvPr>
          <p:cNvSpPr/>
          <p:nvPr/>
        </p:nvSpPr>
        <p:spPr>
          <a:xfrm flipH="1">
            <a:off x="4241979" y="1700520"/>
            <a:ext cx="3708043" cy="3708043"/>
          </a:xfrm>
          <a:prstGeom prst="arc">
            <a:avLst>
              <a:gd name="adj1" fmla="val 16086746"/>
              <a:gd name="adj2" fmla="val 4745469"/>
            </a:avLst>
          </a:prstGeom>
          <a:noFill/>
          <a:ln w="12700" cap="flat" cmpd="sng" algn="ctr">
            <a:solidFill>
              <a:srgbClr val="46E2FF"/>
            </a:solidFill>
            <a:prstDash val="solid"/>
            <a:headEnd type="none" w="sm" len="sm"/>
            <a:tailEnd type="none" w="sm" len="sm"/>
          </a:ln>
          <a:effectLst/>
        </p:spPr>
      </p:sp>
      <p:grpSp>
        <p:nvGrpSpPr>
          <p:cNvPr id="134" name="Group 133">
            <a:extLst>
              <a:ext uri="{FF2B5EF4-FFF2-40B4-BE49-F238E27FC236}">
                <a16:creationId xmlns:a16="http://schemas.microsoft.com/office/drawing/2014/main" id="{AC00DC1A-0CC7-4567-8BB0-3D7A8F2BF1CE}"/>
              </a:ext>
            </a:extLst>
          </p:cNvPr>
          <p:cNvGrpSpPr/>
          <p:nvPr/>
        </p:nvGrpSpPr>
        <p:grpSpPr>
          <a:xfrm>
            <a:off x="5063882" y="2520388"/>
            <a:ext cx="2064237" cy="2068306"/>
            <a:chOff x="4297136" y="1285597"/>
            <a:chExt cx="3902528" cy="3910220"/>
          </a:xfrm>
        </p:grpSpPr>
        <p:grpSp>
          <p:nvGrpSpPr>
            <p:cNvPr id="135" name="Group 134">
              <a:extLst>
                <a:ext uri="{FF2B5EF4-FFF2-40B4-BE49-F238E27FC236}">
                  <a16:creationId xmlns:a16="http://schemas.microsoft.com/office/drawing/2014/main" id="{767761E8-5810-44A2-8808-42D5ABEEA4CA}"/>
                </a:ext>
              </a:extLst>
            </p:cNvPr>
            <p:cNvGrpSpPr/>
            <p:nvPr/>
          </p:nvGrpSpPr>
          <p:grpSpPr>
            <a:xfrm>
              <a:off x="5718073" y="2706534"/>
              <a:ext cx="1060655" cy="1060655"/>
              <a:chOff x="8335112" y="2939845"/>
              <a:chExt cx="1060655" cy="1060655"/>
            </a:xfrm>
          </p:grpSpPr>
          <p:sp>
            <p:nvSpPr>
              <p:cNvPr id="149" name="Arc 148">
                <a:extLst>
                  <a:ext uri="{FF2B5EF4-FFF2-40B4-BE49-F238E27FC236}">
                    <a16:creationId xmlns:a16="http://schemas.microsoft.com/office/drawing/2014/main" id="{7B759D52-6560-4C57-9D8E-20FF12EF745B}"/>
                  </a:ext>
                </a:extLst>
              </p:cNvPr>
              <p:cNvSpPr/>
              <p:nvPr/>
            </p:nvSpPr>
            <p:spPr>
              <a:xfrm>
                <a:off x="8335112" y="2939845"/>
                <a:ext cx="1060655" cy="1060655"/>
              </a:xfrm>
              <a:prstGeom prst="arc">
                <a:avLst>
                  <a:gd name="adj1" fmla="val 603638"/>
                  <a:gd name="adj2" fmla="val 10369400"/>
                </a:avLst>
              </a:prstGeom>
              <a:noFill/>
              <a:ln w="12700" cap="flat" cmpd="sng" algn="ctr">
                <a:solidFill>
                  <a:srgbClr val="46E2FF"/>
                </a:solidFill>
                <a:prstDash val="solid"/>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0" name="Arc 149">
                <a:extLst>
                  <a:ext uri="{FF2B5EF4-FFF2-40B4-BE49-F238E27FC236}">
                    <a16:creationId xmlns:a16="http://schemas.microsoft.com/office/drawing/2014/main" id="{83210C4F-9D0F-4FD7-818B-9F9716CA8019}"/>
                  </a:ext>
                </a:extLst>
              </p:cNvPr>
              <p:cNvSpPr/>
              <p:nvPr/>
            </p:nvSpPr>
            <p:spPr>
              <a:xfrm>
                <a:off x="8335112" y="2939845"/>
                <a:ext cx="1060655" cy="1060655"/>
              </a:xfrm>
              <a:prstGeom prst="arc">
                <a:avLst>
                  <a:gd name="adj1" fmla="val 11360395"/>
                  <a:gd name="adj2" fmla="val 21142794"/>
                </a:avLst>
              </a:prstGeom>
              <a:noFill/>
              <a:ln w="12700" cap="flat" cmpd="sng" algn="ctr">
                <a:solidFill>
                  <a:srgbClr val="46E2FF"/>
                </a:solidFill>
                <a:prstDash val="solid"/>
                <a:headEnd type="none" w="med" len="med"/>
                <a:tailEnd type="arrow" w="med" len="med"/>
              </a:ln>
              <a:effectLst/>
            </p:spPr>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36" name="Straight Connector 135">
              <a:extLst>
                <a:ext uri="{FF2B5EF4-FFF2-40B4-BE49-F238E27FC236}">
                  <a16:creationId xmlns:a16="http://schemas.microsoft.com/office/drawing/2014/main" id="{B89A3FAC-9037-4013-BAEB-B625ED6F7B56}"/>
                </a:ext>
              </a:extLst>
            </p:cNvPr>
            <p:cNvCxnSpPr/>
            <p:nvPr/>
          </p:nvCxnSpPr>
          <p:spPr>
            <a:xfrm rot="18900000">
              <a:off x="6547192" y="2453655"/>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7" name="Straight Connector 136">
              <a:extLst>
                <a:ext uri="{FF2B5EF4-FFF2-40B4-BE49-F238E27FC236}">
                  <a16:creationId xmlns:a16="http://schemas.microsoft.com/office/drawing/2014/main" id="{CB4A37A8-6F60-4621-B091-8B6A2FEFB7AB}"/>
                </a:ext>
              </a:extLst>
            </p:cNvPr>
            <p:cNvCxnSpPr/>
            <p:nvPr/>
          </p:nvCxnSpPr>
          <p:spPr>
            <a:xfrm rot="18900000">
              <a:off x="4980780" y="4020067"/>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8" name="Straight Connector 137">
              <a:extLst>
                <a:ext uri="{FF2B5EF4-FFF2-40B4-BE49-F238E27FC236}">
                  <a16:creationId xmlns:a16="http://schemas.microsoft.com/office/drawing/2014/main" id="{19ADAB21-8AE3-401E-B332-6B7851BE8EDC}"/>
                </a:ext>
              </a:extLst>
            </p:cNvPr>
            <p:cNvCxnSpPr/>
            <p:nvPr/>
          </p:nvCxnSpPr>
          <p:spPr>
            <a:xfrm rot="2700000">
              <a:off x="6547192" y="4020067"/>
              <a:ext cx="968828" cy="0"/>
            </a:xfrm>
            <a:prstGeom prst="line">
              <a:avLst/>
            </a:prstGeom>
            <a:noFill/>
            <a:ln w="12700" cap="flat" cmpd="sng" algn="ctr">
              <a:solidFill>
                <a:srgbClr val="46E2FF"/>
              </a:solidFill>
              <a:prstDash val="solid"/>
              <a:headEnd type="arrow" w="med" len="med"/>
              <a:tailEnd type="arrow" w="med" len="med"/>
            </a:ln>
            <a:effectLst/>
          </p:spPr>
        </p:cxnSp>
        <p:cxnSp>
          <p:nvCxnSpPr>
            <p:cNvPr id="139" name="Straight Connector 138">
              <a:extLst>
                <a:ext uri="{FF2B5EF4-FFF2-40B4-BE49-F238E27FC236}">
                  <a16:creationId xmlns:a16="http://schemas.microsoft.com/office/drawing/2014/main" id="{E1D93EAB-445A-4643-AC90-B40EEBBB552D}"/>
                </a:ext>
              </a:extLst>
            </p:cNvPr>
            <p:cNvCxnSpPr/>
            <p:nvPr/>
          </p:nvCxnSpPr>
          <p:spPr>
            <a:xfrm rot="2700000">
              <a:off x="4980780" y="2453655"/>
              <a:ext cx="968828" cy="0"/>
            </a:xfrm>
            <a:prstGeom prst="line">
              <a:avLst/>
            </a:prstGeom>
            <a:noFill/>
            <a:ln w="12700" cap="flat" cmpd="sng" algn="ctr">
              <a:solidFill>
                <a:srgbClr val="46E2FF"/>
              </a:solidFill>
              <a:prstDash val="solid"/>
              <a:headEnd type="arrow" w="med" len="med"/>
              <a:tailEnd type="arrow" w="med" len="med"/>
            </a:ln>
            <a:effectLst/>
          </p:spPr>
        </p:cxnSp>
        <p:sp>
          <p:nvSpPr>
            <p:cNvPr id="140" name="Arc 139">
              <a:extLst>
                <a:ext uri="{FF2B5EF4-FFF2-40B4-BE49-F238E27FC236}">
                  <a16:creationId xmlns:a16="http://schemas.microsoft.com/office/drawing/2014/main" id="{4293773A-EBAB-48D1-8170-801C5BD03C3D}"/>
                </a:ext>
              </a:extLst>
            </p:cNvPr>
            <p:cNvSpPr/>
            <p:nvPr/>
          </p:nvSpPr>
          <p:spPr bwMode="auto">
            <a:xfrm>
              <a:off x="4297136" y="1285597"/>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1" name="Arc 140">
              <a:extLst>
                <a:ext uri="{FF2B5EF4-FFF2-40B4-BE49-F238E27FC236}">
                  <a16:creationId xmlns:a16="http://schemas.microsoft.com/office/drawing/2014/main" id="{56EC5966-0BF0-4624-A786-2BDE4205ABF8}"/>
                </a:ext>
              </a:extLst>
            </p:cNvPr>
            <p:cNvSpPr/>
            <p:nvPr/>
          </p:nvSpPr>
          <p:spPr bwMode="auto">
            <a:xfrm rot="10800000">
              <a:off x="4297136" y="1285597"/>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2" name="Arc 141">
              <a:extLst>
                <a:ext uri="{FF2B5EF4-FFF2-40B4-BE49-F238E27FC236}">
                  <a16:creationId xmlns:a16="http://schemas.microsoft.com/office/drawing/2014/main" id="{B08A114E-48E4-48E8-96D1-5B63D37F7C3F}"/>
                </a:ext>
              </a:extLst>
            </p:cNvPr>
            <p:cNvSpPr/>
            <p:nvPr/>
          </p:nvSpPr>
          <p:spPr bwMode="auto">
            <a:xfrm rot="5400000">
              <a:off x="4297136" y="1293289"/>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3" name="Arc 142">
              <a:extLst>
                <a:ext uri="{FF2B5EF4-FFF2-40B4-BE49-F238E27FC236}">
                  <a16:creationId xmlns:a16="http://schemas.microsoft.com/office/drawing/2014/main" id="{6EA83FFB-8519-4266-B838-0BAFE15EE948}"/>
                </a:ext>
              </a:extLst>
            </p:cNvPr>
            <p:cNvSpPr/>
            <p:nvPr/>
          </p:nvSpPr>
          <p:spPr bwMode="auto">
            <a:xfrm rot="16200000">
              <a:off x="4297136" y="1293289"/>
              <a:ext cx="3902528" cy="3902528"/>
            </a:xfrm>
            <a:prstGeom prst="arc">
              <a:avLst>
                <a:gd name="adj1" fmla="val 14349488"/>
                <a:gd name="adj2" fmla="val 18141378"/>
              </a:avLst>
            </a:prstGeom>
            <a:noFill/>
            <a:ln w="12700" cap="flat" cmpd="sng" algn="ctr">
              <a:solidFill>
                <a:srgbClr val="46E2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4" name="people_11" title="Icon of two people with a chat bubble">
              <a:extLst>
                <a:ext uri="{FF2B5EF4-FFF2-40B4-BE49-F238E27FC236}">
                  <a16:creationId xmlns:a16="http://schemas.microsoft.com/office/drawing/2014/main" id="{C67C1CF3-0AE5-4B8A-B9CF-B36FE91B38B0}"/>
                </a:ext>
              </a:extLst>
            </p:cNvPr>
            <p:cNvSpPr>
              <a:spLocks noChangeAspect="1" noEditPoints="1"/>
            </p:cNvSpPr>
            <p:nvPr/>
          </p:nvSpPr>
          <p:spPr bwMode="auto">
            <a:xfrm>
              <a:off x="4537872" y="4419430"/>
              <a:ext cx="485098" cy="46584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5" name="tool" title="Icon of a skrewdriver and wrench">
              <a:extLst>
                <a:ext uri="{FF2B5EF4-FFF2-40B4-BE49-F238E27FC236}">
                  <a16:creationId xmlns:a16="http://schemas.microsoft.com/office/drawing/2014/main" id="{B22000B8-302C-4A09-B462-1D90B3E16730}"/>
                </a:ext>
              </a:extLst>
            </p:cNvPr>
            <p:cNvSpPr>
              <a:spLocks noChangeAspect="1" noEditPoints="1"/>
            </p:cNvSpPr>
            <p:nvPr/>
          </p:nvSpPr>
          <p:spPr bwMode="auto">
            <a:xfrm>
              <a:off x="7487733" y="4497043"/>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6" name="gear" title="Icon of a gear surrounded by a circle with lines of varying length">
              <a:extLst>
                <a:ext uri="{FF2B5EF4-FFF2-40B4-BE49-F238E27FC236}">
                  <a16:creationId xmlns:a16="http://schemas.microsoft.com/office/drawing/2014/main" id="{50421288-60BD-44B3-ABF4-6EC22CC14EF6}"/>
                </a:ext>
              </a:extLst>
            </p:cNvPr>
            <p:cNvSpPr>
              <a:spLocks noChangeAspect="1" noEditPoints="1"/>
            </p:cNvSpPr>
            <p:nvPr/>
          </p:nvSpPr>
          <p:spPr bwMode="auto">
            <a:xfrm>
              <a:off x="7416955" y="1577127"/>
              <a:ext cx="472273" cy="470229"/>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ysClr val="window" lastClr="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47" name="Freeform: Shape 185">
              <a:extLst>
                <a:ext uri="{FF2B5EF4-FFF2-40B4-BE49-F238E27FC236}">
                  <a16:creationId xmlns:a16="http://schemas.microsoft.com/office/drawing/2014/main" id="{21C28FAA-39FD-4E3C-BB27-7B3CB3CE3C42}"/>
                </a:ext>
              </a:extLst>
            </p:cNvPr>
            <p:cNvSpPr>
              <a:spLocks noChangeAspect="1"/>
            </p:cNvSpPr>
            <p:nvPr/>
          </p:nvSpPr>
          <p:spPr bwMode="auto">
            <a:xfrm flipV="1">
              <a:off x="5927245" y="2990476"/>
              <a:ext cx="656267" cy="36176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48" name="box" title="Icon of a box">
              <a:extLst>
                <a:ext uri="{FF2B5EF4-FFF2-40B4-BE49-F238E27FC236}">
                  <a16:creationId xmlns:a16="http://schemas.microsoft.com/office/drawing/2014/main" id="{6237E7D4-6B28-4EAB-8542-052C24CA42D6}"/>
                </a:ext>
              </a:extLst>
            </p:cNvPr>
            <p:cNvSpPr>
              <a:spLocks noChangeAspect="1" noEditPoints="1"/>
            </p:cNvSpPr>
            <p:nvPr/>
          </p:nvSpPr>
          <p:spPr bwMode="auto">
            <a:xfrm>
              <a:off x="4606075" y="1580668"/>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151" name="Group 150">
            <a:extLst>
              <a:ext uri="{FF2B5EF4-FFF2-40B4-BE49-F238E27FC236}">
                <a16:creationId xmlns:a16="http://schemas.microsoft.com/office/drawing/2014/main" id="{94CB9C51-EE09-44CA-98B8-6F932B20A52E}"/>
              </a:ext>
            </a:extLst>
          </p:cNvPr>
          <p:cNvGrpSpPr/>
          <p:nvPr/>
        </p:nvGrpSpPr>
        <p:grpSpPr>
          <a:xfrm>
            <a:off x="3980354" y="3322844"/>
            <a:ext cx="570027" cy="570027"/>
            <a:chOff x="2696147" y="4421954"/>
            <a:chExt cx="1420812" cy="1420812"/>
          </a:xfrm>
        </p:grpSpPr>
        <p:sp>
          <p:nvSpPr>
            <p:cNvPr id="153" name="Oval 152">
              <a:extLst>
                <a:ext uri="{FF2B5EF4-FFF2-40B4-BE49-F238E27FC236}">
                  <a16:creationId xmlns:a16="http://schemas.microsoft.com/office/drawing/2014/main" id="{99B88540-46FE-4626-9A35-CDF15EA5AC27}"/>
                </a:ext>
              </a:extLst>
            </p:cNvPr>
            <p:cNvSpPr/>
            <p:nvPr/>
          </p:nvSpPr>
          <p:spPr>
            <a:xfrm flipH="1">
              <a:off x="2696147" y="442195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54" name="Freeform 96" title="Icon of a gear with a wrench">
              <a:extLst>
                <a:ext uri="{FF2B5EF4-FFF2-40B4-BE49-F238E27FC236}">
                  <a16:creationId xmlns:a16="http://schemas.microsoft.com/office/drawing/2014/main" id="{757C913D-770D-486C-8E74-FEDACCBED293}"/>
                </a:ext>
              </a:extLst>
            </p:cNvPr>
            <p:cNvSpPr>
              <a:spLocks noChangeAspect="1" noEditPoints="1"/>
            </p:cNvSpPr>
            <p:nvPr/>
          </p:nvSpPr>
          <p:spPr bwMode="auto">
            <a:xfrm>
              <a:off x="3004560" y="4762220"/>
              <a:ext cx="803986" cy="74028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nvGrpSpPr>
          <p:cNvPr id="159" name="Group 158">
            <a:extLst>
              <a:ext uri="{FF2B5EF4-FFF2-40B4-BE49-F238E27FC236}">
                <a16:creationId xmlns:a16="http://schemas.microsoft.com/office/drawing/2014/main" id="{3E56C756-E22E-4B17-A895-DFC7E67183B9}"/>
              </a:ext>
            </a:extLst>
          </p:cNvPr>
          <p:cNvGrpSpPr/>
          <p:nvPr/>
        </p:nvGrpSpPr>
        <p:grpSpPr>
          <a:xfrm>
            <a:off x="5815182" y="1500999"/>
            <a:ext cx="570027" cy="570027"/>
            <a:chOff x="2696147" y="1012004"/>
            <a:chExt cx="1420812" cy="1420812"/>
          </a:xfrm>
        </p:grpSpPr>
        <p:sp>
          <p:nvSpPr>
            <p:cNvPr id="160" name="Oval 159">
              <a:extLst>
                <a:ext uri="{FF2B5EF4-FFF2-40B4-BE49-F238E27FC236}">
                  <a16:creationId xmlns:a16="http://schemas.microsoft.com/office/drawing/2014/main" id="{3F72C5DB-21D9-4CE5-B3CD-9F0A7DCD55F2}"/>
                </a:ext>
              </a:extLst>
            </p:cNvPr>
            <p:cNvSpPr/>
            <p:nvPr/>
          </p:nvSpPr>
          <p:spPr>
            <a:xfrm flipH="1">
              <a:off x="2696147" y="101200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61" name="LineChart_E9E6" title="Icon of a line chart with points of varying heights">
              <a:extLst>
                <a:ext uri="{FF2B5EF4-FFF2-40B4-BE49-F238E27FC236}">
                  <a16:creationId xmlns:a16="http://schemas.microsoft.com/office/drawing/2014/main" id="{AA751EBF-C539-442A-A67B-88F7DA1C65B6}"/>
                </a:ext>
              </a:extLst>
            </p:cNvPr>
            <p:cNvSpPr>
              <a:spLocks noChangeAspect="1" noEditPoints="1"/>
            </p:cNvSpPr>
            <p:nvPr/>
          </p:nvSpPr>
          <p:spPr bwMode="auto">
            <a:xfrm>
              <a:off x="3064770" y="1380547"/>
              <a:ext cx="683567" cy="683726"/>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solidFill>
              <a:srgbClr val="FFFFFF"/>
            </a:solid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nvGrpSpPr>
          <p:cNvPr id="162" name="Group 161">
            <a:extLst>
              <a:ext uri="{FF2B5EF4-FFF2-40B4-BE49-F238E27FC236}">
                <a16:creationId xmlns:a16="http://schemas.microsoft.com/office/drawing/2014/main" id="{FEE0C125-CFA0-49FF-97B6-18673CBAB5B3}"/>
              </a:ext>
            </a:extLst>
          </p:cNvPr>
          <p:cNvGrpSpPr/>
          <p:nvPr/>
        </p:nvGrpSpPr>
        <p:grpSpPr>
          <a:xfrm>
            <a:off x="7163550" y="2052497"/>
            <a:ext cx="570027" cy="570027"/>
            <a:chOff x="2282974" y="2716979"/>
            <a:chExt cx="1420812" cy="1420812"/>
          </a:xfrm>
        </p:grpSpPr>
        <p:sp>
          <p:nvSpPr>
            <p:cNvPr id="171" name="Oval 170">
              <a:extLst>
                <a:ext uri="{FF2B5EF4-FFF2-40B4-BE49-F238E27FC236}">
                  <a16:creationId xmlns:a16="http://schemas.microsoft.com/office/drawing/2014/main" id="{656ADAB3-7BAE-43C7-8B02-6B39AE9C48AE}"/>
                </a:ext>
              </a:extLst>
            </p:cNvPr>
            <p:cNvSpPr/>
            <p:nvPr/>
          </p:nvSpPr>
          <p:spPr>
            <a:xfrm flipH="1">
              <a:off x="2282974"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72" name="Oval 171">
              <a:extLst>
                <a:ext uri="{FF2B5EF4-FFF2-40B4-BE49-F238E27FC236}">
                  <a16:creationId xmlns:a16="http://schemas.microsoft.com/office/drawing/2014/main" id="{0CDA0B43-3533-40B6-B2B0-B58EB59EC8E1}"/>
                </a:ext>
              </a:extLst>
            </p:cNvPr>
            <p:cNvSpPr/>
            <p:nvPr/>
          </p:nvSpPr>
          <p:spPr>
            <a:xfrm flipH="1">
              <a:off x="2282974"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73" name="manager" title="Icon of three people with lines connecting them">
              <a:extLst>
                <a:ext uri="{FF2B5EF4-FFF2-40B4-BE49-F238E27FC236}">
                  <a16:creationId xmlns:a16="http://schemas.microsoft.com/office/drawing/2014/main" id="{0B61BB57-F9DD-4808-9391-238BC9C38AF7}"/>
                </a:ext>
              </a:extLst>
            </p:cNvPr>
            <p:cNvSpPr>
              <a:spLocks noChangeAspect="1" noEditPoints="1"/>
            </p:cNvSpPr>
            <p:nvPr/>
          </p:nvSpPr>
          <p:spPr bwMode="auto">
            <a:xfrm>
              <a:off x="2651597" y="3082888"/>
              <a:ext cx="683567" cy="688994"/>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nvGrpSpPr>
          <p:cNvPr id="174" name="Group 173">
            <a:extLst>
              <a:ext uri="{FF2B5EF4-FFF2-40B4-BE49-F238E27FC236}">
                <a16:creationId xmlns:a16="http://schemas.microsoft.com/office/drawing/2014/main" id="{871CFCA4-8C3D-44EC-A85F-1E607E93CE0A}"/>
              </a:ext>
            </a:extLst>
          </p:cNvPr>
          <p:cNvGrpSpPr/>
          <p:nvPr/>
        </p:nvGrpSpPr>
        <p:grpSpPr>
          <a:xfrm>
            <a:off x="5815182" y="5102586"/>
            <a:ext cx="570027" cy="570027"/>
            <a:chOff x="5782029" y="5045653"/>
            <a:chExt cx="664842" cy="664842"/>
          </a:xfrm>
        </p:grpSpPr>
        <p:sp>
          <p:nvSpPr>
            <p:cNvPr id="175" name="Oval 174">
              <a:extLst>
                <a:ext uri="{FF2B5EF4-FFF2-40B4-BE49-F238E27FC236}">
                  <a16:creationId xmlns:a16="http://schemas.microsoft.com/office/drawing/2014/main" id="{DB049CC5-A38C-41A9-AF9E-F161001653B2}"/>
                </a:ext>
              </a:extLst>
            </p:cNvPr>
            <p:cNvSpPr/>
            <p:nvPr/>
          </p:nvSpPr>
          <p:spPr>
            <a:xfrm flipH="1">
              <a:off x="5782029" y="5045653"/>
              <a:ext cx="664842" cy="66484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grpSp>
          <p:nvGrpSpPr>
            <p:cNvPr id="176" name="Group 175">
              <a:extLst>
                <a:ext uri="{FF2B5EF4-FFF2-40B4-BE49-F238E27FC236}">
                  <a16:creationId xmlns:a16="http://schemas.microsoft.com/office/drawing/2014/main" id="{27390C6B-5109-4A09-BD98-5D81332EE017}"/>
                </a:ext>
              </a:extLst>
            </p:cNvPr>
            <p:cNvGrpSpPr/>
            <p:nvPr/>
          </p:nvGrpSpPr>
          <p:grpSpPr>
            <a:xfrm>
              <a:off x="5937491" y="5205524"/>
              <a:ext cx="353918" cy="345100"/>
              <a:chOff x="11714105" y="1452088"/>
              <a:chExt cx="462104" cy="450590"/>
            </a:xfrm>
          </p:grpSpPr>
          <p:sp>
            <p:nvSpPr>
              <p:cNvPr id="177" name="Freeform: Shape 176">
                <a:extLst>
                  <a:ext uri="{FF2B5EF4-FFF2-40B4-BE49-F238E27FC236}">
                    <a16:creationId xmlns:a16="http://schemas.microsoft.com/office/drawing/2014/main" id="{38C301BD-BC03-4162-A0D5-85E51933EDE7}"/>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182" name="Freeform: Shape 181">
                <a:extLst>
                  <a:ext uri="{FF2B5EF4-FFF2-40B4-BE49-F238E27FC236}">
                    <a16:creationId xmlns:a16="http://schemas.microsoft.com/office/drawing/2014/main" id="{D8C1A1D9-2BE9-4CCA-AD70-57B1F28D8F67}"/>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183" name="Freeform: Shape 182">
                <a:extLst>
                  <a:ext uri="{FF2B5EF4-FFF2-40B4-BE49-F238E27FC236}">
                    <a16:creationId xmlns:a16="http://schemas.microsoft.com/office/drawing/2014/main" id="{F2F22516-93CD-41CD-8827-A13137A730A4}"/>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noFill/>
              <a:ln w="12700" cap="rnd">
                <a:solidFill>
                  <a:srgbClr val="243A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grpSp>
      </p:grpSp>
      <p:grpSp>
        <p:nvGrpSpPr>
          <p:cNvPr id="184" name="Group 183">
            <a:extLst>
              <a:ext uri="{FF2B5EF4-FFF2-40B4-BE49-F238E27FC236}">
                <a16:creationId xmlns:a16="http://schemas.microsoft.com/office/drawing/2014/main" id="{5668C1EA-5F7A-4F7B-82B9-687EFAF4CC4C}"/>
              </a:ext>
            </a:extLst>
          </p:cNvPr>
          <p:cNvGrpSpPr/>
          <p:nvPr/>
        </p:nvGrpSpPr>
        <p:grpSpPr>
          <a:xfrm>
            <a:off x="4366771" y="2052497"/>
            <a:ext cx="570027" cy="570027"/>
            <a:chOff x="8047576" y="1012004"/>
            <a:chExt cx="1420812" cy="1420812"/>
          </a:xfrm>
        </p:grpSpPr>
        <p:sp>
          <p:nvSpPr>
            <p:cNvPr id="185" name="Oval 184">
              <a:extLst>
                <a:ext uri="{FF2B5EF4-FFF2-40B4-BE49-F238E27FC236}">
                  <a16:creationId xmlns:a16="http://schemas.microsoft.com/office/drawing/2014/main" id="{66F047AC-FFDD-43A1-A837-BDA68EF6D33E}"/>
                </a:ext>
              </a:extLst>
            </p:cNvPr>
            <p:cNvSpPr/>
            <p:nvPr/>
          </p:nvSpPr>
          <p:spPr>
            <a:xfrm>
              <a:off x="8047576" y="101200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86" name="Financial_E7BB" title="Icon of a chart made of vertical lines with a line tracing the top of each, turning into an arrow pointing up">
              <a:extLst>
                <a:ext uri="{FF2B5EF4-FFF2-40B4-BE49-F238E27FC236}">
                  <a16:creationId xmlns:a16="http://schemas.microsoft.com/office/drawing/2014/main" id="{2CE43C0F-34A6-4129-BF9A-4AAC6F1F843B}"/>
                </a:ext>
              </a:extLst>
            </p:cNvPr>
            <p:cNvSpPr>
              <a:spLocks noChangeAspect="1" noEditPoints="1"/>
            </p:cNvSpPr>
            <p:nvPr/>
          </p:nvSpPr>
          <p:spPr bwMode="auto">
            <a:xfrm>
              <a:off x="8412497" y="1414228"/>
              <a:ext cx="690969" cy="61636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247B12C1-B0DC-4D16-8534-E6BEB5059B46}"/>
              </a:ext>
            </a:extLst>
          </p:cNvPr>
          <p:cNvGrpSpPr/>
          <p:nvPr/>
        </p:nvGrpSpPr>
        <p:grpSpPr>
          <a:xfrm>
            <a:off x="7641620" y="3322844"/>
            <a:ext cx="570027" cy="570027"/>
            <a:chOff x="8460749" y="2716979"/>
            <a:chExt cx="1420812" cy="1420812"/>
          </a:xfrm>
        </p:grpSpPr>
        <p:sp>
          <p:nvSpPr>
            <p:cNvPr id="188" name="Oval 187">
              <a:extLst>
                <a:ext uri="{FF2B5EF4-FFF2-40B4-BE49-F238E27FC236}">
                  <a16:creationId xmlns:a16="http://schemas.microsoft.com/office/drawing/2014/main" id="{5CCB56CE-89B5-4F75-8FDD-35134DA39F88}"/>
                </a:ext>
              </a:extLst>
            </p:cNvPr>
            <p:cNvSpPr/>
            <p:nvPr/>
          </p:nvSpPr>
          <p:spPr>
            <a:xfrm>
              <a:off x="8460749" y="2716979"/>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sp>
          <p:nvSpPr>
            <p:cNvPr id="189" name="building_5" title="Icon of a building with columns in a row and a triangular top">
              <a:extLst>
                <a:ext uri="{FF2B5EF4-FFF2-40B4-BE49-F238E27FC236}">
                  <a16:creationId xmlns:a16="http://schemas.microsoft.com/office/drawing/2014/main" id="{BD8985F3-0057-4770-9145-FCD7E2A97380}"/>
                </a:ext>
              </a:extLst>
            </p:cNvPr>
            <p:cNvSpPr>
              <a:spLocks noChangeAspect="1" noEditPoints="1"/>
            </p:cNvSpPr>
            <p:nvPr/>
          </p:nvSpPr>
          <p:spPr bwMode="auto">
            <a:xfrm>
              <a:off x="8829372" y="3134628"/>
              <a:ext cx="683567" cy="5855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nvGrpSpPr>
          <p:cNvPr id="190" name="Group 189">
            <a:extLst>
              <a:ext uri="{FF2B5EF4-FFF2-40B4-BE49-F238E27FC236}">
                <a16:creationId xmlns:a16="http://schemas.microsoft.com/office/drawing/2014/main" id="{3E7505B3-95DA-4FA0-87D3-A84991358C0F}"/>
              </a:ext>
            </a:extLst>
          </p:cNvPr>
          <p:cNvGrpSpPr/>
          <p:nvPr/>
        </p:nvGrpSpPr>
        <p:grpSpPr>
          <a:xfrm>
            <a:off x="7163550" y="4544038"/>
            <a:ext cx="570027" cy="570027"/>
            <a:chOff x="8047576" y="4421954"/>
            <a:chExt cx="1420812" cy="1420812"/>
          </a:xfrm>
        </p:grpSpPr>
        <p:sp>
          <p:nvSpPr>
            <p:cNvPr id="191" name="Oval 190">
              <a:extLst>
                <a:ext uri="{FF2B5EF4-FFF2-40B4-BE49-F238E27FC236}">
                  <a16:creationId xmlns:a16="http://schemas.microsoft.com/office/drawing/2014/main" id="{8154F373-C4B1-4A5B-98DB-6F014ABA7E05}"/>
                </a:ext>
              </a:extLst>
            </p:cNvPr>
            <p:cNvSpPr/>
            <p:nvPr/>
          </p:nvSpPr>
          <p:spPr>
            <a:xfrm>
              <a:off x="8047576" y="4421954"/>
              <a:ext cx="1420812" cy="1420812"/>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sp>
        <p:grpSp>
          <p:nvGrpSpPr>
            <p:cNvPr id="192" name="Group 191">
              <a:extLst>
                <a:ext uri="{FF2B5EF4-FFF2-40B4-BE49-F238E27FC236}">
                  <a16:creationId xmlns:a16="http://schemas.microsoft.com/office/drawing/2014/main" id="{8F8BD42A-B541-4854-9F98-6981C442F0D3}"/>
                </a:ext>
              </a:extLst>
            </p:cNvPr>
            <p:cNvGrpSpPr/>
            <p:nvPr/>
          </p:nvGrpSpPr>
          <p:grpSpPr>
            <a:xfrm>
              <a:off x="8373604" y="4674656"/>
              <a:ext cx="768756" cy="895044"/>
              <a:chOff x="6123981" y="-3806466"/>
              <a:chExt cx="370081" cy="430876"/>
            </a:xfrm>
          </p:grpSpPr>
          <p:sp>
            <p:nvSpPr>
              <p:cNvPr id="193" name="Freeform: Shape 192">
                <a:extLst>
                  <a:ext uri="{FF2B5EF4-FFF2-40B4-BE49-F238E27FC236}">
                    <a16:creationId xmlns:a16="http://schemas.microsoft.com/office/drawing/2014/main" id="{C18F97BC-0891-45BE-A3A5-32D1AFE0E58D}"/>
                  </a:ext>
                </a:extLst>
              </p:cNvPr>
              <p:cNvSpPr/>
              <p:nvPr/>
            </p:nvSpPr>
            <p:spPr>
              <a:xfrm>
                <a:off x="6123981" y="-3771165"/>
                <a:ext cx="370081" cy="370076"/>
              </a:xfrm>
              <a:custGeom>
                <a:avLst/>
                <a:gdLst>
                  <a:gd name="connsiteX0" fmla="*/ 31619 w 266700"/>
                  <a:gd name="connsiteY0" fmla="*/ 207138 h 266700"/>
                  <a:gd name="connsiteX1" fmla="*/ 38286 w 266700"/>
                  <a:gd name="connsiteY1" fmla="*/ 49975 h 266700"/>
                  <a:gd name="connsiteX2" fmla="*/ 184971 w 266700"/>
                  <a:gd name="connsiteY2" fmla="*/ 17590 h 266700"/>
                  <a:gd name="connsiteX3" fmla="*/ 91627 w 266700"/>
                  <a:gd name="connsiteY3" fmla="*/ 253810 h 266700"/>
                  <a:gd name="connsiteX4" fmla="*/ 232596 w 266700"/>
                  <a:gd name="connsiteY4" fmla="*/ 219520 h 266700"/>
                  <a:gd name="connsiteX5" fmla="*/ 244027 w 266700"/>
                  <a:gd name="connsiteY5" fmla="*/ 6807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266700">
                    <a:moveTo>
                      <a:pt x="31619" y="207138"/>
                    </a:moveTo>
                    <a:cubicBezTo>
                      <a:pt x="-2671" y="159513"/>
                      <a:pt x="-766" y="93790"/>
                      <a:pt x="38286" y="49975"/>
                    </a:cubicBezTo>
                    <a:cubicBezTo>
                      <a:pt x="75434" y="8065"/>
                      <a:pt x="135441" y="-3365"/>
                      <a:pt x="184971" y="17590"/>
                    </a:cubicBezTo>
                    <a:moveTo>
                      <a:pt x="91627" y="253810"/>
                    </a:moveTo>
                    <a:cubicBezTo>
                      <a:pt x="140204" y="271908"/>
                      <a:pt x="196402" y="260478"/>
                      <a:pt x="232596" y="219520"/>
                    </a:cubicBezTo>
                    <a:cubicBezTo>
                      <a:pt x="269744" y="176657"/>
                      <a:pt x="273554" y="114745"/>
                      <a:pt x="244027" y="68072"/>
                    </a:cubicBez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194" name="Freeform: Shape 193">
                <a:extLst>
                  <a:ext uri="{FF2B5EF4-FFF2-40B4-BE49-F238E27FC236}">
                    <a16:creationId xmlns:a16="http://schemas.microsoft.com/office/drawing/2014/main" id="{3DD542AA-7B38-4BB5-86CE-7C0CDED43D31}"/>
                  </a:ext>
                </a:extLst>
              </p:cNvPr>
              <p:cNvSpPr/>
              <p:nvPr/>
            </p:nvSpPr>
            <p:spPr>
              <a:xfrm>
                <a:off x="6234310" y="-3454892"/>
                <a:ext cx="66085" cy="79302"/>
              </a:xfrm>
              <a:custGeom>
                <a:avLst/>
                <a:gdLst>
                  <a:gd name="connsiteX0" fmla="*/ 26405 w 47625"/>
                  <a:gd name="connsiteY0" fmla="*/ 58790 h 57150"/>
                  <a:gd name="connsiteX1" fmla="*/ 7355 w 47625"/>
                  <a:gd name="connsiteY1" fmla="*/ 20690 h 57150"/>
                  <a:gd name="connsiteX2" fmla="*/ 45455 w 47625"/>
                  <a:gd name="connsiteY2" fmla="*/ 7355 h 57150"/>
                </a:gdLst>
                <a:ahLst/>
                <a:cxnLst>
                  <a:cxn ang="0">
                    <a:pos x="connsiteX0" y="connsiteY0"/>
                  </a:cxn>
                  <a:cxn ang="0">
                    <a:pos x="connsiteX1" y="connsiteY1"/>
                  </a:cxn>
                  <a:cxn ang="0">
                    <a:pos x="connsiteX2" y="connsiteY2"/>
                  </a:cxn>
                </a:cxnLst>
                <a:rect l="l" t="t" r="r" b="b"/>
                <a:pathLst>
                  <a:path w="47625" h="57150">
                    <a:moveTo>
                      <a:pt x="26405" y="58790"/>
                    </a:moveTo>
                    <a:lnTo>
                      <a:pt x="7355" y="20690"/>
                    </a:lnTo>
                    <a:lnTo>
                      <a:pt x="45455" y="7355"/>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195" name="Freeform: Shape 194">
                <a:extLst>
                  <a:ext uri="{FF2B5EF4-FFF2-40B4-BE49-F238E27FC236}">
                    <a16:creationId xmlns:a16="http://schemas.microsoft.com/office/drawing/2014/main" id="{05F224F0-A989-47FC-AE11-8E3F570C8820}"/>
                  </a:ext>
                </a:extLst>
              </p:cNvPr>
              <p:cNvSpPr/>
              <p:nvPr/>
            </p:nvSpPr>
            <p:spPr>
              <a:xfrm>
                <a:off x="6324186" y="-3806466"/>
                <a:ext cx="66085" cy="92518"/>
              </a:xfrm>
              <a:custGeom>
                <a:avLst/>
                <a:gdLst>
                  <a:gd name="connsiteX0" fmla="*/ 26405 w 47625"/>
                  <a:gd name="connsiteY0" fmla="*/ 7355 h 66675"/>
                  <a:gd name="connsiteX1" fmla="*/ 45455 w 47625"/>
                  <a:gd name="connsiteY1" fmla="*/ 45455 h 66675"/>
                  <a:gd name="connsiteX2" fmla="*/ 7355 w 47625"/>
                  <a:gd name="connsiteY2" fmla="*/ 59743 h 66675"/>
                </a:gdLst>
                <a:ahLst/>
                <a:cxnLst>
                  <a:cxn ang="0">
                    <a:pos x="connsiteX0" y="connsiteY0"/>
                  </a:cxn>
                  <a:cxn ang="0">
                    <a:pos x="connsiteX1" y="connsiteY1"/>
                  </a:cxn>
                  <a:cxn ang="0">
                    <a:pos x="connsiteX2" y="connsiteY2"/>
                  </a:cxn>
                </a:cxnLst>
                <a:rect l="l" t="t" r="r" b="b"/>
                <a:pathLst>
                  <a:path w="47625" h="66675">
                    <a:moveTo>
                      <a:pt x="26405" y="7355"/>
                    </a:moveTo>
                    <a:lnTo>
                      <a:pt x="45455" y="45455"/>
                    </a:lnTo>
                    <a:lnTo>
                      <a:pt x="7355" y="59743"/>
                    </a:lnTo>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nvGrpSpPr>
              <p:cNvPr id="196" name="Group 195">
                <a:extLst>
                  <a:ext uri="{FF2B5EF4-FFF2-40B4-BE49-F238E27FC236}">
                    <a16:creationId xmlns:a16="http://schemas.microsoft.com/office/drawing/2014/main" id="{902908EE-F1F1-4F1A-B0A6-9387FA022870}"/>
                  </a:ext>
                </a:extLst>
              </p:cNvPr>
              <p:cNvGrpSpPr/>
              <p:nvPr/>
            </p:nvGrpSpPr>
            <p:grpSpPr>
              <a:xfrm>
                <a:off x="6218498" y="-3679546"/>
                <a:ext cx="180998" cy="186836"/>
                <a:chOff x="6979553" y="4960253"/>
                <a:chExt cx="295275" cy="304800"/>
              </a:xfrm>
            </p:grpSpPr>
            <p:sp>
              <p:nvSpPr>
                <p:cNvPr id="197" name="Freeform: Shape 196">
                  <a:extLst>
                    <a:ext uri="{FF2B5EF4-FFF2-40B4-BE49-F238E27FC236}">
                      <a16:creationId xmlns:a16="http://schemas.microsoft.com/office/drawing/2014/main" id="{D2C8F9FB-A113-4C21-B7DA-F7E9320EF181}"/>
                    </a:ext>
                  </a:extLst>
                </p:cNvPr>
                <p:cNvSpPr/>
                <p:nvPr/>
              </p:nvSpPr>
              <p:spPr>
                <a:xfrm>
                  <a:off x="7050991" y="5036453"/>
                  <a:ext cx="152401"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198" name="Freeform: Shape 197">
                  <a:extLst>
                    <a:ext uri="{FF2B5EF4-FFF2-40B4-BE49-F238E27FC236}">
                      <a16:creationId xmlns:a16="http://schemas.microsoft.com/office/drawing/2014/main" id="{F2504997-AE04-4285-A9AB-2EF0410CCF46}"/>
                    </a:ext>
                  </a:extLst>
                </p:cNvPr>
                <p:cNvSpPr/>
                <p:nvPr/>
              </p:nvSpPr>
              <p:spPr>
                <a:xfrm>
                  <a:off x="6979553" y="4960253"/>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grpSp>
      </p:grpSp>
      <p:grpSp>
        <p:nvGrpSpPr>
          <p:cNvPr id="199" name="Group 198">
            <a:extLst>
              <a:ext uri="{FF2B5EF4-FFF2-40B4-BE49-F238E27FC236}">
                <a16:creationId xmlns:a16="http://schemas.microsoft.com/office/drawing/2014/main" id="{DEA734F1-5B13-475F-8D90-B6C830D54F50}"/>
              </a:ext>
            </a:extLst>
          </p:cNvPr>
          <p:cNvGrpSpPr/>
          <p:nvPr/>
        </p:nvGrpSpPr>
        <p:grpSpPr>
          <a:xfrm>
            <a:off x="4500520" y="4544038"/>
            <a:ext cx="570027" cy="570027"/>
            <a:chOff x="8169240" y="1790598"/>
            <a:chExt cx="664842" cy="664842"/>
          </a:xfrm>
        </p:grpSpPr>
        <p:grpSp>
          <p:nvGrpSpPr>
            <p:cNvPr id="200" name="Group 199">
              <a:extLst>
                <a:ext uri="{FF2B5EF4-FFF2-40B4-BE49-F238E27FC236}">
                  <a16:creationId xmlns:a16="http://schemas.microsoft.com/office/drawing/2014/main" id="{1DFF70C3-4206-4390-85B8-58F89A2D057D}"/>
                </a:ext>
              </a:extLst>
            </p:cNvPr>
            <p:cNvGrpSpPr/>
            <p:nvPr/>
          </p:nvGrpSpPr>
          <p:grpSpPr>
            <a:xfrm>
              <a:off x="8169240" y="1790598"/>
              <a:ext cx="664842" cy="664842"/>
              <a:chOff x="8169240" y="1790598"/>
              <a:chExt cx="664842" cy="664842"/>
            </a:xfrm>
          </p:grpSpPr>
          <p:sp>
            <p:nvSpPr>
              <p:cNvPr id="202" name="Oval 201">
                <a:extLst>
                  <a:ext uri="{FF2B5EF4-FFF2-40B4-BE49-F238E27FC236}">
                    <a16:creationId xmlns:a16="http://schemas.microsoft.com/office/drawing/2014/main" id="{4D8BA028-3F1B-41E0-85D7-DE4D08041EDA}"/>
                  </a:ext>
                </a:extLst>
              </p:cNvPr>
              <p:cNvSpPr/>
              <p:nvPr/>
            </p:nvSpPr>
            <p:spPr>
              <a:xfrm>
                <a:off x="8169240" y="1790598"/>
                <a:ext cx="664842" cy="664842"/>
              </a:xfrm>
              <a:prstGeom prst="ellipse">
                <a:avLst/>
              </a:prstGeom>
              <a:solidFill>
                <a:srgbClr val="FFFFFF"/>
              </a:solidFill>
              <a:ln w="10795" cap="flat" cmpd="sng" algn="ctr">
                <a:noFill/>
                <a:prstDash val="solid"/>
              </a:ln>
              <a:effectLst/>
            </p:spPr>
          </p:sp>
          <p:sp>
            <p:nvSpPr>
              <p:cNvPr id="203" name="Graphic 291">
                <a:extLst>
                  <a:ext uri="{FF2B5EF4-FFF2-40B4-BE49-F238E27FC236}">
                    <a16:creationId xmlns:a16="http://schemas.microsoft.com/office/drawing/2014/main" id="{A5BFAC0E-B36F-4BF4-A547-AEB984CE70D2}"/>
                  </a:ext>
                </a:extLst>
              </p:cNvPr>
              <p:cNvSpPr/>
              <p:nvPr/>
            </p:nvSpPr>
            <p:spPr>
              <a:xfrm>
                <a:off x="8318382" y="1964243"/>
                <a:ext cx="366558" cy="317552"/>
              </a:xfrm>
              <a:custGeom>
                <a:avLst/>
                <a:gdLst>
                  <a:gd name="connsiteX0" fmla="*/ 831694 w 857250"/>
                  <a:gd name="connsiteY0" fmla="*/ 0 h 685800"/>
                  <a:gd name="connsiteX1" fmla="*/ 435712 w 857250"/>
                  <a:gd name="connsiteY1" fmla="*/ 0 h 685800"/>
                  <a:gd name="connsiteX2" fmla="*/ 422224 w 857250"/>
                  <a:gd name="connsiteY2" fmla="*/ 0 h 685800"/>
                  <a:gd name="connsiteX3" fmla="*/ 26260 w 857250"/>
                  <a:gd name="connsiteY3" fmla="*/ 0 h 685800"/>
                  <a:gd name="connsiteX4" fmla="*/ 0 w 857250"/>
                  <a:gd name="connsiteY4" fmla="*/ 24832 h 685800"/>
                  <a:gd name="connsiteX5" fmla="*/ 0 w 857250"/>
                  <a:gd name="connsiteY5" fmla="*/ 512950 h 685800"/>
                  <a:gd name="connsiteX6" fmla="*/ 0 w 857250"/>
                  <a:gd name="connsiteY6" fmla="*/ 514674 h 685800"/>
                  <a:gd name="connsiteX7" fmla="*/ 0 w 857250"/>
                  <a:gd name="connsiteY7" fmla="*/ 559889 h 685800"/>
                  <a:gd name="connsiteX8" fmla="*/ 0 w 857250"/>
                  <a:gd name="connsiteY8" fmla="*/ 562737 h 685800"/>
                  <a:gd name="connsiteX9" fmla="*/ 26260 w 857250"/>
                  <a:gd name="connsiteY9" fmla="*/ 588702 h 685800"/>
                  <a:gd name="connsiteX10" fmla="*/ 343405 w 857250"/>
                  <a:gd name="connsiteY10" fmla="*/ 588702 h 685800"/>
                  <a:gd name="connsiteX11" fmla="*/ 323955 w 857250"/>
                  <a:gd name="connsiteY11" fmla="*/ 648462 h 685800"/>
                  <a:gd name="connsiteX12" fmla="*/ 299876 w 857250"/>
                  <a:gd name="connsiteY12" fmla="*/ 680618 h 685800"/>
                  <a:gd name="connsiteX13" fmla="*/ 328212 w 857250"/>
                  <a:gd name="connsiteY13" fmla="*/ 686819 h 685800"/>
                  <a:gd name="connsiteX14" fmla="*/ 429349 w 857250"/>
                  <a:gd name="connsiteY14" fmla="*/ 686819 h 685800"/>
                  <a:gd name="connsiteX15" fmla="*/ 435721 w 857250"/>
                  <a:gd name="connsiteY15" fmla="*/ 686819 h 685800"/>
                  <a:gd name="connsiteX16" fmla="*/ 536858 w 857250"/>
                  <a:gd name="connsiteY16" fmla="*/ 686819 h 685800"/>
                  <a:gd name="connsiteX17" fmla="*/ 565347 w 857250"/>
                  <a:gd name="connsiteY17" fmla="*/ 678218 h 685800"/>
                  <a:gd name="connsiteX18" fmla="*/ 564633 w 857250"/>
                  <a:gd name="connsiteY18" fmla="*/ 678218 h 685800"/>
                  <a:gd name="connsiteX19" fmla="*/ 564633 w 857250"/>
                  <a:gd name="connsiteY19" fmla="*/ 676513 h 685800"/>
                  <a:gd name="connsiteX20" fmla="*/ 563890 w 857250"/>
                  <a:gd name="connsiteY20" fmla="*/ 676513 h 685800"/>
                  <a:gd name="connsiteX21" fmla="*/ 538267 w 857250"/>
                  <a:gd name="connsiteY21" fmla="*/ 648481 h 685800"/>
                  <a:gd name="connsiteX22" fmla="*/ 518827 w 857250"/>
                  <a:gd name="connsiteY22" fmla="*/ 588721 h 685800"/>
                  <a:gd name="connsiteX23" fmla="*/ 831723 w 857250"/>
                  <a:gd name="connsiteY23" fmla="*/ 588721 h 685800"/>
                  <a:gd name="connsiteX24" fmla="*/ 857260 w 857250"/>
                  <a:gd name="connsiteY24" fmla="*/ 562756 h 685800"/>
                  <a:gd name="connsiteX25" fmla="*/ 857260 w 857250"/>
                  <a:gd name="connsiteY25" fmla="*/ 559908 h 685800"/>
                  <a:gd name="connsiteX26" fmla="*/ 857260 w 857250"/>
                  <a:gd name="connsiteY26" fmla="*/ 514693 h 685800"/>
                  <a:gd name="connsiteX27" fmla="*/ 857260 w 857250"/>
                  <a:gd name="connsiteY27" fmla="*/ 512969 h 685800"/>
                  <a:gd name="connsiteX28" fmla="*/ 857260 w 857250"/>
                  <a:gd name="connsiteY28" fmla="*/ 24851 h 685800"/>
                  <a:gd name="connsiteX29" fmla="*/ 831694 w 857250"/>
                  <a:gd name="connsiteY29" fmla="*/ 0 h 685800"/>
                  <a:gd name="connsiteX30" fmla="*/ 428616 w 857250"/>
                  <a:gd name="connsiteY30" fmla="*/ 563956 h 685800"/>
                  <a:gd name="connsiteX31" fmla="*/ 411956 w 857250"/>
                  <a:gd name="connsiteY31" fmla="*/ 547297 h 685800"/>
                  <a:gd name="connsiteX32" fmla="*/ 428616 w 857250"/>
                  <a:gd name="connsiteY32" fmla="*/ 530638 h 685800"/>
                  <a:gd name="connsiteX33" fmla="*/ 445284 w 857250"/>
                  <a:gd name="connsiteY33" fmla="*/ 547297 h 685800"/>
                  <a:gd name="connsiteX34" fmla="*/ 428616 w 857250"/>
                  <a:gd name="connsiteY34" fmla="*/ 563956 h 685800"/>
                  <a:gd name="connsiteX35" fmla="*/ 821093 w 857250"/>
                  <a:gd name="connsiteY35" fmla="*/ 476822 h 685800"/>
                  <a:gd name="connsiteX36" fmla="*/ 36157 w 857250"/>
                  <a:gd name="connsiteY36" fmla="*/ 476822 h 685800"/>
                  <a:gd name="connsiteX37" fmla="*/ 36157 w 857250"/>
                  <a:gd name="connsiteY37" fmla="*/ 34442 h 685800"/>
                  <a:gd name="connsiteX38" fmla="*/ 821103 w 857250"/>
                  <a:gd name="connsiteY38" fmla="*/ 34442 h 685800"/>
                  <a:gd name="connsiteX39" fmla="*/ 821103 w 857250"/>
                  <a:gd name="connsiteY39" fmla="*/ 476822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7250" h="685800">
                    <a:moveTo>
                      <a:pt x="831694" y="0"/>
                    </a:moveTo>
                    <a:lnTo>
                      <a:pt x="435712" y="0"/>
                    </a:lnTo>
                    <a:lnTo>
                      <a:pt x="422224" y="0"/>
                    </a:lnTo>
                    <a:lnTo>
                      <a:pt x="26260" y="0"/>
                    </a:lnTo>
                    <a:cubicBezTo>
                      <a:pt x="12154" y="0"/>
                      <a:pt x="0" y="10725"/>
                      <a:pt x="0" y="24832"/>
                    </a:cubicBezTo>
                    <a:lnTo>
                      <a:pt x="0" y="512950"/>
                    </a:lnTo>
                    <a:lnTo>
                      <a:pt x="0" y="514674"/>
                    </a:lnTo>
                    <a:lnTo>
                      <a:pt x="0" y="559889"/>
                    </a:lnTo>
                    <a:lnTo>
                      <a:pt x="0" y="562737"/>
                    </a:lnTo>
                    <a:cubicBezTo>
                      <a:pt x="0" y="576834"/>
                      <a:pt x="12144" y="588702"/>
                      <a:pt x="26260" y="588702"/>
                    </a:cubicBezTo>
                    <a:lnTo>
                      <a:pt x="343405" y="588702"/>
                    </a:lnTo>
                    <a:cubicBezTo>
                      <a:pt x="343033" y="596779"/>
                      <a:pt x="340509" y="631593"/>
                      <a:pt x="323955" y="648462"/>
                    </a:cubicBezTo>
                    <a:cubicBezTo>
                      <a:pt x="310915" y="661749"/>
                      <a:pt x="292798" y="674218"/>
                      <a:pt x="299876" y="680618"/>
                    </a:cubicBezTo>
                    <a:cubicBezTo>
                      <a:pt x="301590" y="684524"/>
                      <a:pt x="309715" y="686819"/>
                      <a:pt x="328212" y="686819"/>
                    </a:cubicBezTo>
                    <a:cubicBezTo>
                      <a:pt x="369008" y="686819"/>
                      <a:pt x="413175" y="686819"/>
                      <a:pt x="429349" y="686819"/>
                    </a:cubicBezTo>
                    <a:cubicBezTo>
                      <a:pt x="433435" y="686819"/>
                      <a:pt x="435721" y="686819"/>
                      <a:pt x="435721" y="686819"/>
                    </a:cubicBezTo>
                    <a:cubicBezTo>
                      <a:pt x="451885" y="686819"/>
                      <a:pt x="496081" y="686819"/>
                      <a:pt x="536858" y="686819"/>
                    </a:cubicBezTo>
                    <a:cubicBezTo>
                      <a:pt x="557917" y="686819"/>
                      <a:pt x="565280" y="683371"/>
                      <a:pt x="565347" y="678218"/>
                    </a:cubicBezTo>
                    <a:lnTo>
                      <a:pt x="564633" y="678218"/>
                    </a:lnTo>
                    <a:lnTo>
                      <a:pt x="564633" y="676513"/>
                    </a:lnTo>
                    <a:lnTo>
                      <a:pt x="563890" y="676513"/>
                    </a:lnTo>
                    <a:cubicBezTo>
                      <a:pt x="562937" y="669569"/>
                      <a:pt x="548897" y="659282"/>
                      <a:pt x="538267" y="648481"/>
                    </a:cubicBezTo>
                    <a:cubicBezTo>
                      <a:pt x="521722" y="631612"/>
                      <a:pt x="519198" y="596808"/>
                      <a:pt x="518827" y="588721"/>
                    </a:cubicBezTo>
                    <a:lnTo>
                      <a:pt x="831723" y="588721"/>
                    </a:lnTo>
                    <a:cubicBezTo>
                      <a:pt x="845839" y="588721"/>
                      <a:pt x="857260" y="576872"/>
                      <a:pt x="857260" y="562756"/>
                    </a:cubicBezTo>
                    <a:lnTo>
                      <a:pt x="857260" y="559908"/>
                    </a:lnTo>
                    <a:lnTo>
                      <a:pt x="857260" y="514693"/>
                    </a:lnTo>
                    <a:lnTo>
                      <a:pt x="857260" y="512969"/>
                    </a:lnTo>
                    <a:lnTo>
                      <a:pt x="857260" y="24851"/>
                    </a:lnTo>
                    <a:cubicBezTo>
                      <a:pt x="857241" y="10725"/>
                      <a:pt x="845801" y="0"/>
                      <a:pt x="831694" y="0"/>
                    </a:cubicBezTo>
                    <a:close/>
                    <a:moveTo>
                      <a:pt x="428616" y="563956"/>
                    </a:moveTo>
                    <a:cubicBezTo>
                      <a:pt x="419405" y="563956"/>
                      <a:pt x="411956" y="556508"/>
                      <a:pt x="411956" y="547297"/>
                    </a:cubicBezTo>
                    <a:cubicBezTo>
                      <a:pt x="411956" y="538086"/>
                      <a:pt x="419405" y="530638"/>
                      <a:pt x="428616" y="530638"/>
                    </a:cubicBezTo>
                    <a:cubicBezTo>
                      <a:pt x="437817" y="530638"/>
                      <a:pt x="445284" y="538086"/>
                      <a:pt x="445284" y="547297"/>
                    </a:cubicBezTo>
                    <a:cubicBezTo>
                      <a:pt x="445284" y="556508"/>
                      <a:pt x="437817" y="563956"/>
                      <a:pt x="428616" y="563956"/>
                    </a:cubicBezTo>
                    <a:close/>
                    <a:moveTo>
                      <a:pt x="821093" y="476822"/>
                    </a:moveTo>
                    <a:lnTo>
                      <a:pt x="36157" y="476822"/>
                    </a:lnTo>
                    <a:lnTo>
                      <a:pt x="36157" y="34442"/>
                    </a:lnTo>
                    <a:lnTo>
                      <a:pt x="821103" y="34442"/>
                    </a:lnTo>
                    <a:lnTo>
                      <a:pt x="821103" y="476822"/>
                    </a:lnTo>
                    <a:close/>
                  </a:path>
                </a:pathLst>
              </a:custGeom>
              <a:noFill/>
              <a:ln w="12700" cap="sq">
                <a:solidFill>
                  <a:srgbClr val="505050"/>
                </a:solid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Segoe UI Semibold"/>
                  <a:ea typeface="+mn-ea"/>
                  <a:cs typeface="+mn-cs"/>
                </a:endParaRPr>
              </a:p>
            </p:txBody>
          </p:sp>
        </p:grpSp>
        <p:sp>
          <p:nvSpPr>
            <p:cNvPr id="201" name="Graphic 294">
              <a:extLst>
                <a:ext uri="{FF2B5EF4-FFF2-40B4-BE49-F238E27FC236}">
                  <a16:creationId xmlns:a16="http://schemas.microsoft.com/office/drawing/2014/main" id="{B5072E44-A002-4631-B2C4-8CF4EA778816}"/>
                </a:ext>
              </a:extLst>
            </p:cNvPr>
            <p:cNvSpPr/>
            <p:nvPr/>
          </p:nvSpPr>
          <p:spPr>
            <a:xfrm>
              <a:off x="8428073" y="2004567"/>
              <a:ext cx="147177" cy="159376"/>
            </a:xfrm>
            <a:custGeom>
              <a:avLst/>
              <a:gdLst>
                <a:gd name="connsiteX0" fmla="*/ 401641 w 800100"/>
                <a:gd name="connsiteY0" fmla="*/ 0 h 800100"/>
                <a:gd name="connsiteX1" fmla="*/ 0 w 800100"/>
                <a:gd name="connsiteY1" fmla="*/ 401641 h 800100"/>
                <a:gd name="connsiteX2" fmla="*/ 401641 w 800100"/>
                <a:gd name="connsiteY2" fmla="*/ 803272 h 800100"/>
                <a:gd name="connsiteX3" fmla="*/ 803272 w 800100"/>
                <a:gd name="connsiteY3" fmla="*/ 401641 h 800100"/>
                <a:gd name="connsiteX4" fmla="*/ 401641 w 800100"/>
                <a:gd name="connsiteY4" fmla="*/ 0 h 800100"/>
                <a:gd name="connsiteX5" fmla="*/ 698935 w 800100"/>
                <a:gd name="connsiteY5" fmla="*/ 523342 h 800100"/>
                <a:gd name="connsiteX6" fmla="*/ 574005 w 800100"/>
                <a:gd name="connsiteY6" fmla="*/ 523342 h 800100"/>
                <a:gd name="connsiteX7" fmla="*/ 581787 w 800100"/>
                <a:gd name="connsiteY7" fmla="*/ 430835 h 800100"/>
                <a:gd name="connsiteX8" fmla="*/ 721557 w 800100"/>
                <a:gd name="connsiteY8" fmla="*/ 430835 h 800100"/>
                <a:gd name="connsiteX9" fmla="*/ 698935 w 800100"/>
                <a:gd name="connsiteY9" fmla="*/ 523342 h 800100"/>
                <a:gd name="connsiteX10" fmla="*/ 431902 w 800100"/>
                <a:gd name="connsiteY10" fmla="*/ 721471 h 800100"/>
                <a:gd name="connsiteX11" fmla="*/ 401641 w 800100"/>
                <a:gd name="connsiteY11" fmla="*/ 722938 h 800100"/>
                <a:gd name="connsiteX12" fmla="*/ 371380 w 800100"/>
                <a:gd name="connsiteY12" fmla="*/ 721471 h 800100"/>
                <a:gd name="connsiteX13" fmla="*/ 300647 w 800100"/>
                <a:gd name="connsiteY13" fmla="*/ 581758 h 800100"/>
                <a:gd name="connsiteX14" fmla="*/ 502644 w 800100"/>
                <a:gd name="connsiteY14" fmla="*/ 581758 h 800100"/>
                <a:gd name="connsiteX15" fmla="*/ 431902 w 800100"/>
                <a:gd name="connsiteY15" fmla="*/ 721471 h 800100"/>
                <a:gd name="connsiteX16" fmla="*/ 288703 w 800100"/>
                <a:gd name="connsiteY16" fmla="*/ 523342 h 800100"/>
                <a:gd name="connsiteX17" fmla="*/ 279968 w 800100"/>
                <a:gd name="connsiteY17" fmla="*/ 430835 h 800100"/>
                <a:gd name="connsiteX18" fmla="*/ 523323 w 800100"/>
                <a:gd name="connsiteY18" fmla="*/ 430835 h 800100"/>
                <a:gd name="connsiteX19" fmla="*/ 514588 w 800100"/>
                <a:gd name="connsiteY19" fmla="*/ 523342 h 800100"/>
                <a:gd name="connsiteX20" fmla="*/ 288703 w 800100"/>
                <a:gd name="connsiteY20" fmla="*/ 523342 h 800100"/>
                <a:gd name="connsiteX21" fmla="*/ 104346 w 800100"/>
                <a:gd name="connsiteY21" fmla="*/ 279921 h 800100"/>
                <a:gd name="connsiteX22" fmla="*/ 229286 w 800100"/>
                <a:gd name="connsiteY22" fmla="*/ 279921 h 800100"/>
                <a:gd name="connsiteX23" fmla="*/ 221504 w 800100"/>
                <a:gd name="connsiteY23" fmla="*/ 372418 h 800100"/>
                <a:gd name="connsiteX24" fmla="*/ 81725 w 800100"/>
                <a:gd name="connsiteY24" fmla="*/ 372418 h 800100"/>
                <a:gd name="connsiteX25" fmla="*/ 104346 w 800100"/>
                <a:gd name="connsiteY25" fmla="*/ 279921 h 800100"/>
                <a:gd name="connsiteX26" fmla="*/ 371380 w 800100"/>
                <a:gd name="connsiteY26" fmla="*/ 81791 h 800100"/>
                <a:gd name="connsiteX27" fmla="*/ 401641 w 800100"/>
                <a:gd name="connsiteY27" fmla="*/ 80324 h 800100"/>
                <a:gd name="connsiteX28" fmla="*/ 431902 w 800100"/>
                <a:gd name="connsiteY28" fmla="*/ 81791 h 800100"/>
                <a:gd name="connsiteX29" fmla="*/ 502644 w 800100"/>
                <a:gd name="connsiteY29" fmla="*/ 221504 h 800100"/>
                <a:gd name="connsiteX30" fmla="*/ 300647 w 800100"/>
                <a:gd name="connsiteY30" fmla="*/ 221504 h 800100"/>
                <a:gd name="connsiteX31" fmla="*/ 371380 w 800100"/>
                <a:gd name="connsiteY31" fmla="*/ 81791 h 800100"/>
                <a:gd name="connsiteX32" fmla="*/ 514579 w 800100"/>
                <a:gd name="connsiteY32" fmla="*/ 279921 h 800100"/>
                <a:gd name="connsiteX33" fmla="*/ 523313 w 800100"/>
                <a:gd name="connsiteY33" fmla="*/ 372418 h 800100"/>
                <a:gd name="connsiteX34" fmla="*/ 279968 w 800100"/>
                <a:gd name="connsiteY34" fmla="*/ 372418 h 800100"/>
                <a:gd name="connsiteX35" fmla="*/ 288703 w 800100"/>
                <a:gd name="connsiteY35" fmla="*/ 279921 h 800100"/>
                <a:gd name="connsiteX36" fmla="*/ 514579 w 800100"/>
                <a:gd name="connsiteY36" fmla="*/ 279921 h 800100"/>
                <a:gd name="connsiteX37" fmla="*/ 81725 w 800100"/>
                <a:gd name="connsiteY37" fmla="*/ 430835 h 800100"/>
                <a:gd name="connsiteX38" fmla="*/ 221504 w 800100"/>
                <a:gd name="connsiteY38" fmla="*/ 430835 h 800100"/>
                <a:gd name="connsiteX39" fmla="*/ 229286 w 800100"/>
                <a:gd name="connsiteY39" fmla="*/ 523342 h 800100"/>
                <a:gd name="connsiteX40" fmla="*/ 104346 w 800100"/>
                <a:gd name="connsiteY40" fmla="*/ 523342 h 800100"/>
                <a:gd name="connsiteX41" fmla="*/ 81725 w 800100"/>
                <a:gd name="connsiteY41" fmla="*/ 430835 h 800100"/>
                <a:gd name="connsiteX42" fmla="*/ 581787 w 800100"/>
                <a:gd name="connsiteY42" fmla="*/ 372428 h 800100"/>
                <a:gd name="connsiteX43" fmla="*/ 574005 w 800100"/>
                <a:gd name="connsiteY43" fmla="*/ 279930 h 800100"/>
                <a:gd name="connsiteX44" fmla="*/ 698935 w 800100"/>
                <a:gd name="connsiteY44" fmla="*/ 279930 h 800100"/>
                <a:gd name="connsiteX45" fmla="*/ 721557 w 800100"/>
                <a:gd name="connsiteY45" fmla="*/ 372428 h 800100"/>
                <a:gd name="connsiteX46" fmla="*/ 581787 w 800100"/>
                <a:gd name="connsiteY46" fmla="*/ 372428 h 800100"/>
                <a:gd name="connsiteX47" fmla="*/ 667569 w 800100"/>
                <a:gd name="connsiteY47" fmla="*/ 221504 h 800100"/>
                <a:gd name="connsiteX48" fmla="*/ 563251 w 800100"/>
                <a:gd name="connsiteY48" fmla="*/ 221504 h 800100"/>
                <a:gd name="connsiteX49" fmla="*/ 520789 w 800100"/>
                <a:gd name="connsiteY49" fmla="*/ 103318 h 800100"/>
                <a:gd name="connsiteX50" fmla="*/ 667569 w 800100"/>
                <a:gd name="connsiteY50" fmla="*/ 221504 h 800100"/>
                <a:gd name="connsiteX51" fmla="*/ 282492 w 800100"/>
                <a:gd name="connsiteY51" fmla="*/ 103318 h 800100"/>
                <a:gd name="connsiteX52" fmla="*/ 240030 w 800100"/>
                <a:gd name="connsiteY52" fmla="*/ 221504 h 800100"/>
                <a:gd name="connsiteX53" fmla="*/ 135712 w 800100"/>
                <a:gd name="connsiteY53" fmla="*/ 221504 h 800100"/>
                <a:gd name="connsiteX54" fmla="*/ 282492 w 800100"/>
                <a:gd name="connsiteY54" fmla="*/ 103318 h 800100"/>
                <a:gd name="connsiteX55" fmla="*/ 135712 w 800100"/>
                <a:gd name="connsiteY55" fmla="*/ 581758 h 800100"/>
                <a:gd name="connsiteX56" fmla="*/ 240030 w 800100"/>
                <a:gd name="connsiteY56" fmla="*/ 581758 h 800100"/>
                <a:gd name="connsiteX57" fmla="*/ 282492 w 800100"/>
                <a:gd name="connsiteY57" fmla="*/ 699935 h 800100"/>
                <a:gd name="connsiteX58" fmla="*/ 135712 w 800100"/>
                <a:gd name="connsiteY58" fmla="*/ 581758 h 800100"/>
                <a:gd name="connsiteX59" fmla="*/ 520789 w 800100"/>
                <a:gd name="connsiteY59" fmla="*/ 699935 h 800100"/>
                <a:gd name="connsiteX60" fmla="*/ 563251 w 800100"/>
                <a:gd name="connsiteY60" fmla="*/ 581758 h 800100"/>
                <a:gd name="connsiteX61" fmla="*/ 667569 w 800100"/>
                <a:gd name="connsiteY61" fmla="*/ 581758 h 800100"/>
                <a:gd name="connsiteX62" fmla="*/ 520789 w 800100"/>
                <a:gd name="connsiteY62" fmla="*/ 69993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00100" h="800100">
                  <a:moveTo>
                    <a:pt x="401641" y="0"/>
                  </a:moveTo>
                  <a:cubicBezTo>
                    <a:pt x="180175" y="0"/>
                    <a:pt x="0" y="180175"/>
                    <a:pt x="0" y="401641"/>
                  </a:cubicBezTo>
                  <a:cubicBezTo>
                    <a:pt x="0" y="623107"/>
                    <a:pt x="180175" y="803272"/>
                    <a:pt x="401641" y="803272"/>
                  </a:cubicBezTo>
                  <a:cubicBezTo>
                    <a:pt x="623106" y="803272"/>
                    <a:pt x="803272" y="623107"/>
                    <a:pt x="803272" y="401641"/>
                  </a:cubicBezTo>
                  <a:cubicBezTo>
                    <a:pt x="803272" y="180175"/>
                    <a:pt x="623106" y="0"/>
                    <a:pt x="401641" y="0"/>
                  </a:cubicBezTo>
                  <a:close/>
                  <a:moveTo>
                    <a:pt x="698935" y="523342"/>
                  </a:moveTo>
                  <a:lnTo>
                    <a:pt x="574005" y="523342"/>
                  </a:lnTo>
                  <a:cubicBezTo>
                    <a:pt x="578158" y="494071"/>
                    <a:pt x="580787" y="463106"/>
                    <a:pt x="581787" y="430835"/>
                  </a:cubicBezTo>
                  <a:lnTo>
                    <a:pt x="721557" y="430835"/>
                  </a:lnTo>
                  <a:cubicBezTo>
                    <a:pt x="718614" y="463296"/>
                    <a:pt x="710841" y="494367"/>
                    <a:pt x="698935" y="523342"/>
                  </a:cubicBezTo>
                  <a:close/>
                  <a:moveTo>
                    <a:pt x="431902" y="721471"/>
                  </a:moveTo>
                  <a:cubicBezTo>
                    <a:pt x="421929" y="722405"/>
                    <a:pt x="411851" y="722938"/>
                    <a:pt x="401641" y="722938"/>
                  </a:cubicBezTo>
                  <a:cubicBezTo>
                    <a:pt x="391430" y="722938"/>
                    <a:pt x="381352" y="722395"/>
                    <a:pt x="371380" y="721471"/>
                  </a:cubicBezTo>
                  <a:cubicBezTo>
                    <a:pt x="344062" y="699564"/>
                    <a:pt x="318011" y="649738"/>
                    <a:pt x="300647" y="581758"/>
                  </a:cubicBezTo>
                  <a:lnTo>
                    <a:pt x="502644" y="581758"/>
                  </a:lnTo>
                  <a:cubicBezTo>
                    <a:pt x="485261" y="649738"/>
                    <a:pt x="459210" y="699564"/>
                    <a:pt x="431902" y="721471"/>
                  </a:cubicBezTo>
                  <a:close/>
                  <a:moveTo>
                    <a:pt x="288703" y="523342"/>
                  </a:moveTo>
                  <a:cubicBezTo>
                    <a:pt x="284150" y="494500"/>
                    <a:pt x="281111" y="463506"/>
                    <a:pt x="279968" y="430835"/>
                  </a:cubicBezTo>
                  <a:lnTo>
                    <a:pt x="523323" y="430835"/>
                  </a:lnTo>
                  <a:cubicBezTo>
                    <a:pt x="522170" y="463506"/>
                    <a:pt x="519141" y="494500"/>
                    <a:pt x="514588" y="523342"/>
                  </a:cubicBezTo>
                  <a:lnTo>
                    <a:pt x="288703" y="523342"/>
                  </a:lnTo>
                  <a:close/>
                  <a:moveTo>
                    <a:pt x="104346" y="279921"/>
                  </a:moveTo>
                  <a:lnTo>
                    <a:pt x="229286" y="279921"/>
                  </a:lnTo>
                  <a:cubicBezTo>
                    <a:pt x="225142" y="309191"/>
                    <a:pt x="222514" y="340147"/>
                    <a:pt x="221504" y="372418"/>
                  </a:cubicBezTo>
                  <a:lnTo>
                    <a:pt x="81725" y="372418"/>
                  </a:lnTo>
                  <a:cubicBezTo>
                    <a:pt x="84658" y="339966"/>
                    <a:pt x="92440" y="308886"/>
                    <a:pt x="104346" y="279921"/>
                  </a:cubicBezTo>
                  <a:close/>
                  <a:moveTo>
                    <a:pt x="371380" y="81791"/>
                  </a:moveTo>
                  <a:cubicBezTo>
                    <a:pt x="381352" y="80858"/>
                    <a:pt x="391430" y="80324"/>
                    <a:pt x="401641" y="80324"/>
                  </a:cubicBezTo>
                  <a:cubicBezTo>
                    <a:pt x="411851" y="80324"/>
                    <a:pt x="421929" y="80858"/>
                    <a:pt x="431902" y="81791"/>
                  </a:cubicBezTo>
                  <a:cubicBezTo>
                    <a:pt x="459210" y="103689"/>
                    <a:pt x="485270" y="153524"/>
                    <a:pt x="502644" y="221504"/>
                  </a:cubicBezTo>
                  <a:lnTo>
                    <a:pt x="300647" y="221504"/>
                  </a:lnTo>
                  <a:cubicBezTo>
                    <a:pt x="318021" y="153524"/>
                    <a:pt x="344072" y="103689"/>
                    <a:pt x="371380" y="81791"/>
                  </a:cubicBezTo>
                  <a:close/>
                  <a:moveTo>
                    <a:pt x="514579" y="279921"/>
                  </a:moveTo>
                  <a:cubicBezTo>
                    <a:pt x="519132" y="308762"/>
                    <a:pt x="522161" y="339757"/>
                    <a:pt x="523313" y="372418"/>
                  </a:cubicBezTo>
                  <a:lnTo>
                    <a:pt x="279968" y="372418"/>
                  </a:lnTo>
                  <a:cubicBezTo>
                    <a:pt x="281121" y="339757"/>
                    <a:pt x="284150" y="308753"/>
                    <a:pt x="288703" y="279921"/>
                  </a:cubicBezTo>
                  <a:lnTo>
                    <a:pt x="514579" y="279921"/>
                  </a:lnTo>
                  <a:close/>
                  <a:moveTo>
                    <a:pt x="81725" y="430835"/>
                  </a:moveTo>
                  <a:lnTo>
                    <a:pt x="221504" y="430835"/>
                  </a:lnTo>
                  <a:cubicBezTo>
                    <a:pt x="222504" y="463106"/>
                    <a:pt x="225142" y="494071"/>
                    <a:pt x="229286" y="523342"/>
                  </a:cubicBezTo>
                  <a:lnTo>
                    <a:pt x="104346" y="523342"/>
                  </a:lnTo>
                  <a:cubicBezTo>
                    <a:pt x="92440" y="494367"/>
                    <a:pt x="84658" y="463296"/>
                    <a:pt x="81725" y="430835"/>
                  </a:cubicBezTo>
                  <a:close/>
                  <a:moveTo>
                    <a:pt x="581787" y="372428"/>
                  </a:moveTo>
                  <a:cubicBezTo>
                    <a:pt x="580787" y="340157"/>
                    <a:pt x="578148" y="309191"/>
                    <a:pt x="574005" y="279930"/>
                  </a:cubicBezTo>
                  <a:lnTo>
                    <a:pt x="698935" y="279930"/>
                  </a:lnTo>
                  <a:cubicBezTo>
                    <a:pt x="710841" y="308896"/>
                    <a:pt x="718614" y="339976"/>
                    <a:pt x="721557" y="372428"/>
                  </a:cubicBezTo>
                  <a:lnTo>
                    <a:pt x="581787" y="372428"/>
                  </a:lnTo>
                  <a:close/>
                  <a:moveTo>
                    <a:pt x="667569" y="221504"/>
                  </a:moveTo>
                  <a:lnTo>
                    <a:pt x="563251" y="221504"/>
                  </a:lnTo>
                  <a:cubicBezTo>
                    <a:pt x="552793" y="175851"/>
                    <a:pt x="538363" y="135855"/>
                    <a:pt x="520789" y="103318"/>
                  </a:cubicBezTo>
                  <a:cubicBezTo>
                    <a:pt x="580692" y="127330"/>
                    <a:pt x="631755" y="168812"/>
                    <a:pt x="667569" y="221504"/>
                  </a:cubicBezTo>
                  <a:close/>
                  <a:moveTo>
                    <a:pt x="282492" y="103318"/>
                  </a:moveTo>
                  <a:cubicBezTo>
                    <a:pt x="264919" y="135855"/>
                    <a:pt x="250488" y="175841"/>
                    <a:pt x="240030" y="221504"/>
                  </a:cubicBezTo>
                  <a:lnTo>
                    <a:pt x="135712" y="221504"/>
                  </a:lnTo>
                  <a:cubicBezTo>
                    <a:pt x="171517" y="168812"/>
                    <a:pt x="222599" y="127330"/>
                    <a:pt x="282492" y="103318"/>
                  </a:cubicBezTo>
                  <a:close/>
                  <a:moveTo>
                    <a:pt x="135712" y="581758"/>
                  </a:moveTo>
                  <a:lnTo>
                    <a:pt x="240030" y="581758"/>
                  </a:lnTo>
                  <a:cubicBezTo>
                    <a:pt x="250488" y="627412"/>
                    <a:pt x="264919" y="667407"/>
                    <a:pt x="282492" y="699935"/>
                  </a:cubicBezTo>
                  <a:cubicBezTo>
                    <a:pt x="222599" y="675932"/>
                    <a:pt x="171517" y="634451"/>
                    <a:pt x="135712" y="581758"/>
                  </a:cubicBezTo>
                  <a:close/>
                  <a:moveTo>
                    <a:pt x="520789" y="699935"/>
                  </a:moveTo>
                  <a:cubicBezTo>
                    <a:pt x="538363" y="667407"/>
                    <a:pt x="552793" y="627412"/>
                    <a:pt x="563251" y="581758"/>
                  </a:cubicBezTo>
                  <a:lnTo>
                    <a:pt x="667569" y="581758"/>
                  </a:lnTo>
                  <a:cubicBezTo>
                    <a:pt x="631755" y="634451"/>
                    <a:pt x="580692" y="675932"/>
                    <a:pt x="520789" y="699935"/>
                  </a:cubicBezTo>
                  <a:close/>
                </a:path>
              </a:pathLst>
            </a:custGeom>
            <a:solidFill>
              <a:srgbClr val="505050"/>
            </a:solidFill>
            <a:ln w="9525" cap="sq">
              <a:noFill/>
              <a:prstDash val="solid"/>
              <a:miter lim="800000"/>
              <a:headEnd/>
              <a:tailEnd/>
            </a:ln>
          </p:spPr>
          <p:txBody>
            <a:bodyPr vert="horz" wrap="none" lIns="0" tIns="9144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83000">
                      <a:prstClr val="white"/>
                    </a:gs>
                    <a:gs pos="100000">
                      <a:prstClr val="white"/>
                    </a:gs>
                  </a:gsLst>
                  <a:lin ang="5400000" scaled="1"/>
                </a:gradFill>
                <a:effectLst/>
                <a:uLnTx/>
                <a:uFillTx/>
                <a:latin typeface="Segoe UI Semibold"/>
                <a:ea typeface="+mn-ea"/>
                <a:cs typeface="+mn-cs"/>
              </a:endParaRPr>
            </a:p>
          </p:txBody>
        </p:sp>
      </p:grpSp>
      <p:sp>
        <p:nvSpPr>
          <p:cNvPr id="211" name="Freeform: Shape 210">
            <a:extLst>
              <a:ext uri="{FF2B5EF4-FFF2-40B4-BE49-F238E27FC236}">
                <a16:creationId xmlns:a16="http://schemas.microsoft.com/office/drawing/2014/main" id="{ACA61ACA-5808-4FE6-9BF9-8CAE34E076F5}"/>
              </a:ext>
            </a:extLst>
          </p:cNvPr>
          <p:cNvSpPr/>
          <p:nvPr/>
        </p:nvSpPr>
        <p:spPr>
          <a:xfrm>
            <a:off x="1294445" y="2142282"/>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Marketing</a:t>
            </a:r>
          </a:p>
        </p:txBody>
      </p:sp>
      <p:sp>
        <p:nvSpPr>
          <p:cNvPr id="212" name="Freeform: Shape 211">
            <a:extLst>
              <a:ext uri="{FF2B5EF4-FFF2-40B4-BE49-F238E27FC236}">
                <a16:creationId xmlns:a16="http://schemas.microsoft.com/office/drawing/2014/main" id="{FB343914-A92B-4F13-A844-9871A7FC7996}"/>
              </a:ext>
            </a:extLst>
          </p:cNvPr>
          <p:cNvSpPr/>
          <p:nvPr/>
        </p:nvSpPr>
        <p:spPr>
          <a:xfrm>
            <a:off x="8431084" y="3448555"/>
            <a:ext cx="2597901" cy="332399"/>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Finance</a:t>
            </a:r>
          </a:p>
        </p:txBody>
      </p:sp>
      <p:sp>
        <p:nvSpPr>
          <p:cNvPr id="213" name="Freeform: Shape 212">
            <a:extLst>
              <a:ext uri="{FF2B5EF4-FFF2-40B4-BE49-F238E27FC236}">
                <a16:creationId xmlns:a16="http://schemas.microsoft.com/office/drawing/2014/main" id="{A9A407D5-8A08-476C-907F-20ECB2834BC8}"/>
              </a:ext>
            </a:extLst>
          </p:cNvPr>
          <p:cNvSpPr/>
          <p:nvPr/>
        </p:nvSpPr>
        <p:spPr>
          <a:xfrm>
            <a:off x="7953595" y="468397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Operations</a:t>
            </a:r>
          </a:p>
        </p:txBody>
      </p:sp>
      <p:sp>
        <p:nvSpPr>
          <p:cNvPr id="214" name="Freeform: Shape 213">
            <a:extLst>
              <a:ext uri="{FF2B5EF4-FFF2-40B4-BE49-F238E27FC236}">
                <a16:creationId xmlns:a16="http://schemas.microsoft.com/office/drawing/2014/main" id="{4C156E46-6BD6-4451-B60D-80102811BF56}"/>
              </a:ext>
            </a:extLst>
          </p:cNvPr>
          <p:cNvSpPr/>
          <p:nvPr/>
        </p:nvSpPr>
        <p:spPr>
          <a:xfrm flipH="1">
            <a:off x="4670298" y="1053472"/>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Sales</a:t>
            </a:r>
          </a:p>
        </p:txBody>
      </p:sp>
      <p:sp>
        <p:nvSpPr>
          <p:cNvPr id="215" name="Freeform: Shape 214">
            <a:extLst>
              <a:ext uri="{FF2B5EF4-FFF2-40B4-BE49-F238E27FC236}">
                <a16:creationId xmlns:a16="http://schemas.microsoft.com/office/drawing/2014/main" id="{2CE3ABC2-1546-43DE-BC82-9884E076581A}"/>
              </a:ext>
            </a:extLst>
          </p:cNvPr>
          <p:cNvSpPr/>
          <p:nvPr/>
        </p:nvSpPr>
        <p:spPr>
          <a:xfrm flipH="1">
            <a:off x="7875819" y="2142282"/>
            <a:ext cx="2597901" cy="332399"/>
          </a:xfrm>
          <a:custGeom>
            <a:avLst/>
            <a:gdLst>
              <a:gd name="connsiteX0" fmla="*/ 0 w 4234186"/>
              <a:gd name="connsiteY0" fmla="*/ 0 h 1136650"/>
              <a:gd name="connsiteX1" fmla="*/ 4234186 w 4234186"/>
              <a:gd name="connsiteY1" fmla="*/ 0 h 1136650"/>
              <a:gd name="connsiteX2" fmla="*/ 4234186 w 4234186"/>
              <a:gd name="connsiteY2" fmla="*/ 1136650 h 1136650"/>
              <a:gd name="connsiteX3" fmla="*/ 0 w 4234186"/>
              <a:gd name="connsiteY3" fmla="*/ 1136650 h 1136650"/>
              <a:gd name="connsiteX4" fmla="*/ 0 w 4234186"/>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86" h="1136650">
                <a:moveTo>
                  <a:pt x="0" y="0"/>
                </a:moveTo>
                <a:lnTo>
                  <a:pt x="4234186" y="0"/>
                </a:lnTo>
                <a:lnTo>
                  <a:pt x="4234186"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Talent</a:t>
            </a:r>
          </a:p>
        </p:txBody>
      </p:sp>
      <p:sp>
        <p:nvSpPr>
          <p:cNvPr id="216" name="Freeform: Shape 215">
            <a:extLst>
              <a:ext uri="{FF2B5EF4-FFF2-40B4-BE49-F238E27FC236}">
                <a16:creationId xmlns:a16="http://schemas.microsoft.com/office/drawing/2014/main" id="{CC313EDB-30BB-4D18-8A23-E6BDC958741F}"/>
              </a:ext>
            </a:extLst>
          </p:cNvPr>
          <p:cNvSpPr/>
          <p:nvPr/>
        </p:nvSpPr>
        <p:spPr>
          <a:xfrm flipH="1">
            <a:off x="921787" y="344855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Service</a:t>
            </a:r>
          </a:p>
        </p:txBody>
      </p:sp>
      <p:sp>
        <p:nvSpPr>
          <p:cNvPr id="217" name="Freeform: Shape 216">
            <a:extLst>
              <a:ext uri="{FF2B5EF4-FFF2-40B4-BE49-F238E27FC236}">
                <a16:creationId xmlns:a16="http://schemas.microsoft.com/office/drawing/2014/main" id="{8F55F77C-CCCA-4FBA-BAC8-D15F262C2AA6}"/>
              </a:ext>
            </a:extLst>
          </p:cNvPr>
          <p:cNvSpPr/>
          <p:nvPr/>
        </p:nvSpPr>
        <p:spPr>
          <a:xfrm>
            <a:off x="1384386" y="4683974"/>
            <a:ext cx="2851405" cy="332399"/>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Commerce</a:t>
            </a:r>
          </a:p>
        </p:txBody>
      </p:sp>
    </p:spTree>
    <p:extLst>
      <p:ext uri="{BB962C8B-B14F-4D97-AF65-F5344CB8AC3E}">
        <p14:creationId xmlns:p14="http://schemas.microsoft.com/office/powerpoint/2010/main" val="212051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09907 L 0 4.81481E-6 " pathEditMode="relative" rAng="0" ptsTypes="AA">
                                      <p:cBhvr>
                                        <p:cTn id="9" dur="750" fill="hold"/>
                                        <p:tgtEl>
                                          <p:spTgt spid="4"/>
                                        </p:tgtEl>
                                        <p:attrNameLst>
                                          <p:attrName>ppt_x</p:attrName>
                                          <p:attrName>ppt_y</p:attrName>
                                        </p:attrNameLst>
                                      </p:cBhvr>
                                      <p:rCtr x="0" y="-4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A8EDA4-A247-4034-8A0D-56DF28BE3367}"/>
              </a:ext>
            </a:extLst>
          </p:cNvPr>
          <p:cNvSpPr>
            <a:spLocks noGrp="1"/>
          </p:cNvSpPr>
          <p:nvPr>
            <p:ph type="title"/>
          </p:nvPr>
        </p:nvSpPr>
        <p:spPr>
          <a:xfrm>
            <a:off x="455995" y="620428"/>
            <a:ext cx="5541959" cy="403137"/>
          </a:xfrm>
        </p:spPr>
        <p:txBody>
          <a:bodyPr/>
          <a:lstStyle/>
          <a:p>
            <a:r>
              <a:rPr lang="en-US" dirty="0"/>
              <a:t>Customer expectations are growing</a:t>
            </a:r>
            <a:br>
              <a:rPr lang="en-US" dirty="0"/>
            </a:br>
            <a:endParaRPr lang="en-US" dirty="0"/>
          </a:p>
        </p:txBody>
      </p:sp>
      <p:sp>
        <p:nvSpPr>
          <p:cNvPr id="11" name="Rectangle 10">
            <a:extLst>
              <a:ext uri="{FF2B5EF4-FFF2-40B4-BE49-F238E27FC236}">
                <a16:creationId xmlns:a16="http://schemas.microsoft.com/office/drawing/2014/main" id="{EE1A9BEB-8A61-4156-BBDE-F8588033DC7B}"/>
              </a:ext>
            </a:extLst>
          </p:cNvPr>
          <p:cNvSpPr/>
          <p:nvPr/>
        </p:nvSpPr>
        <p:spPr>
          <a:xfrm>
            <a:off x="740652" y="3364275"/>
            <a:ext cx="517769" cy="307777"/>
          </a:xfrm>
          <a:prstGeom prst="rect">
            <a:avLst/>
          </a:prstGeom>
          <a:noFill/>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81%</a:t>
            </a:r>
          </a:p>
        </p:txBody>
      </p:sp>
      <p:sp>
        <p:nvSpPr>
          <p:cNvPr id="12" name="Rectangle 11">
            <a:extLst>
              <a:ext uri="{FF2B5EF4-FFF2-40B4-BE49-F238E27FC236}">
                <a16:creationId xmlns:a16="http://schemas.microsoft.com/office/drawing/2014/main" id="{FD28A367-E11E-4F34-B86C-12B76F22BB38}"/>
              </a:ext>
            </a:extLst>
          </p:cNvPr>
          <p:cNvSpPr/>
          <p:nvPr/>
        </p:nvSpPr>
        <p:spPr>
          <a:xfrm>
            <a:off x="740652" y="1819595"/>
            <a:ext cx="517769" cy="307777"/>
          </a:xfrm>
          <a:prstGeom prst="rect">
            <a:avLst/>
          </a:prstGeom>
          <a:noFill/>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91%</a:t>
            </a:r>
          </a:p>
        </p:txBody>
      </p:sp>
      <p:graphicFrame>
        <p:nvGraphicFramePr>
          <p:cNvPr id="14" name="Chart 13">
            <a:extLst>
              <a:ext uri="{FF2B5EF4-FFF2-40B4-BE49-F238E27FC236}">
                <a16:creationId xmlns:a16="http://schemas.microsoft.com/office/drawing/2014/main" id="{FB75E75D-A5EE-45FD-9541-04E1013A922D}"/>
              </a:ext>
            </a:extLst>
          </p:cNvPr>
          <p:cNvGraphicFramePr/>
          <p:nvPr/>
        </p:nvGraphicFramePr>
        <p:xfrm>
          <a:off x="336596" y="2853545"/>
          <a:ext cx="1325880" cy="13292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21302030-DCF2-4357-B28B-E0E455F9F827}"/>
              </a:ext>
            </a:extLst>
          </p:cNvPr>
          <p:cNvGraphicFramePr/>
          <p:nvPr/>
        </p:nvGraphicFramePr>
        <p:xfrm>
          <a:off x="336596" y="1308865"/>
          <a:ext cx="1325880" cy="1329236"/>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98A1F826-48A2-49C8-A185-ECB045AA9B10}"/>
              </a:ext>
            </a:extLst>
          </p:cNvPr>
          <p:cNvSpPr/>
          <p:nvPr/>
        </p:nvSpPr>
        <p:spPr>
          <a:xfrm>
            <a:off x="1605217" y="1496430"/>
            <a:ext cx="4220569"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of consumers are more likely to shop with brands who recognize, remember, and provide relevant offers and recommendations. </a:t>
            </a:r>
            <a:r>
              <a:rPr kumimoji="0" lang="en-US" sz="1600" b="0" i="0" u="none" strike="noStrike" kern="120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1</a:t>
            </a:r>
            <a:endPar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570D09D5-CB7C-4B6B-9C60-85A7ACCC6B5D}"/>
              </a:ext>
            </a:extLst>
          </p:cNvPr>
          <p:cNvSpPr/>
          <p:nvPr/>
        </p:nvSpPr>
        <p:spPr>
          <a:xfrm>
            <a:off x="1605217" y="3148831"/>
            <a:ext cx="4220568" cy="830997"/>
          </a:xfrm>
          <a:prstGeom prst="rect">
            <a:avLst/>
          </a:prstGeom>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of buyers want brands to get to know them and understand when to approach them </a:t>
            </a:r>
            <a:b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b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and when not to. </a:t>
            </a:r>
            <a:r>
              <a:rPr kumimoji="0" lang="en-US" sz="1600" b="0" i="0" u="none" strike="noStrike" kern="120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2</a:t>
            </a:r>
            <a:endPar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2298400A-AB74-416E-9224-6EEAD1EBDD86}"/>
              </a:ext>
            </a:extLst>
          </p:cNvPr>
          <p:cNvSpPr/>
          <p:nvPr/>
        </p:nvSpPr>
        <p:spPr>
          <a:xfrm>
            <a:off x="455995" y="6176725"/>
            <a:ext cx="5263970" cy="323165"/>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1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Accenture</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2</a:t>
            </a:r>
            <a:r>
              <a:rPr kumimoji="0" lang="en-US" sz="105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6">
                  <a:extLst>
                    <a:ext uri="{A12FA001-AC4F-418D-AE19-62706E023703}">
                      <ahyp:hlinkClr xmlns:ahyp="http://schemas.microsoft.com/office/drawing/2018/hyperlinkcolor" val="tx"/>
                    </a:ext>
                  </a:extLst>
                </a:hlinkClick>
              </a:rPr>
              <a:t>Accenture</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p:txBody>
      </p:sp>
      <p:pic>
        <p:nvPicPr>
          <p:cNvPr id="15" name="Picture 14">
            <a:extLst>
              <a:ext uri="{FF2B5EF4-FFF2-40B4-BE49-F238E27FC236}">
                <a16:creationId xmlns:a16="http://schemas.microsoft.com/office/drawing/2014/main" id="{69964440-5308-4D54-BBE6-FF376AB3777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232148" y="17428"/>
            <a:ext cx="6067980" cy="6858000"/>
          </a:xfrm>
          <a:prstGeom prst="rect">
            <a:avLst/>
          </a:prstGeom>
        </p:spPr>
      </p:pic>
    </p:spTree>
    <p:extLst>
      <p:ext uri="{BB962C8B-B14F-4D97-AF65-F5344CB8AC3E}">
        <p14:creationId xmlns:p14="http://schemas.microsoft.com/office/powerpoint/2010/main" val="35205706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C5A5AB-F04B-4B71-8AC0-5B3E9DE568CB}"/>
              </a:ext>
            </a:extLst>
          </p:cNvPr>
          <p:cNvGrpSpPr/>
          <p:nvPr/>
        </p:nvGrpSpPr>
        <p:grpSpPr>
          <a:xfrm>
            <a:off x="336596" y="2846351"/>
            <a:ext cx="1325880" cy="1325880"/>
            <a:chOff x="1820478" y="1470870"/>
            <a:chExt cx="2463850" cy="2130179"/>
          </a:xfrm>
          <a:solidFill>
            <a:schemeClr val="accent1"/>
          </a:solidFill>
        </p:grpSpPr>
        <p:graphicFrame>
          <p:nvGraphicFramePr>
            <p:cNvPr id="11" name="Chart 10">
              <a:extLst>
                <a:ext uri="{FF2B5EF4-FFF2-40B4-BE49-F238E27FC236}">
                  <a16:creationId xmlns:a16="http://schemas.microsoft.com/office/drawing/2014/main" id="{5AF57C40-B7A5-41C0-AB5E-51A723F0E3ED}"/>
                </a:ext>
              </a:extLst>
            </p:cNvPr>
            <p:cNvGraphicFramePr/>
            <p:nvPr/>
          </p:nvGraphicFramePr>
          <p:xfrm>
            <a:off x="1820478" y="1470870"/>
            <a:ext cx="2463850" cy="2130179"/>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51B24C75-BC29-41A7-867B-54F8CD99B2A5}"/>
                </a:ext>
              </a:extLst>
            </p:cNvPr>
            <p:cNvSpPr/>
            <p:nvPr/>
          </p:nvSpPr>
          <p:spPr>
            <a:xfrm>
              <a:off x="2629482" y="2276862"/>
              <a:ext cx="962159" cy="494479"/>
            </a:xfrm>
            <a:prstGeom prst="rect">
              <a:avLst/>
            </a:prstGeom>
            <a:noFill/>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74%</a:t>
              </a:r>
            </a:p>
          </p:txBody>
        </p:sp>
      </p:grpSp>
      <p:grpSp>
        <p:nvGrpSpPr>
          <p:cNvPr id="6" name="Group 5">
            <a:extLst>
              <a:ext uri="{FF2B5EF4-FFF2-40B4-BE49-F238E27FC236}">
                <a16:creationId xmlns:a16="http://schemas.microsoft.com/office/drawing/2014/main" id="{7275171C-D638-4F7B-911B-922DBB52AD21}"/>
              </a:ext>
            </a:extLst>
          </p:cNvPr>
          <p:cNvGrpSpPr/>
          <p:nvPr/>
        </p:nvGrpSpPr>
        <p:grpSpPr>
          <a:xfrm>
            <a:off x="336596" y="1313928"/>
            <a:ext cx="1325880" cy="1325880"/>
            <a:chOff x="1820478" y="1470870"/>
            <a:chExt cx="2463850" cy="2130179"/>
          </a:xfrm>
        </p:grpSpPr>
        <p:graphicFrame>
          <p:nvGraphicFramePr>
            <p:cNvPr id="7" name="Chart 6">
              <a:extLst>
                <a:ext uri="{FF2B5EF4-FFF2-40B4-BE49-F238E27FC236}">
                  <a16:creationId xmlns:a16="http://schemas.microsoft.com/office/drawing/2014/main" id="{8E621168-E8FB-4060-A6E3-D5BEE56653B7}"/>
                </a:ext>
              </a:extLst>
            </p:cNvPr>
            <p:cNvGraphicFramePr/>
            <p:nvPr/>
          </p:nvGraphicFramePr>
          <p:xfrm>
            <a:off x="1820478" y="1470870"/>
            <a:ext cx="2463850" cy="2130179"/>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FCFC1861-BB7B-4C69-8BAB-6C13AA7F5F4D}"/>
                </a:ext>
              </a:extLst>
            </p:cNvPr>
            <p:cNvSpPr/>
            <p:nvPr/>
          </p:nvSpPr>
          <p:spPr>
            <a:xfrm>
              <a:off x="2571323" y="2256686"/>
              <a:ext cx="962159" cy="494479"/>
            </a:xfrm>
            <a:prstGeom prst="rect">
              <a:avLst/>
            </a:prstGeom>
            <a:noFill/>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65%</a:t>
              </a:r>
            </a:p>
          </p:txBody>
        </p:sp>
      </p:grpSp>
      <p:sp>
        <p:nvSpPr>
          <p:cNvPr id="2" name="Title 1">
            <a:extLst>
              <a:ext uri="{FF2B5EF4-FFF2-40B4-BE49-F238E27FC236}">
                <a16:creationId xmlns:a16="http://schemas.microsoft.com/office/drawing/2014/main" id="{B28B8C8F-C475-42E3-BED3-37FE6E4BE0F7}"/>
              </a:ext>
            </a:extLst>
          </p:cNvPr>
          <p:cNvSpPr>
            <a:spLocks noGrp="1"/>
          </p:cNvSpPr>
          <p:nvPr>
            <p:ph type="title"/>
          </p:nvPr>
        </p:nvSpPr>
        <p:spPr/>
        <p:txBody>
          <a:bodyPr/>
          <a:lstStyle/>
          <a:p>
            <a:r>
              <a:rPr lang="en-US" dirty="0"/>
              <a:t>Today’s experiences are falling short</a:t>
            </a:r>
          </a:p>
        </p:txBody>
      </p:sp>
      <p:grpSp>
        <p:nvGrpSpPr>
          <p:cNvPr id="14" name="Group 13">
            <a:extLst>
              <a:ext uri="{FF2B5EF4-FFF2-40B4-BE49-F238E27FC236}">
                <a16:creationId xmlns:a16="http://schemas.microsoft.com/office/drawing/2014/main" id="{3CD88FEE-FA9D-4C39-844E-9E7546039BB1}"/>
              </a:ext>
            </a:extLst>
          </p:cNvPr>
          <p:cNvGrpSpPr/>
          <p:nvPr/>
        </p:nvGrpSpPr>
        <p:grpSpPr>
          <a:xfrm>
            <a:off x="336596" y="4378774"/>
            <a:ext cx="1325880" cy="1325880"/>
            <a:chOff x="1820478" y="1470870"/>
            <a:chExt cx="2463850" cy="2130179"/>
          </a:xfrm>
        </p:grpSpPr>
        <p:graphicFrame>
          <p:nvGraphicFramePr>
            <p:cNvPr id="15" name="Chart 14">
              <a:extLst>
                <a:ext uri="{FF2B5EF4-FFF2-40B4-BE49-F238E27FC236}">
                  <a16:creationId xmlns:a16="http://schemas.microsoft.com/office/drawing/2014/main" id="{28716B1F-9B35-428D-9160-3EDD314A1511}"/>
                </a:ext>
              </a:extLst>
            </p:cNvPr>
            <p:cNvGraphicFramePr/>
            <p:nvPr/>
          </p:nvGraphicFramePr>
          <p:xfrm>
            <a:off x="1820478" y="1470870"/>
            <a:ext cx="2463850" cy="2130179"/>
          </p:xfrm>
          <a:graphic>
            <a:graphicData uri="http://schemas.openxmlformats.org/drawingml/2006/chart">
              <c:chart xmlns:c="http://schemas.openxmlformats.org/drawingml/2006/chart" xmlns:r="http://schemas.openxmlformats.org/officeDocument/2006/relationships" r:id="rId5"/>
            </a:graphicData>
          </a:graphic>
        </p:graphicFrame>
        <p:sp>
          <p:nvSpPr>
            <p:cNvPr id="16" name="Rectangle 15">
              <a:extLst>
                <a:ext uri="{FF2B5EF4-FFF2-40B4-BE49-F238E27FC236}">
                  <a16:creationId xmlns:a16="http://schemas.microsoft.com/office/drawing/2014/main" id="{0D7E98CA-9A7D-44FC-AB2D-39AF6B3CEBA2}"/>
                </a:ext>
              </a:extLst>
            </p:cNvPr>
            <p:cNvSpPr/>
            <p:nvPr/>
          </p:nvSpPr>
          <p:spPr>
            <a:xfrm>
              <a:off x="2614383" y="2300578"/>
              <a:ext cx="962159" cy="494479"/>
            </a:xfrm>
            <a:prstGeom prst="rect">
              <a:avLst/>
            </a:prstGeom>
            <a:noFill/>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61%</a:t>
              </a:r>
            </a:p>
          </p:txBody>
        </p:sp>
      </p:grpSp>
      <p:sp>
        <p:nvSpPr>
          <p:cNvPr id="3" name="Rectangle 2">
            <a:extLst>
              <a:ext uri="{FF2B5EF4-FFF2-40B4-BE49-F238E27FC236}">
                <a16:creationId xmlns:a16="http://schemas.microsoft.com/office/drawing/2014/main" id="{5045CD97-7E5C-47F1-80D5-C3A08E925749}"/>
              </a:ext>
            </a:extLst>
          </p:cNvPr>
          <p:cNvSpPr/>
          <p:nvPr/>
        </p:nvSpPr>
        <p:spPr>
          <a:xfrm>
            <a:off x="-2662606" y="2891298"/>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0FD552A4-5CE2-4EF4-82B6-38884CDAD5C7}"/>
              </a:ext>
            </a:extLst>
          </p:cNvPr>
          <p:cNvSpPr/>
          <p:nvPr/>
        </p:nvSpPr>
        <p:spPr>
          <a:xfrm>
            <a:off x="1605217" y="1684480"/>
            <a:ext cx="4220569"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of consumers are frustrated by inconsistent experiences across channels. </a:t>
            </a:r>
            <a:r>
              <a:rPr kumimoji="0" lang="en-US" sz="1600" b="0" i="0" u="none" strike="noStrike" kern="120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1</a:t>
            </a:r>
            <a:endPar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93C8696D-4FB5-4902-9127-2C3B3062FF3B}"/>
              </a:ext>
            </a:extLst>
          </p:cNvPr>
          <p:cNvSpPr/>
          <p:nvPr/>
        </p:nvSpPr>
        <p:spPr>
          <a:xfrm>
            <a:off x="1605217" y="3148831"/>
            <a:ext cx="4220568" cy="830997"/>
          </a:xfrm>
          <a:prstGeom prst="rect">
            <a:avLst/>
          </a:prstGeom>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of customers are frustrated by the irrelevant content they are exposed to on websites. </a:t>
            </a:r>
            <a:b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b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Up to 40% of them will leave. </a:t>
            </a:r>
            <a:r>
              <a:rPr kumimoji="0" lang="en-US" sz="1600" b="0" i="0" u="none" strike="noStrike" kern="120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2</a:t>
            </a:r>
            <a:endPar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3DF7C995-7F17-41B7-A3CF-DE8391643171}"/>
              </a:ext>
            </a:extLst>
          </p:cNvPr>
          <p:cNvSpPr/>
          <p:nvPr/>
        </p:nvSpPr>
        <p:spPr>
          <a:xfrm>
            <a:off x="1605217" y="4626216"/>
            <a:ext cx="4220568" cy="830997"/>
          </a:xfrm>
          <a:prstGeom prst="rect">
            <a:avLst/>
          </a:prstGeom>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of customers stopped doing business with at least one company last year because of poor customer experience. </a:t>
            </a:r>
            <a:r>
              <a:rPr kumimoji="0" lang="en-US" sz="1600" b="0" i="0" u="none" strike="noStrike" kern="120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3</a:t>
            </a:r>
            <a:endParaRPr kumimoji="0" lang="en-US" sz="1600" b="0" i="0" u="none" strike="noStrike" kern="120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E6CB8465-D46B-40D3-9364-081D45AFC0EC}"/>
              </a:ext>
            </a:extLst>
          </p:cNvPr>
          <p:cNvSpPr/>
          <p:nvPr/>
        </p:nvSpPr>
        <p:spPr>
          <a:xfrm>
            <a:off x="455995" y="6015142"/>
            <a:ext cx="5263970" cy="484748"/>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1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6">
                  <a:extLst>
                    <a:ext uri="{A12FA001-AC4F-418D-AE19-62706E023703}">
                      <ahyp:hlinkClr xmlns:ahyp="http://schemas.microsoft.com/office/drawing/2018/hyperlinkcolor" val="tx"/>
                    </a:ext>
                  </a:extLst>
                </a:hlinkClick>
              </a:rPr>
              <a:t>McKinsey</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2</a:t>
            </a:r>
            <a:r>
              <a:rPr kumimoji="0" lang="en-US" sz="1050" b="0"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mn-cs"/>
              </a:rPr>
              <a:t>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Accenture</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3</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8">
                  <a:extLst>
                    <a:ext uri="{A12FA001-AC4F-418D-AE19-62706E023703}">
                      <ahyp:hlinkClr xmlns:ahyp="http://schemas.microsoft.com/office/drawing/2018/hyperlinkcolor" val="tx"/>
                    </a:ext>
                  </a:extLst>
                </a:hlinkClick>
              </a:rPr>
              <a:t>Accenture</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p:txBody>
      </p:sp>
      <p:sp>
        <p:nvSpPr>
          <p:cNvPr id="20" name="Picture Placeholder 19">
            <a:extLst>
              <a:ext uri="{FF2B5EF4-FFF2-40B4-BE49-F238E27FC236}">
                <a16:creationId xmlns:a16="http://schemas.microsoft.com/office/drawing/2014/main" id="{849E4D03-7A1B-4B42-A035-E000904F1A0E}"/>
              </a:ext>
            </a:extLst>
          </p:cNvPr>
          <p:cNvSpPr>
            <a:spLocks noGrp="1"/>
          </p:cNvSpPr>
          <p:nvPr>
            <p:ph type="pic" sz="quarter" idx="10"/>
          </p:nvPr>
        </p:nvSpPr>
        <p:spPr/>
      </p:sp>
      <p:pic>
        <p:nvPicPr>
          <p:cNvPr id="13" name="Picture 12">
            <a:extLst>
              <a:ext uri="{FF2B5EF4-FFF2-40B4-BE49-F238E27FC236}">
                <a16:creationId xmlns:a16="http://schemas.microsoft.com/office/drawing/2014/main" id="{6DF36505-CCEC-4C07-AA4B-AC562E5ED236}"/>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193848" y="0"/>
            <a:ext cx="6005240" cy="6858000"/>
          </a:xfrm>
          <a:prstGeom prst="rect">
            <a:avLst/>
          </a:prstGeom>
        </p:spPr>
      </p:pic>
    </p:spTree>
    <p:extLst>
      <p:ext uri="{BB962C8B-B14F-4D97-AF65-F5344CB8AC3E}">
        <p14:creationId xmlns:p14="http://schemas.microsoft.com/office/powerpoint/2010/main" val="25258817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5-10%">
            <a:extLst>
              <a:ext uri="{FF2B5EF4-FFF2-40B4-BE49-F238E27FC236}">
                <a16:creationId xmlns:a16="http://schemas.microsoft.com/office/drawing/2014/main" id="{917A8830-084F-4481-88A9-60E9D595698E}"/>
              </a:ext>
            </a:extLst>
          </p:cNvPr>
          <p:cNvGrpSpPr/>
          <p:nvPr/>
        </p:nvGrpSpPr>
        <p:grpSpPr>
          <a:xfrm>
            <a:off x="9737986" y="1671862"/>
            <a:ext cx="1653423" cy="1653423"/>
            <a:chOff x="9689860" y="1908041"/>
            <a:chExt cx="1653423" cy="1653423"/>
          </a:xfrm>
        </p:grpSpPr>
        <p:sp>
          <p:nvSpPr>
            <p:cNvPr id="4" name="increase in revenue1">
              <a:extLst>
                <a:ext uri="{FF2B5EF4-FFF2-40B4-BE49-F238E27FC236}">
                  <a16:creationId xmlns:a16="http://schemas.microsoft.com/office/drawing/2014/main" id="{3E2549B7-80B2-46EB-AE8A-7A79959AFBFD}"/>
                </a:ext>
              </a:extLst>
            </p:cNvPr>
            <p:cNvSpPr>
              <a:spLocks noChangeAspect="1"/>
            </p:cNvSpPr>
            <p:nvPr/>
          </p:nvSpPr>
          <p:spPr bwMode="auto">
            <a:xfrm>
              <a:off x="9689860" y="1908041"/>
              <a:ext cx="1653423" cy="1653423"/>
            </a:xfrm>
            <a:prstGeom prst="ellipse">
              <a:avLst/>
            </a:prstGeom>
            <a:solidFill>
              <a:schemeClr val="accent3"/>
            </a:solidFill>
            <a:ln>
              <a:noFill/>
              <a:headEnd type="none" w="med" len="med"/>
              <a:tailEnd type="none" w="med" len="med"/>
            </a:ln>
            <a:effectLst>
              <a:outerShdw blurRad="3429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83000">
                        <a:srgbClr val="30E5D0"/>
                      </a:gs>
                      <a:gs pos="100000">
                        <a:srgbClr val="30E5D0"/>
                      </a:gs>
                    </a:gsLst>
                    <a:lin ang="5400000" scaled="1"/>
                  </a:gradFill>
                  <a:effectLst/>
                  <a:uLnTx/>
                  <a:uFillTx/>
                  <a:latin typeface="Segoe UI"/>
                  <a:ea typeface="Segoe UI" pitchFamily="34" charset="0"/>
                  <a:cs typeface="Segoe UI" pitchFamily="34" charset="0"/>
                </a:rPr>
                <a:t>5-10%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rPr>
                <a:t>increase in revenue</a:t>
              </a:r>
              <a:r>
                <a:rPr kumimoji="0" lang="en-US" sz="1200" b="0" i="0" u="none" strike="noStrike" kern="1200" cap="none" spc="0" normalizeH="0" baseline="3000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rPr>
                <a:t>1</a:t>
              </a:r>
              <a:endParaRPr kumimoji="0" lang="en-US" sz="2400" b="0" i="0" u="none" strike="noStrike" kern="1200" cap="none" spc="0" normalizeH="0" baseline="3000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endParaRPr>
            </a:p>
          </p:txBody>
        </p:sp>
        <p:pic>
          <p:nvPicPr>
            <p:cNvPr id="47" name="Graphic 46" descr="Line Arrow: Straight">
              <a:extLst>
                <a:ext uri="{FF2B5EF4-FFF2-40B4-BE49-F238E27FC236}">
                  <a16:creationId xmlns:a16="http://schemas.microsoft.com/office/drawing/2014/main" id="{65461BAB-5BC2-4F42-9F9E-80FE046595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0315403" y="1965245"/>
              <a:ext cx="402336" cy="489685"/>
            </a:xfrm>
            <a:prstGeom prst="rect">
              <a:avLst/>
            </a:prstGeom>
          </p:spPr>
        </p:pic>
      </p:grpSp>
      <p:grpSp>
        <p:nvGrpSpPr>
          <p:cNvPr id="67" name="15-25%">
            <a:extLst>
              <a:ext uri="{FF2B5EF4-FFF2-40B4-BE49-F238E27FC236}">
                <a16:creationId xmlns:a16="http://schemas.microsoft.com/office/drawing/2014/main" id="{821A5F9C-34DC-42CE-8A8A-4DED86EE4AB6}"/>
              </a:ext>
            </a:extLst>
          </p:cNvPr>
          <p:cNvGrpSpPr/>
          <p:nvPr/>
        </p:nvGrpSpPr>
        <p:grpSpPr>
          <a:xfrm>
            <a:off x="9737986" y="3649663"/>
            <a:ext cx="1653423" cy="1653423"/>
            <a:chOff x="9689860" y="3885842"/>
            <a:chExt cx="1653423" cy="1653423"/>
          </a:xfrm>
        </p:grpSpPr>
        <p:sp>
          <p:nvSpPr>
            <p:cNvPr id="114" name="decrease in costs1">
              <a:extLst>
                <a:ext uri="{FF2B5EF4-FFF2-40B4-BE49-F238E27FC236}">
                  <a16:creationId xmlns:a16="http://schemas.microsoft.com/office/drawing/2014/main" id="{AFAA98A9-0FC2-424D-A86E-906CA30E082E}"/>
                </a:ext>
              </a:extLst>
            </p:cNvPr>
            <p:cNvSpPr>
              <a:spLocks noChangeAspect="1"/>
            </p:cNvSpPr>
            <p:nvPr/>
          </p:nvSpPr>
          <p:spPr bwMode="auto">
            <a:xfrm>
              <a:off x="9689860" y="3885842"/>
              <a:ext cx="1653423" cy="1653423"/>
            </a:xfrm>
            <a:prstGeom prst="ellipse">
              <a:avLst/>
            </a:prstGeom>
            <a:solidFill>
              <a:schemeClr val="accent3"/>
            </a:solidFill>
            <a:ln>
              <a:noFill/>
              <a:headEnd type="none" w="med" len="med"/>
              <a:tailEnd type="none" w="med" len="med"/>
            </a:ln>
            <a:effectLst>
              <a:outerShdw blurRad="3429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83000">
                        <a:srgbClr val="30E5D0"/>
                      </a:gs>
                      <a:gs pos="100000">
                        <a:srgbClr val="30E5D0"/>
                      </a:gs>
                    </a:gsLst>
                    <a:lin ang="5400000" scaled="1"/>
                  </a:gradFill>
                  <a:effectLst/>
                  <a:uLnTx/>
                  <a:uFillTx/>
                  <a:latin typeface="Segoe UI"/>
                  <a:ea typeface="Segoe UI" pitchFamily="34" charset="0"/>
                  <a:cs typeface="Segoe UI" pitchFamily="34" charset="0"/>
                </a:rPr>
                <a:t>15-25%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rPr>
                <a:t>decrease in costs</a:t>
              </a:r>
              <a:r>
                <a:rPr kumimoji="0" lang="en-US" sz="1100" b="0" i="0" u="none" strike="noStrike" kern="1200" cap="none" spc="0" normalizeH="0" baseline="3000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rPr>
                <a:t>1</a:t>
              </a:r>
              <a:endParaRPr kumimoji="0" lang="en-US" sz="2400" b="0" i="0" u="none" strike="noStrike" kern="1200" cap="none" spc="0" normalizeH="0" baseline="30000" noProof="0" dirty="0">
                <a:ln>
                  <a:noFill/>
                </a:ln>
                <a:gradFill>
                  <a:gsLst>
                    <a:gs pos="83000">
                      <a:srgbClr val="FFFFFF"/>
                    </a:gs>
                    <a:gs pos="100000">
                      <a:srgbClr val="FFFFFF"/>
                    </a:gs>
                  </a:gsLst>
                  <a:lin ang="5400000" scaled="1"/>
                </a:gradFill>
                <a:effectLst/>
                <a:uLnTx/>
                <a:uFillTx/>
                <a:latin typeface="Segoe UI"/>
                <a:ea typeface="Segoe UI" pitchFamily="34" charset="0"/>
                <a:cs typeface="Segoe UI" pitchFamily="34" charset="0"/>
              </a:endParaRPr>
            </a:p>
          </p:txBody>
        </p:sp>
        <p:pic>
          <p:nvPicPr>
            <p:cNvPr id="199" name="Graphic 198" descr="Line Arrow: Straight">
              <a:extLst>
                <a:ext uri="{FF2B5EF4-FFF2-40B4-BE49-F238E27FC236}">
                  <a16:creationId xmlns:a16="http://schemas.microsoft.com/office/drawing/2014/main" id="{EA5AE578-E9AD-468D-A735-C797154878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flipV="1">
              <a:off x="10313986" y="3945330"/>
              <a:ext cx="405171" cy="539395"/>
            </a:xfrm>
            <a:prstGeom prst="rect">
              <a:avLst/>
            </a:prstGeom>
          </p:spPr>
        </p:pic>
      </p:grpSp>
      <p:sp>
        <p:nvSpPr>
          <p:cNvPr id="110" name="Rectangle 109">
            <a:extLst>
              <a:ext uri="{FF2B5EF4-FFF2-40B4-BE49-F238E27FC236}">
                <a16:creationId xmlns:a16="http://schemas.microsoft.com/office/drawing/2014/main" id="{828F4A8A-5FF2-4BF4-B86B-E0C2F1A2FC2E}"/>
              </a:ext>
            </a:extLst>
          </p:cNvPr>
          <p:cNvSpPr/>
          <p:nvPr/>
        </p:nvSpPr>
        <p:spPr bwMode="auto">
          <a:xfrm>
            <a:off x="-5972" y="-1"/>
            <a:ext cx="6147069" cy="6858001"/>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aarow" descr="Line Arrow: Straight">
            <a:extLst>
              <a:ext uri="{FF2B5EF4-FFF2-40B4-BE49-F238E27FC236}">
                <a16:creationId xmlns:a16="http://schemas.microsoft.com/office/drawing/2014/main" id="{E920F343-3057-4AA8-B94C-DD59CD3246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8670684" y="4110472"/>
            <a:ext cx="914400" cy="914400"/>
          </a:xfrm>
          <a:prstGeom prst="rect">
            <a:avLst/>
          </a:prstGeom>
        </p:spPr>
      </p:pic>
      <p:pic>
        <p:nvPicPr>
          <p:cNvPr id="189" name="aarow" descr="Line Arrow: Straight">
            <a:extLst>
              <a:ext uri="{FF2B5EF4-FFF2-40B4-BE49-F238E27FC236}">
                <a16:creationId xmlns:a16="http://schemas.microsoft.com/office/drawing/2014/main" id="{DAD6ED60-7917-44E1-888C-6852C37CCB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8653449" y="1973908"/>
            <a:ext cx="914400" cy="914400"/>
          </a:xfrm>
          <a:prstGeom prst="rect">
            <a:avLst/>
          </a:prstGeom>
        </p:spPr>
      </p:pic>
      <p:grpSp>
        <p:nvGrpSpPr>
          <p:cNvPr id="37" name="APPS AND CHANNELS OF ENGAGMENT">
            <a:extLst>
              <a:ext uri="{FF2B5EF4-FFF2-40B4-BE49-F238E27FC236}">
                <a16:creationId xmlns:a16="http://schemas.microsoft.com/office/drawing/2014/main" id="{43CB7086-076D-4ACE-A549-061FF3636860}"/>
              </a:ext>
            </a:extLst>
          </p:cNvPr>
          <p:cNvGrpSpPr/>
          <p:nvPr/>
        </p:nvGrpSpPr>
        <p:grpSpPr>
          <a:xfrm>
            <a:off x="4903787" y="399205"/>
            <a:ext cx="5852160" cy="5852160"/>
            <a:chOff x="4903787" y="399205"/>
            <a:chExt cx="5852160" cy="5852160"/>
          </a:xfrm>
        </p:grpSpPr>
        <p:sp>
          <p:nvSpPr>
            <p:cNvPr id="85" name="OUTER CIRCLE">
              <a:extLst>
                <a:ext uri="{FF2B5EF4-FFF2-40B4-BE49-F238E27FC236}">
                  <a16:creationId xmlns:a16="http://schemas.microsoft.com/office/drawing/2014/main" id="{03CCD48A-D06A-47CD-9178-1C0B36E59159}"/>
                </a:ext>
              </a:extLst>
            </p:cNvPr>
            <p:cNvSpPr/>
            <p:nvPr/>
          </p:nvSpPr>
          <p:spPr bwMode="auto">
            <a:xfrm rot="19974320">
              <a:off x="5274585" y="790321"/>
              <a:ext cx="5120640" cy="5120640"/>
            </a:xfrm>
            <a:prstGeom prst="ellipse">
              <a:avLst/>
            </a:prstGeom>
            <a:solidFill>
              <a:schemeClr val="accent1"/>
            </a:solidFill>
            <a:ln>
              <a:noFill/>
              <a:headEnd type="none" w="med" len="med"/>
              <a:tailEnd type="none" w="med" len="med"/>
            </a:ln>
            <a:effectLst>
              <a:outerShdw blurRad="381000" sx="102000" sy="102000" algn="ctr"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30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APPS &amp; CHANNELS OF ENGAGMENT">
              <a:extLst>
                <a:ext uri="{FF2B5EF4-FFF2-40B4-BE49-F238E27FC236}">
                  <a16:creationId xmlns:a16="http://schemas.microsoft.com/office/drawing/2014/main" id="{2C72C44A-D88B-448A-B432-F4CA7BF78B2B}"/>
                </a:ext>
              </a:extLst>
            </p:cNvPr>
            <p:cNvSpPr txBox="1">
              <a:spLocks noChangeAspect="1"/>
            </p:cNvSpPr>
            <p:nvPr/>
          </p:nvSpPr>
          <p:spPr>
            <a:xfrm>
              <a:off x="4903787" y="399205"/>
              <a:ext cx="5852160" cy="5852160"/>
            </a:xfrm>
            <a:prstGeom prst="ellipse">
              <a:avLst/>
            </a:prstGeom>
            <a:noFill/>
            <a:ln>
              <a:noFill/>
            </a:ln>
          </p:spPr>
          <p:txBody>
            <a:bodyPr spcFirstLastPara="1" wrap="square" lIns="179285" tIns="143428" rIns="179285" bIns="143428" numCol="1" rtlCol="0" anchor="t">
              <a:prstTxWarp prst="textCircle">
                <a:avLst>
                  <a:gd name="adj" fmla="val 1423526"/>
                </a:avLst>
              </a:prstTxWarp>
              <a:spAutoFit/>
            </a:bodyPr>
            <a:lstStyle/>
            <a:p>
              <a:pPr marL="0" marR="0" lvl="0" indent="0" algn="r" defTabSz="914278"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300" normalizeH="0" baseline="0" noProof="0" dirty="0">
                  <a:ln>
                    <a:noFill/>
                  </a:ln>
                  <a:solidFill>
                    <a:srgbClr val="3C3C41"/>
                  </a:solidFill>
                  <a:effectLst/>
                  <a:uLnTx/>
                  <a:uFillTx/>
                  <a:latin typeface="Segoe UI"/>
                  <a:ea typeface="+mn-ea"/>
                  <a:cs typeface="+mn-cs"/>
                </a:rPr>
                <a:t>APPS AND CHANNELS OF ENGAGMENT</a:t>
              </a:r>
            </a:p>
          </p:txBody>
        </p:sp>
        <p:grpSp>
          <p:nvGrpSpPr>
            <p:cNvPr id="36" name="icons">
              <a:extLst>
                <a:ext uri="{FF2B5EF4-FFF2-40B4-BE49-F238E27FC236}">
                  <a16:creationId xmlns:a16="http://schemas.microsoft.com/office/drawing/2014/main" id="{55362179-AAC0-4740-BA98-8E83F723BFFC}"/>
                </a:ext>
              </a:extLst>
            </p:cNvPr>
            <p:cNvGrpSpPr/>
            <p:nvPr/>
          </p:nvGrpSpPr>
          <p:grpSpPr>
            <a:xfrm>
              <a:off x="5510911" y="2623694"/>
              <a:ext cx="4638750" cy="3053102"/>
              <a:chOff x="3824103" y="3087563"/>
              <a:chExt cx="4638750" cy="3053102"/>
            </a:xfrm>
          </p:grpSpPr>
          <p:grpSp>
            <p:nvGrpSpPr>
              <p:cNvPr id="20" name="Group 19">
                <a:extLst>
                  <a:ext uri="{FF2B5EF4-FFF2-40B4-BE49-F238E27FC236}">
                    <a16:creationId xmlns:a16="http://schemas.microsoft.com/office/drawing/2014/main" id="{CDEAFA47-C980-49FE-827F-279191815AE7}"/>
                  </a:ext>
                </a:extLst>
              </p:cNvPr>
              <p:cNvGrpSpPr>
                <a:grpSpLocks noChangeAspect="1"/>
              </p:cNvGrpSpPr>
              <p:nvPr/>
            </p:nvGrpSpPr>
            <p:grpSpPr>
              <a:xfrm>
                <a:off x="8137912" y="4422811"/>
                <a:ext cx="236886" cy="167222"/>
                <a:chOff x="7883541" y="4139468"/>
                <a:chExt cx="196661" cy="80154"/>
              </a:xfrm>
              <a:solidFill>
                <a:schemeClr val="tx1"/>
              </a:solidFill>
            </p:grpSpPr>
            <p:sp>
              <p:nvSpPr>
                <p:cNvPr id="89" name="Freeform 25">
                  <a:extLst>
                    <a:ext uri="{FF2B5EF4-FFF2-40B4-BE49-F238E27FC236}">
                      <a16:creationId xmlns:a16="http://schemas.microsoft.com/office/drawing/2014/main" id="{2FC3FE39-E8A8-4D29-A6E6-77725B81C591}"/>
                    </a:ext>
                  </a:extLst>
                </p:cNvPr>
                <p:cNvSpPr>
                  <a:spLocks/>
                </p:cNvSpPr>
                <p:nvPr/>
              </p:nvSpPr>
              <p:spPr bwMode="auto">
                <a:xfrm>
                  <a:off x="7884695" y="4139468"/>
                  <a:ext cx="194206" cy="45000"/>
                </a:xfrm>
                <a:custGeom>
                  <a:avLst/>
                  <a:gdLst>
                    <a:gd name="T0" fmla="*/ 385 w 770"/>
                    <a:gd name="T1" fmla="*/ 247 h 247"/>
                    <a:gd name="T2" fmla="*/ 411 w 770"/>
                    <a:gd name="T3" fmla="*/ 241 h 247"/>
                    <a:gd name="T4" fmla="*/ 411 w 770"/>
                    <a:gd name="T5" fmla="*/ 240 h 247"/>
                    <a:gd name="T6" fmla="*/ 770 w 770"/>
                    <a:gd name="T7" fmla="*/ 27 h 247"/>
                    <a:gd name="T8" fmla="*/ 727 w 770"/>
                    <a:gd name="T9" fmla="*/ 0 h 247"/>
                    <a:gd name="T10" fmla="*/ 43 w 770"/>
                    <a:gd name="T11" fmla="*/ 0 h 247"/>
                    <a:gd name="T12" fmla="*/ 0 w 770"/>
                    <a:gd name="T13" fmla="*/ 27 h 247"/>
                    <a:gd name="T14" fmla="*/ 358 w 770"/>
                    <a:gd name="T15" fmla="*/ 241 h 247"/>
                    <a:gd name="T16" fmla="*/ 385 w 770"/>
                    <a:gd name="T17"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47">
                      <a:moveTo>
                        <a:pt x="385" y="247"/>
                      </a:moveTo>
                      <a:cubicBezTo>
                        <a:pt x="395" y="247"/>
                        <a:pt x="404" y="245"/>
                        <a:pt x="411" y="241"/>
                      </a:cubicBezTo>
                      <a:cubicBezTo>
                        <a:pt x="411" y="240"/>
                        <a:pt x="411" y="240"/>
                        <a:pt x="411" y="240"/>
                      </a:cubicBezTo>
                      <a:cubicBezTo>
                        <a:pt x="770" y="27"/>
                        <a:pt x="770" y="27"/>
                        <a:pt x="770" y="27"/>
                      </a:cubicBezTo>
                      <a:cubicBezTo>
                        <a:pt x="762" y="11"/>
                        <a:pt x="746" y="0"/>
                        <a:pt x="727" y="0"/>
                      </a:cubicBezTo>
                      <a:cubicBezTo>
                        <a:pt x="43" y="0"/>
                        <a:pt x="43" y="0"/>
                        <a:pt x="43" y="0"/>
                      </a:cubicBezTo>
                      <a:cubicBezTo>
                        <a:pt x="24" y="0"/>
                        <a:pt x="7" y="11"/>
                        <a:pt x="0" y="27"/>
                      </a:cubicBezTo>
                      <a:cubicBezTo>
                        <a:pt x="358" y="241"/>
                        <a:pt x="358" y="241"/>
                        <a:pt x="358" y="241"/>
                      </a:cubicBezTo>
                      <a:cubicBezTo>
                        <a:pt x="365" y="245"/>
                        <a:pt x="375" y="247"/>
                        <a:pt x="385" y="247"/>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796" tIns="60899" rIns="121796" bIns="60899" numCol="1" rtlCol="0" anchor="ctr" anchorCtr="0" compatLnSpc="1">
                  <a:prstTxWarp prst="textNoShape">
                    <a:avLst/>
                  </a:prstTxWarp>
                </a:bodyPr>
                <a:lstStyle/>
                <a:p>
                  <a:pPr marL="0" marR="0" lvl="0" indent="0" algn="l" defTabSz="1096160" rtl="0" eaLnBrk="1" fontAlgn="auto" latinLnBrk="0" hangingPunct="1">
                    <a:lnSpc>
                      <a:spcPct val="100000"/>
                    </a:lnSpc>
                    <a:spcBef>
                      <a:spcPts val="0"/>
                    </a:spcBef>
                    <a:spcAft>
                      <a:spcPts val="0"/>
                    </a:spcAft>
                    <a:buClrTx/>
                    <a:buSzTx/>
                    <a:buFontTx/>
                    <a:buNone/>
                    <a:tabLst/>
                    <a:defRPr/>
                  </a:pPr>
                  <a:endParaRPr kumimoji="0" lang="en-US" sz="490" b="0" i="0" u="none" strike="noStrike" kern="1200" cap="none" spc="-180" normalizeH="0" baseline="0" noProof="0" dirty="0">
                    <a:ln>
                      <a:noFill/>
                    </a:ln>
                    <a:solidFill>
                      <a:srgbClr val="FFFFFF"/>
                    </a:solidFill>
                    <a:effectLst/>
                    <a:uLnTx/>
                    <a:uFillTx/>
                    <a:latin typeface="Segoe Light" pitchFamily="34" charset="0"/>
                    <a:ea typeface="+mn-ea"/>
                    <a:cs typeface="+mn-cs"/>
                  </a:endParaRPr>
                </a:p>
              </p:txBody>
            </p:sp>
            <p:sp>
              <p:nvSpPr>
                <p:cNvPr id="90" name="Freeform 26">
                  <a:extLst>
                    <a:ext uri="{FF2B5EF4-FFF2-40B4-BE49-F238E27FC236}">
                      <a16:creationId xmlns:a16="http://schemas.microsoft.com/office/drawing/2014/main" id="{A79F9621-1B6F-48C2-9118-1678F49D8882}"/>
                    </a:ext>
                  </a:extLst>
                </p:cNvPr>
                <p:cNvSpPr>
                  <a:spLocks/>
                </p:cNvSpPr>
                <p:nvPr/>
              </p:nvSpPr>
              <p:spPr bwMode="auto">
                <a:xfrm>
                  <a:off x="8025451" y="4151498"/>
                  <a:ext cx="54741" cy="47004"/>
                </a:xfrm>
                <a:custGeom>
                  <a:avLst/>
                  <a:gdLst>
                    <a:gd name="T0" fmla="*/ 513 w 513"/>
                    <a:gd name="T1" fmla="*/ 610 h 610"/>
                    <a:gd name="T2" fmla="*/ 513 w 513"/>
                    <a:gd name="T3" fmla="*/ 0 h 610"/>
                    <a:gd name="T4" fmla="*/ 0 w 513"/>
                    <a:gd name="T5" fmla="*/ 305 h 610"/>
                    <a:gd name="T6" fmla="*/ 513 w 513"/>
                    <a:gd name="T7" fmla="*/ 610 h 610"/>
                  </a:gdLst>
                  <a:ahLst/>
                  <a:cxnLst>
                    <a:cxn ang="0">
                      <a:pos x="T0" y="T1"/>
                    </a:cxn>
                    <a:cxn ang="0">
                      <a:pos x="T2" y="T3"/>
                    </a:cxn>
                    <a:cxn ang="0">
                      <a:pos x="T4" y="T5"/>
                    </a:cxn>
                    <a:cxn ang="0">
                      <a:pos x="T6" y="T7"/>
                    </a:cxn>
                  </a:cxnLst>
                  <a:rect l="0" t="0" r="r" b="b"/>
                  <a:pathLst>
                    <a:path w="513" h="610">
                      <a:moveTo>
                        <a:pt x="513" y="610"/>
                      </a:moveTo>
                      <a:lnTo>
                        <a:pt x="513" y="0"/>
                      </a:lnTo>
                      <a:lnTo>
                        <a:pt x="0" y="305"/>
                      </a:lnTo>
                      <a:lnTo>
                        <a:pt x="513" y="610"/>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796" tIns="60899" rIns="121796" bIns="60899" numCol="1" rtlCol="0" anchor="ctr" anchorCtr="0" compatLnSpc="1">
                  <a:prstTxWarp prst="textNoShape">
                    <a:avLst/>
                  </a:prstTxWarp>
                </a:bodyPr>
                <a:lstStyle/>
                <a:p>
                  <a:pPr marL="0" marR="0" lvl="0" indent="0" algn="l" defTabSz="1096160" rtl="0" eaLnBrk="1" fontAlgn="auto" latinLnBrk="0" hangingPunct="1">
                    <a:lnSpc>
                      <a:spcPct val="100000"/>
                    </a:lnSpc>
                    <a:spcBef>
                      <a:spcPts val="0"/>
                    </a:spcBef>
                    <a:spcAft>
                      <a:spcPts val="0"/>
                    </a:spcAft>
                    <a:buClrTx/>
                    <a:buSzTx/>
                    <a:buFontTx/>
                    <a:buNone/>
                    <a:tabLst/>
                    <a:defRPr/>
                  </a:pPr>
                  <a:endParaRPr kumimoji="0" lang="en-US" sz="490" b="0" i="0" u="none" strike="noStrike" kern="1200" cap="none" spc="-180" normalizeH="0" baseline="0" noProof="0" dirty="0">
                    <a:ln>
                      <a:noFill/>
                    </a:ln>
                    <a:solidFill>
                      <a:srgbClr val="FFFFFF"/>
                    </a:solidFill>
                    <a:effectLst/>
                    <a:uLnTx/>
                    <a:uFillTx/>
                    <a:latin typeface="Segoe Light" pitchFamily="34" charset="0"/>
                    <a:ea typeface="+mn-ea"/>
                    <a:cs typeface="+mn-cs"/>
                  </a:endParaRPr>
                </a:p>
              </p:txBody>
            </p:sp>
            <p:sp>
              <p:nvSpPr>
                <p:cNvPr id="91" name="Freeform 27">
                  <a:extLst>
                    <a:ext uri="{FF2B5EF4-FFF2-40B4-BE49-F238E27FC236}">
                      <a16:creationId xmlns:a16="http://schemas.microsoft.com/office/drawing/2014/main" id="{6B784B7E-DA40-4E0D-A01F-FA2413FB5A6F}"/>
                    </a:ext>
                  </a:extLst>
                </p:cNvPr>
                <p:cNvSpPr>
                  <a:spLocks/>
                </p:cNvSpPr>
                <p:nvPr/>
              </p:nvSpPr>
              <p:spPr bwMode="auto">
                <a:xfrm>
                  <a:off x="7883541" y="4178859"/>
                  <a:ext cx="196661" cy="40763"/>
                </a:xfrm>
                <a:custGeom>
                  <a:avLst/>
                  <a:gdLst>
                    <a:gd name="T0" fmla="*/ 0 w 780"/>
                    <a:gd name="T1" fmla="*/ 176 h 224"/>
                    <a:gd name="T2" fmla="*/ 48 w 780"/>
                    <a:gd name="T3" fmla="*/ 224 h 224"/>
                    <a:gd name="T4" fmla="*/ 732 w 780"/>
                    <a:gd name="T5" fmla="*/ 224 h 224"/>
                    <a:gd name="T6" fmla="*/ 780 w 780"/>
                    <a:gd name="T7" fmla="*/ 176 h 224"/>
                    <a:gd name="T8" fmla="*/ 780 w 780"/>
                    <a:gd name="T9" fmla="*/ 150 h 224"/>
                    <a:gd name="T10" fmla="*/ 528 w 780"/>
                    <a:gd name="T11" fmla="*/ 0 h 224"/>
                    <a:gd name="T12" fmla="*/ 435 w 780"/>
                    <a:gd name="T13" fmla="*/ 55 h 224"/>
                    <a:gd name="T14" fmla="*/ 390 w 780"/>
                    <a:gd name="T15" fmla="*/ 67 h 224"/>
                    <a:gd name="T16" fmla="*/ 390 w 780"/>
                    <a:gd name="T17" fmla="*/ 67 h 224"/>
                    <a:gd name="T18" fmla="*/ 344 w 780"/>
                    <a:gd name="T19" fmla="*/ 55 h 224"/>
                    <a:gd name="T20" fmla="*/ 252 w 780"/>
                    <a:gd name="T21" fmla="*/ 0 h 224"/>
                    <a:gd name="T22" fmla="*/ 0 w 780"/>
                    <a:gd name="T23" fmla="*/ 150 h 224"/>
                    <a:gd name="T24" fmla="*/ 0 w 780"/>
                    <a:gd name="T25" fmla="*/ 17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224">
                      <a:moveTo>
                        <a:pt x="0" y="176"/>
                      </a:moveTo>
                      <a:cubicBezTo>
                        <a:pt x="0" y="203"/>
                        <a:pt x="21" y="224"/>
                        <a:pt x="48" y="224"/>
                      </a:cubicBezTo>
                      <a:cubicBezTo>
                        <a:pt x="732" y="224"/>
                        <a:pt x="732" y="224"/>
                        <a:pt x="732" y="224"/>
                      </a:cubicBezTo>
                      <a:cubicBezTo>
                        <a:pt x="758" y="224"/>
                        <a:pt x="780" y="203"/>
                        <a:pt x="780" y="176"/>
                      </a:cubicBezTo>
                      <a:cubicBezTo>
                        <a:pt x="780" y="150"/>
                        <a:pt x="780" y="150"/>
                        <a:pt x="780" y="150"/>
                      </a:cubicBezTo>
                      <a:cubicBezTo>
                        <a:pt x="528" y="0"/>
                        <a:pt x="528" y="0"/>
                        <a:pt x="528" y="0"/>
                      </a:cubicBezTo>
                      <a:cubicBezTo>
                        <a:pt x="435" y="55"/>
                        <a:pt x="435" y="55"/>
                        <a:pt x="435" y="55"/>
                      </a:cubicBezTo>
                      <a:cubicBezTo>
                        <a:pt x="423" y="63"/>
                        <a:pt x="407" y="67"/>
                        <a:pt x="390" y="67"/>
                      </a:cubicBezTo>
                      <a:cubicBezTo>
                        <a:pt x="390" y="67"/>
                        <a:pt x="390" y="67"/>
                        <a:pt x="390" y="67"/>
                      </a:cubicBezTo>
                      <a:cubicBezTo>
                        <a:pt x="373" y="67"/>
                        <a:pt x="357" y="63"/>
                        <a:pt x="344" y="55"/>
                      </a:cubicBezTo>
                      <a:cubicBezTo>
                        <a:pt x="252" y="0"/>
                        <a:pt x="252" y="0"/>
                        <a:pt x="252" y="0"/>
                      </a:cubicBezTo>
                      <a:cubicBezTo>
                        <a:pt x="0" y="150"/>
                        <a:pt x="0" y="150"/>
                        <a:pt x="0" y="150"/>
                      </a:cubicBezTo>
                      <a:lnTo>
                        <a:pt x="0" y="176"/>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796" tIns="60899" rIns="121796" bIns="60899" numCol="1" rtlCol="0" anchor="ctr" anchorCtr="0" compatLnSpc="1">
                  <a:prstTxWarp prst="textNoShape">
                    <a:avLst/>
                  </a:prstTxWarp>
                </a:bodyPr>
                <a:lstStyle/>
                <a:p>
                  <a:pPr marL="0" marR="0" lvl="0" indent="0" algn="l" defTabSz="1096160" rtl="0" eaLnBrk="1" fontAlgn="auto" latinLnBrk="0" hangingPunct="1">
                    <a:lnSpc>
                      <a:spcPct val="100000"/>
                    </a:lnSpc>
                    <a:spcBef>
                      <a:spcPts val="0"/>
                    </a:spcBef>
                    <a:spcAft>
                      <a:spcPts val="0"/>
                    </a:spcAft>
                    <a:buClrTx/>
                    <a:buSzTx/>
                    <a:buFontTx/>
                    <a:buNone/>
                    <a:tabLst/>
                    <a:defRPr/>
                  </a:pPr>
                  <a:endParaRPr kumimoji="0" lang="en-US" sz="490" b="0" i="0" u="none" strike="noStrike" kern="1200" cap="none" spc="-180" normalizeH="0" baseline="0" noProof="0" dirty="0">
                    <a:ln>
                      <a:noFill/>
                    </a:ln>
                    <a:solidFill>
                      <a:srgbClr val="FFFFFF"/>
                    </a:solidFill>
                    <a:effectLst/>
                    <a:uLnTx/>
                    <a:uFillTx/>
                    <a:latin typeface="Segoe Light" pitchFamily="34" charset="0"/>
                    <a:ea typeface="+mn-ea"/>
                    <a:cs typeface="+mn-cs"/>
                  </a:endParaRPr>
                </a:p>
              </p:txBody>
            </p:sp>
            <p:sp>
              <p:nvSpPr>
                <p:cNvPr id="92" name="Freeform 28">
                  <a:extLst>
                    <a:ext uri="{FF2B5EF4-FFF2-40B4-BE49-F238E27FC236}">
                      <a16:creationId xmlns:a16="http://schemas.microsoft.com/office/drawing/2014/main" id="{4DE649B2-BCCF-412C-85F9-F0C1E4F84C9A}"/>
                    </a:ext>
                  </a:extLst>
                </p:cNvPr>
                <p:cNvSpPr>
                  <a:spLocks/>
                </p:cNvSpPr>
                <p:nvPr/>
              </p:nvSpPr>
              <p:spPr bwMode="auto">
                <a:xfrm>
                  <a:off x="7883551" y="4151516"/>
                  <a:ext cx="54634" cy="47004"/>
                </a:xfrm>
                <a:custGeom>
                  <a:avLst/>
                  <a:gdLst>
                    <a:gd name="T0" fmla="*/ 512 w 512"/>
                    <a:gd name="T1" fmla="*/ 305 h 610"/>
                    <a:gd name="T2" fmla="*/ 0 w 512"/>
                    <a:gd name="T3" fmla="*/ 0 h 610"/>
                    <a:gd name="T4" fmla="*/ 0 w 512"/>
                    <a:gd name="T5" fmla="*/ 610 h 610"/>
                    <a:gd name="T6" fmla="*/ 512 w 512"/>
                    <a:gd name="T7" fmla="*/ 305 h 610"/>
                  </a:gdLst>
                  <a:ahLst/>
                  <a:cxnLst>
                    <a:cxn ang="0">
                      <a:pos x="T0" y="T1"/>
                    </a:cxn>
                    <a:cxn ang="0">
                      <a:pos x="T2" y="T3"/>
                    </a:cxn>
                    <a:cxn ang="0">
                      <a:pos x="T4" y="T5"/>
                    </a:cxn>
                    <a:cxn ang="0">
                      <a:pos x="T6" y="T7"/>
                    </a:cxn>
                  </a:cxnLst>
                  <a:rect l="0" t="0" r="r" b="b"/>
                  <a:pathLst>
                    <a:path w="512" h="610">
                      <a:moveTo>
                        <a:pt x="512" y="305"/>
                      </a:moveTo>
                      <a:lnTo>
                        <a:pt x="0" y="0"/>
                      </a:lnTo>
                      <a:lnTo>
                        <a:pt x="0" y="610"/>
                      </a:lnTo>
                      <a:lnTo>
                        <a:pt x="512" y="305"/>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796" tIns="60899" rIns="121796" bIns="60899" numCol="1" rtlCol="0" anchor="ctr" anchorCtr="0" compatLnSpc="1">
                  <a:prstTxWarp prst="textNoShape">
                    <a:avLst/>
                  </a:prstTxWarp>
                </a:bodyPr>
                <a:lstStyle/>
                <a:p>
                  <a:pPr marL="0" marR="0" lvl="0" indent="0" algn="l" defTabSz="1096160" rtl="0" eaLnBrk="1" fontAlgn="auto" latinLnBrk="0" hangingPunct="1">
                    <a:lnSpc>
                      <a:spcPct val="100000"/>
                    </a:lnSpc>
                    <a:spcBef>
                      <a:spcPts val="0"/>
                    </a:spcBef>
                    <a:spcAft>
                      <a:spcPts val="0"/>
                    </a:spcAft>
                    <a:buClrTx/>
                    <a:buSzTx/>
                    <a:buFontTx/>
                    <a:buNone/>
                    <a:tabLst/>
                    <a:defRPr/>
                  </a:pPr>
                  <a:endParaRPr kumimoji="0" lang="en-US" sz="490" b="0" i="0" u="none" strike="noStrike" kern="1200" cap="none" spc="-180" normalizeH="0" baseline="0" noProof="0" dirty="0">
                    <a:ln>
                      <a:noFill/>
                    </a:ln>
                    <a:solidFill>
                      <a:srgbClr val="FFFFFF"/>
                    </a:solidFill>
                    <a:effectLst/>
                    <a:uLnTx/>
                    <a:uFillTx/>
                    <a:latin typeface="Segoe Light" pitchFamily="34" charset="0"/>
                    <a:ea typeface="+mn-ea"/>
                    <a:cs typeface="+mn-cs"/>
                  </a:endParaRPr>
                </a:p>
              </p:txBody>
            </p:sp>
          </p:grpSp>
          <p:sp>
            <p:nvSpPr>
              <p:cNvPr id="139" name="Freeform 90">
                <a:extLst>
                  <a:ext uri="{FF2B5EF4-FFF2-40B4-BE49-F238E27FC236}">
                    <a16:creationId xmlns:a16="http://schemas.microsoft.com/office/drawing/2014/main" id="{08BF2C3F-DA25-437C-BDC1-9A260065B479}"/>
                  </a:ext>
                </a:extLst>
              </p:cNvPr>
              <p:cNvSpPr>
                <a:spLocks noChangeAspect="1" noEditPoints="1"/>
              </p:cNvSpPr>
              <p:nvPr/>
            </p:nvSpPr>
            <p:spPr bwMode="gray">
              <a:xfrm>
                <a:off x="3824103" y="3792268"/>
                <a:ext cx="205836" cy="21628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algn="l" defTabSz="914278"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161">
                <a:extLst>
                  <a:ext uri="{FF2B5EF4-FFF2-40B4-BE49-F238E27FC236}">
                    <a16:creationId xmlns:a16="http://schemas.microsoft.com/office/drawing/2014/main" id="{2F276C3C-4D62-4655-B54B-84938B755BAB}"/>
                  </a:ext>
                </a:extLst>
              </p:cNvPr>
              <p:cNvSpPr>
                <a:spLocks noChangeArrowheads="1"/>
              </p:cNvSpPr>
              <p:nvPr/>
            </p:nvSpPr>
            <p:spPr bwMode="auto">
              <a:xfrm>
                <a:off x="7904488" y="4840227"/>
                <a:ext cx="211021" cy="187788"/>
              </a:xfrm>
              <a:custGeom>
                <a:avLst/>
                <a:gdLst>
                  <a:gd name="T0" fmla="*/ 71888 w 479"/>
                  <a:gd name="T1" fmla="*/ 0 h 426"/>
                  <a:gd name="T2" fmla="*/ 71888 w 479"/>
                  <a:gd name="T3" fmla="*/ 0 h 426"/>
                  <a:gd name="T4" fmla="*/ 144138 w 479"/>
                  <a:gd name="T5" fmla="*/ 58197 h 426"/>
                  <a:gd name="T6" fmla="*/ 71888 w 479"/>
                  <a:gd name="T7" fmla="*/ 116755 h 426"/>
                  <a:gd name="T8" fmla="*/ 60690 w 479"/>
                  <a:gd name="T9" fmla="*/ 116032 h 426"/>
                  <a:gd name="T10" fmla="*/ 9754 w 479"/>
                  <a:gd name="T11" fmla="*/ 134468 h 426"/>
                  <a:gd name="T12" fmla="*/ 9754 w 479"/>
                  <a:gd name="T13" fmla="*/ 130491 h 426"/>
                  <a:gd name="T14" fmla="*/ 27094 w 479"/>
                  <a:gd name="T15" fmla="*/ 107357 h 426"/>
                  <a:gd name="T16" fmla="*/ 26732 w 479"/>
                  <a:gd name="T17" fmla="*/ 103381 h 426"/>
                  <a:gd name="T18" fmla="*/ 0 w 479"/>
                  <a:gd name="T19" fmla="*/ 58197 h 426"/>
                  <a:gd name="T20" fmla="*/ 71888 w 479"/>
                  <a:gd name="T21" fmla="*/ 0 h 426"/>
                  <a:gd name="T22" fmla="*/ 149196 w 479"/>
                  <a:gd name="T23" fmla="*/ 130853 h 426"/>
                  <a:gd name="T24" fmla="*/ 162923 w 479"/>
                  <a:gd name="T25" fmla="*/ 150372 h 426"/>
                  <a:gd name="T26" fmla="*/ 162923 w 479"/>
                  <a:gd name="T27" fmla="*/ 153626 h 426"/>
                  <a:gd name="T28" fmla="*/ 119934 w 479"/>
                  <a:gd name="T29" fmla="*/ 137721 h 426"/>
                  <a:gd name="T30" fmla="*/ 110181 w 479"/>
                  <a:gd name="T31" fmla="*/ 138444 h 426"/>
                  <a:gd name="T32" fmla="*/ 72250 w 479"/>
                  <a:gd name="T33" fmla="*/ 127961 h 426"/>
                  <a:gd name="T34" fmla="*/ 129688 w 479"/>
                  <a:gd name="T35" fmla="*/ 108442 h 426"/>
                  <a:gd name="T36" fmla="*/ 148112 w 479"/>
                  <a:gd name="T37" fmla="*/ 86392 h 426"/>
                  <a:gd name="T38" fmla="*/ 155337 w 479"/>
                  <a:gd name="T39" fmla="*/ 58197 h 426"/>
                  <a:gd name="T40" fmla="*/ 154976 w 479"/>
                  <a:gd name="T41" fmla="*/ 53498 h 426"/>
                  <a:gd name="T42" fmla="*/ 172677 w 479"/>
                  <a:gd name="T43" fmla="*/ 88561 h 426"/>
                  <a:gd name="T44" fmla="*/ 149557 w 479"/>
                  <a:gd name="T45" fmla="*/ 127238 h 426"/>
                  <a:gd name="T46" fmla="*/ 149196 w 479"/>
                  <a:gd name="T47" fmla="*/ 130853 h 4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9" h="426">
                    <a:moveTo>
                      <a:pt x="199" y="0"/>
                    </a:moveTo>
                    <a:lnTo>
                      <a:pt x="199" y="0"/>
                    </a:lnTo>
                    <a:cubicBezTo>
                      <a:pt x="309" y="0"/>
                      <a:pt x="399" y="72"/>
                      <a:pt x="399" y="161"/>
                    </a:cubicBezTo>
                    <a:cubicBezTo>
                      <a:pt x="399" y="250"/>
                      <a:pt x="310" y="323"/>
                      <a:pt x="199" y="323"/>
                    </a:cubicBezTo>
                    <a:cubicBezTo>
                      <a:pt x="189" y="323"/>
                      <a:pt x="178" y="322"/>
                      <a:pt x="168" y="321"/>
                    </a:cubicBezTo>
                    <a:cubicBezTo>
                      <a:pt x="125" y="363"/>
                      <a:pt x="76" y="371"/>
                      <a:pt x="27" y="372"/>
                    </a:cubicBezTo>
                    <a:lnTo>
                      <a:pt x="27" y="361"/>
                    </a:lnTo>
                    <a:cubicBezTo>
                      <a:pt x="53" y="348"/>
                      <a:pt x="75" y="325"/>
                      <a:pt x="75" y="297"/>
                    </a:cubicBezTo>
                    <a:cubicBezTo>
                      <a:pt x="75" y="294"/>
                      <a:pt x="74" y="290"/>
                      <a:pt x="74" y="286"/>
                    </a:cubicBezTo>
                    <a:cubicBezTo>
                      <a:pt x="29" y="257"/>
                      <a:pt x="0" y="211"/>
                      <a:pt x="0" y="161"/>
                    </a:cubicBezTo>
                    <a:cubicBezTo>
                      <a:pt x="0" y="72"/>
                      <a:pt x="89" y="0"/>
                      <a:pt x="199" y="0"/>
                    </a:cubicBezTo>
                    <a:close/>
                    <a:moveTo>
                      <a:pt x="413" y="362"/>
                    </a:moveTo>
                    <a:cubicBezTo>
                      <a:pt x="413" y="385"/>
                      <a:pt x="428" y="405"/>
                      <a:pt x="451" y="416"/>
                    </a:cubicBezTo>
                    <a:lnTo>
                      <a:pt x="451" y="425"/>
                    </a:lnTo>
                    <a:cubicBezTo>
                      <a:pt x="409" y="424"/>
                      <a:pt x="369" y="418"/>
                      <a:pt x="332" y="381"/>
                    </a:cubicBezTo>
                    <a:cubicBezTo>
                      <a:pt x="323" y="382"/>
                      <a:pt x="315" y="383"/>
                      <a:pt x="305" y="383"/>
                    </a:cubicBezTo>
                    <a:cubicBezTo>
                      <a:pt x="266" y="383"/>
                      <a:pt x="229" y="372"/>
                      <a:pt x="200" y="354"/>
                    </a:cubicBezTo>
                    <a:cubicBezTo>
                      <a:pt x="260" y="354"/>
                      <a:pt x="317" y="335"/>
                      <a:pt x="359" y="300"/>
                    </a:cubicBezTo>
                    <a:cubicBezTo>
                      <a:pt x="381" y="282"/>
                      <a:pt x="398" y="262"/>
                      <a:pt x="410" y="239"/>
                    </a:cubicBezTo>
                    <a:cubicBezTo>
                      <a:pt x="423" y="214"/>
                      <a:pt x="430" y="188"/>
                      <a:pt x="430" y="161"/>
                    </a:cubicBezTo>
                    <a:cubicBezTo>
                      <a:pt x="430" y="157"/>
                      <a:pt x="430" y="153"/>
                      <a:pt x="429" y="148"/>
                    </a:cubicBezTo>
                    <a:cubicBezTo>
                      <a:pt x="459" y="173"/>
                      <a:pt x="478" y="207"/>
                      <a:pt x="478" y="245"/>
                    </a:cubicBezTo>
                    <a:cubicBezTo>
                      <a:pt x="478" y="288"/>
                      <a:pt x="453" y="326"/>
                      <a:pt x="414" y="352"/>
                    </a:cubicBezTo>
                    <a:cubicBezTo>
                      <a:pt x="414" y="355"/>
                      <a:pt x="413" y="358"/>
                      <a:pt x="413" y="362"/>
                    </a:cubicBezTo>
                    <a:close/>
                  </a:path>
                </a:pathLst>
              </a:custGeom>
              <a:solidFill>
                <a:schemeClr val="tx1"/>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panose="020B0502040204020203" pitchFamily="34" charset="0"/>
                  <a:ea typeface="+mn-ea"/>
                  <a:cs typeface="+mn-cs"/>
                </a:endParaRPr>
              </a:p>
            </p:txBody>
          </p:sp>
          <p:grpSp>
            <p:nvGrpSpPr>
              <p:cNvPr id="34" name="Group 33">
                <a:extLst>
                  <a:ext uri="{FF2B5EF4-FFF2-40B4-BE49-F238E27FC236}">
                    <a16:creationId xmlns:a16="http://schemas.microsoft.com/office/drawing/2014/main" id="{D76912FF-A81C-42E9-8749-200EA136086E}"/>
                  </a:ext>
                </a:extLst>
              </p:cNvPr>
              <p:cNvGrpSpPr/>
              <p:nvPr/>
            </p:nvGrpSpPr>
            <p:grpSpPr>
              <a:xfrm>
                <a:off x="7036027" y="5607791"/>
                <a:ext cx="214261" cy="249971"/>
                <a:chOff x="4432847" y="2397583"/>
                <a:chExt cx="219485" cy="256066"/>
              </a:xfrm>
              <a:solidFill>
                <a:schemeClr val="tx1"/>
              </a:solidFill>
            </p:grpSpPr>
            <p:sp>
              <p:nvSpPr>
                <p:cNvPr id="144" name="Freeform 68">
                  <a:extLst>
                    <a:ext uri="{FF2B5EF4-FFF2-40B4-BE49-F238E27FC236}">
                      <a16:creationId xmlns:a16="http://schemas.microsoft.com/office/drawing/2014/main" id="{4715598A-4BD7-48A8-95F3-D885B0B76D0C}"/>
                    </a:ext>
                  </a:extLst>
                </p:cNvPr>
                <p:cNvSpPr>
                  <a:spLocks/>
                </p:cNvSpPr>
                <p:nvPr/>
              </p:nvSpPr>
              <p:spPr bwMode="auto">
                <a:xfrm>
                  <a:off x="4526685" y="2477107"/>
                  <a:ext cx="72367" cy="47714"/>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5" name="Freeform 69">
                  <a:extLst>
                    <a:ext uri="{FF2B5EF4-FFF2-40B4-BE49-F238E27FC236}">
                      <a16:creationId xmlns:a16="http://schemas.microsoft.com/office/drawing/2014/main" id="{3031B4C7-50BB-411B-BCB2-C74412FD220D}"/>
                    </a:ext>
                  </a:extLst>
                </p:cNvPr>
                <p:cNvSpPr>
                  <a:spLocks/>
                </p:cNvSpPr>
                <p:nvPr/>
              </p:nvSpPr>
              <p:spPr bwMode="auto">
                <a:xfrm>
                  <a:off x="4471019" y="2397583"/>
                  <a:ext cx="159843" cy="151890"/>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7" name="Freeform 70">
                  <a:extLst>
                    <a:ext uri="{FF2B5EF4-FFF2-40B4-BE49-F238E27FC236}">
                      <a16:creationId xmlns:a16="http://schemas.microsoft.com/office/drawing/2014/main" id="{5D7C3AA1-346A-4BC9-BBF2-CE1458C6F640}"/>
                    </a:ext>
                  </a:extLst>
                </p:cNvPr>
                <p:cNvSpPr>
                  <a:spLocks/>
                </p:cNvSpPr>
                <p:nvPr/>
              </p:nvSpPr>
              <p:spPr bwMode="auto">
                <a:xfrm>
                  <a:off x="4432847" y="2565378"/>
                  <a:ext cx="219485" cy="8827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8" name="Freeform 71">
                  <a:extLst>
                    <a:ext uri="{FF2B5EF4-FFF2-40B4-BE49-F238E27FC236}">
                      <a16:creationId xmlns:a16="http://schemas.microsoft.com/office/drawing/2014/main" id="{D5BE8849-7178-43C2-9E1A-08929427D37A}"/>
                    </a:ext>
                  </a:extLst>
                </p:cNvPr>
                <p:cNvSpPr>
                  <a:spLocks/>
                </p:cNvSpPr>
                <p:nvPr/>
              </p:nvSpPr>
              <p:spPr bwMode="auto">
                <a:xfrm>
                  <a:off x="4526685" y="2477107"/>
                  <a:ext cx="72367" cy="47714"/>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74" name="Freeform 114">
                <a:extLst>
                  <a:ext uri="{FF2B5EF4-FFF2-40B4-BE49-F238E27FC236}">
                    <a16:creationId xmlns:a16="http://schemas.microsoft.com/office/drawing/2014/main" id="{106DE4F9-7218-4D05-92DC-324C1A908D44}"/>
                  </a:ext>
                </a:extLst>
              </p:cNvPr>
              <p:cNvSpPr>
                <a:spLocks noEditPoints="1"/>
              </p:cNvSpPr>
              <p:nvPr/>
            </p:nvSpPr>
            <p:spPr bwMode="auto">
              <a:xfrm>
                <a:off x="5055527" y="5699234"/>
                <a:ext cx="247186" cy="248591"/>
              </a:xfrm>
              <a:custGeom>
                <a:avLst/>
                <a:gdLst>
                  <a:gd name="T0" fmla="*/ 61 w 176"/>
                  <a:gd name="T1" fmla="*/ 36 h 177"/>
                  <a:gd name="T2" fmla="*/ 55 w 176"/>
                  <a:gd name="T3" fmla="*/ 40 h 177"/>
                  <a:gd name="T4" fmla="*/ 52 w 176"/>
                  <a:gd name="T5" fmla="*/ 55 h 177"/>
                  <a:gd name="T6" fmla="*/ 52 w 176"/>
                  <a:gd name="T7" fmla="*/ 71 h 177"/>
                  <a:gd name="T8" fmla="*/ 52 w 176"/>
                  <a:gd name="T9" fmla="*/ 102 h 177"/>
                  <a:gd name="T10" fmla="*/ 59 w 176"/>
                  <a:gd name="T11" fmla="*/ 124 h 177"/>
                  <a:gd name="T12" fmla="*/ 73 w 176"/>
                  <a:gd name="T13" fmla="*/ 136 h 177"/>
                  <a:gd name="T14" fmla="*/ 84 w 176"/>
                  <a:gd name="T15" fmla="*/ 139 h 177"/>
                  <a:gd name="T16" fmla="*/ 99 w 176"/>
                  <a:gd name="T17" fmla="*/ 139 h 177"/>
                  <a:gd name="T18" fmla="*/ 112 w 176"/>
                  <a:gd name="T19" fmla="*/ 139 h 177"/>
                  <a:gd name="T20" fmla="*/ 116 w 176"/>
                  <a:gd name="T21" fmla="*/ 139 h 177"/>
                  <a:gd name="T22" fmla="*/ 121 w 176"/>
                  <a:gd name="T23" fmla="*/ 136 h 177"/>
                  <a:gd name="T24" fmla="*/ 125 w 176"/>
                  <a:gd name="T25" fmla="*/ 132 h 177"/>
                  <a:gd name="T26" fmla="*/ 125 w 176"/>
                  <a:gd name="T27" fmla="*/ 123 h 177"/>
                  <a:gd name="T28" fmla="*/ 121 w 176"/>
                  <a:gd name="T29" fmla="*/ 116 h 177"/>
                  <a:gd name="T30" fmla="*/ 116 w 176"/>
                  <a:gd name="T31" fmla="*/ 114 h 177"/>
                  <a:gd name="T32" fmla="*/ 93 w 176"/>
                  <a:gd name="T33" fmla="*/ 114 h 177"/>
                  <a:gd name="T34" fmla="*/ 84 w 176"/>
                  <a:gd name="T35" fmla="*/ 112 h 177"/>
                  <a:gd name="T36" fmla="*/ 80 w 176"/>
                  <a:gd name="T37" fmla="*/ 108 h 177"/>
                  <a:gd name="T38" fmla="*/ 77 w 176"/>
                  <a:gd name="T39" fmla="*/ 104 h 177"/>
                  <a:gd name="T40" fmla="*/ 77 w 176"/>
                  <a:gd name="T41" fmla="*/ 98 h 177"/>
                  <a:gd name="T42" fmla="*/ 77 w 176"/>
                  <a:gd name="T43" fmla="*/ 88 h 177"/>
                  <a:gd name="T44" fmla="*/ 113 w 176"/>
                  <a:gd name="T45" fmla="*/ 88 h 177"/>
                  <a:gd name="T46" fmla="*/ 119 w 176"/>
                  <a:gd name="T47" fmla="*/ 87 h 177"/>
                  <a:gd name="T48" fmla="*/ 124 w 176"/>
                  <a:gd name="T49" fmla="*/ 84 h 177"/>
                  <a:gd name="T50" fmla="*/ 125 w 176"/>
                  <a:gd name="T51" fmla="*/ 78 h 177"/>
                  <a:gd name="T52" fmla="*/ 124 w 176"/>
                  <a:gd name="T53" fmla="*/ 68 h 177"/>
                  <a:gd name="T54" fmla="*/ 119 w 176"/>
                  <a:gd name="T55" fmla="*/ 63 h 177"/>
                  <a:gd name="T56" fmla="*/ 79 w 176"/>
                  <a:gd name="T57" fmla="*/ 63 h 177"/>
                  <a:gd name="T58" fmla="*/ 76 w 176"/>
                  <a:gd name="T59" fmla="*/ 44 h 177"/>
                  <a:gd name="T60" fmla="*/ 64 w 176"/>
                  <a:gd name="T61" fmla="*/ 36 h 177"/>
                  <a:gd name="T62" fmla="*/ 112 w 176"/>
                  <a:gd name="T63" fmla="*/ 3 h 177"/>
                  <a:gd name="T64" fmla="*/ 151 w 176"/>
                  <a:gd name="T65" fmla="*/ 26 h 177"/>
                  <a:gd name="T66" fmla="*/ 173 w 176"/>
                  <a:gd name="T67" fmla="*/ 64 h 177"/>
                  <a:gd name="T68" fmla="*/ 173 w 176"/>
                  <a:gd name="T69" fmla="*/ 111 h 177"/>
                  <a:gd name="T70" fmla="*/ 151 w 176"/>
                  <a:gd name="T71" fmla="*/ 151 h 177"/>
                  <a:gd name="T72" fmla="*/ 112 w 176"/>
                  <a:gd name="T73" fmla="*/ 173 h 177"/>
                  <a:gd name="T74" fmla="*/ 65 w 176"/>
                  <a:gd name="T75" fmla="*/ 173 h 177"/>
                  <a:gd name="T76" fmla="*/ 27 w 176"/>
                  <a:gd name="T77" fmla="*/ 151 h 177"/>
                  <a:gd name="T78" fmla="*/ 4 w 176"/>
                  <a:gd name="T79" fmla="*/ 111 h 177"/>
                  <a:gd name="T80" fmla="*/ 4 w 176"/>
                  <a:gd name="T81" fmla="*/ 64 h 177"/>
                  <a:gd name="T82" fmla="*/ 27 w 176"/>
                  <a:gd name="T83" fmla="*/ 26 h 177"/>
                  <a:gd name="T84" fmla="*/ 65 w 176"/>
                  <a:gd name="T85"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7">
                    <a:moveTo>
                      <a:pt x="64" y="36"/>
                    </a:moveTo>
                    <a:lnTo>
                      <a:pt x="61" y="36"/>
                    </a:lnTo>
                    <a:lnTo>
                      <a:pt x="57" y="38"/>
                    </a:lnTo>
                    <a:lnTo>
                      <a:pt x="55" y="40"/>
                    </a:lnTo>
                    <a:lnTo>
                      <a:pt x="53" y="44"/>
                    </a:lnTo>
                    <a:lnTo>
                      <a:pt x="52" y="55"/>
                    </a:lnTo>
                    <a:lnTo>
                      <a:pt x="52" y="67"/>
                    </a:lnTo>
                    <a:lnTo>
                      <a:pt x="52" y="71"/>
                    </a:lnTo>
                    <a:lnTo>
                      <a:pt x="52" y="86"/>
                    </a:lnTo>
                    <a:lnTo>
                      <a:pt x="52" y="102"/>
                    </a:lnTo>
                    <a:lnTo>
                      <a:pt x="53" y="114"/>
                    </a:lnTo>
                    <a:lnTo>
                      <a:pt x="59" y="124"/>
                    </a:lnTo>
                    <a:lnTo>
                      <a:pt x="65" y="131"/>
                    </a:lnTo>
                    <a:lnTo>
                      <a:pt x="73" y="136"/>
                    </a:lnTo>
                    <a:lnTo>
                      <a:pt x="79" y="138"/>
                    </a:lnTo>
                    <a:lnTo>
                      <a:pt x="84" y="139"/>
                    </a:lnTo>
                    <a:lnTo>
                      <a:pt x="89" y="139"/>
                    </a:lnTo>
                    <a:lnTo>
                      <a:pt x="99" y="139"/>
                    </a:lnTo>
                    <a:lnTo>
                      <a:pt x="107" y="139"/>
                    </a:lnTo>
                    <a:lnTo>
                      <a:pt x="112" y="139"/>
                    </a:lnTo>
                    <a:lnTo>
                      <a:pt x="115" y="139"/>
                    </a:lnTo>
                    <a:lnTo>
                      <a:pt x="116" y="139"/>
                    </a:lnTo>
                    <a:lnTo>
                      <a:pt x="119" y="138"/>
                    </a:lnTo>
                    <a:lnTo>
                      <a:pt x="121" y="136"/>
                    </a:lnTo>
                    <a:lnTo>
                      <a:pt x="124" y="135"/>
                    </a:lnTo>
                    <a:lnTo>
                      <a:pt x="125" y="132"/>
                    </a:lnTo>
                    <a:lnTo>
                      <a:pt x="127" y="128"/>
                    </a:lnTo>
                    <a:lnTo>
                      <a:pt x="125" y="123"/>
                    </a:lnTo>
                    <a:lnTo>
                      <a:pt x="124" y="119"/>
                    </a:lnTo>
                    <a:lnTo>
                      <a:pt x="121" y="116"/>
                    </a:lnTo>
                    <a:lnTo>
                      <a:pt x="119" y="115"/>
                    </a:lnTo>
                    <a:lnTo>
                      <a:pt x="116" y="114"/>
                    </a:lnTo>
                    <a:lnTo>
                      <a:pt x="113" y="114"/>
                    </a:lnTo>
                    <a:lnTo>
                      <a:pt x="93" y="114"/>
                    </a:lnTo>
                    <a:lnTo>
                      <a:pt x="88" y="114"/>
                    </a:lnTo>
                    <a:lnTo>
                      <a:pt x="84" y="112"/>
                    </a:lnTo>
                    <a:lnTo>
                      <a:pt x="81" y="111"/>
                    </a:lnTo>
                    <a:lnTo>
                      <a:pt x="80" y="108"/>
                    </a:lnTo>
                    <a:lnTo>
                      <a:pt x="79" y="107"/>
                    </a:lnTo>
                    <a:lnTo>
                      <a:pt x="77" y="104"/>
                    </a:lnTo>
                    <a:lnTo>
                      <a:pt x="77" y="102"/>
                    </a:lnTo>
                    <a:lnTo>
                      <a:pt x="77" y="98"/>
                    </a:lnTo>
                    <a:lnTo>
                      <a:pt x="77" y="94"/>
                    </a:lnTo>
                    <a:lnTo>
                      <a:pt x="77" y="88"/>
                    </a:lnTo>
                    <a:lnTo>
                      <a:pt x="111" y="88"/>
                    </a:lnTo>
                    <a:lnTo>
                      <a:pt x="113" y="88"/>
                    </a:lnTo>
                    <a:lnTo>
                      <a:pt x="116" y="88"/>
                    </a:lnTo>
                    <a:lnTo>
                      <a:pt x="119" y="87"/>
                    </a:lnTo>
                    <a:lnTo>
                      <a:pt x="121" y="86"/>
                    </a:lnTo>
                    <a:lnTo>
                      <a:pt x="124" y="84"/>
                    </a:lnTo>
                    <a:lnTo>
                      <a:pt x="125" y="82"/>
                    </a:lnTo>
                    <a:lnTo>
                      <a:pt x="125" y="78"/>
                    </a:lnTo>
                    <a:lnTo>
                      <a:pt x="125" y="72"/>
                    </a:lnTo>
                    <a:lnTo>
                      <a:pt x="124" y="68"/>
                    </a:lnTo>
                    <a:lnTo>
                      <a:pt x="121" y="66"/>
                    </a:lnTo>
                    <a:lnTo>
                      <a:pt x="119" y="63"/>
                    </a:lnTo>
                    <a:lnTo>
                      <a:pt x="115" y="63"/>
                    </a:lnTo>
                    <a:lnTo>
                      <a:pt x="79" y="63"/>
                    </a:lnTo>
                    <a:lnTo>
                      <a:pt x="77" y="52"/>
                    </a:lnTo>
                    <a:lnTo>
                      <a:pt x="76" y="44"/>
                    </a:lnTo>
                    <a:lnTo>
                      <a:pt x="72" y="39"/>
                    </a:lnTo>
                    <a:lnTo>
                      <a:pt x="64" y="36"/>
                    </a:lnTo>
                    <a:close/>
                    <a:moveTo>
                      <a:pt x="88" y="0"/>
                    </a:moveTo>
                    <a:lnTo>
                      <a:pt x="112" y="3"/>
                    </a:lnTo>
                    <a:lnTo>
                      <a:pt x="133" y="12"/>
                    </a:lnTo>
                    <a:lnTo>
                      <a:pt x="151" y="26"/>
                    </a:lnTo>
                    <a:lnTo>
                      <a:pt x="164" y="44"/>
                    </a:lnTo>
                    <a:lnTo>
                      <a:pt x="173" y="64"/>
                    </a:lnTo>
                    <a:lnTo>
                      <a:pt x="176" y="88"/>
                    </a:lnTo>
                    <a:lnTo>
                      <a:pt x="173" y="111"/>
                    </a:lnTo>
                    <a:lnTo>
                      <a:pt x="164" y="132"/>
                    </a:lnTo>
                    <a:lnTo>
                      <a:pt x="151" y="151"/>
                    </a:lnTo>
                    <a:lnTo>
                      <a:pt x="133" y="165"/>
                    </a:lnTo>
                    <a:lnTo>
                      <a:pt x="112" y="173"/>
                    </a:lnTo>
                    <a:lnTo>
                      <a:pt x="88" y="177"/>
                    </a:lnTo>
                    <a:lnTo>
                      <a:pt x="65" y="173"/>
                    </a:lnTo>
                    <a:lnTo>
                      <a:pt x="44" y="165"/>
                    </a:lnTo>
                    <a:lnTo>
                      <a:pt x="27" y="151"/>
                    </a:lnTo>
                    <a:lnTo>
                      <a:pt x="12" y="132"/>
                    </a:lnTo>
                    <a:lnTo>
                      <a:pt x="4" y="111"/>
                    </a:lnTo>
                    <a:lnTo>
                      <a:pt x="0" y="88"/>
                    </a:lnTo>
                    <a:lnTo>
                      <a:pt x="4" y="64"/>
                    </a:lnTo>
                    <a:lnTo>
                      <a:pt x="12" y="44"/>
                    </a:lnTo>
                    <a:lnTo>
                      <a:pt x="27" y="26"/>
                    </a:lnTo>
                    <a:lnTo>
                      <a:pt x="44" y="12"/>
                    </a:lnTo>
                    <a:lnTo>
                      <a:pt x="65" y="3"/>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5" name="Freeform 115">
                <a:extLst>
                  <a:ext uri="{FF2B5EF4-FFF2-40B4-BE49-F238E27FC236}">
                    <a16:creationId xmlns:a16="http://schemas.microsoft.com/office/drawing/2014/main" id="{875AD40E-5015-4093-9EE8-D1314C1DEE35}"/>
                  </a:ext>
                </a:extLst>
              </p:cNvPr>
              <p:cNvSpPr>
                <a:spLocks noEditPoints="1"/>
              </p:cNvSpPr>
              <p:nvPr/>
            </p:nvSpPr>
            <p:spPr bwMode="auto">
              <a:xfrm>
                <a:off x="4493057" y="5305435"/>
                <a:ext cx="247186" cy="248591"/>
              </a:xfrm>
              <a:custGeom>
                <a:avLst/>
                <a:gdLst>
                  <a:gd name="T0" fmla="*/ 98 w 176"/>
                  <a:gd name="T1" fmla="*/ 34 h 177"/>
                  <a:gd name="T2" fmla="*/ 86 w 176"/>
                  <a:gd name="T3" fmla="*/ 36 h 177"/>
                  <a:gd name="T4" fmla="*/ 79 w 176"/>
                  <a:gd name="T5" fmla="*/ 42 h 177"/>
                  <a:gd name="T6" fmla="*/ 75 w 176"/>
                  <a:gd name="T7" fmla="*/ 48 h 177"/>
                  <a:gd name="T8" fmla="*/ 74 w 176"/>
                  <a:gd name="T9" fmla="*/ 56 h 177"/>
                  <a:gd name="T10" fmla="*/ 74 w 176"/>
                  <a:gd name="T11" fmla="*/ 68 h 177"/>
                  <a:gd name="T12" fmla="*/ 63 w 176"/>
                  <a:gd name="T13" fmla="*/ 68 h 177"/>
                  <a:gd name="T14" fmla="*/ 63 w 176"/>
                  <a:gd name="T15" fmla="*/ 88 h 177"/>
                  <a:gd name="T16" fmla="*/ 74 w 176"/>
                  <a:gd name="T17" fmla="*/ 88 h 177"/>
                  <a:gd name="T18" fmla="*/ 74 w 176"/>
                  <a:gd name="T19" fmla="*/ 142 h 177"/>
                  <a:gd name="T20" fmla="*/ 96 w 176"/>
                  <a:gd name="T21" fmla="*/ 142 h 177"/>
                  <a:gd name="T22" fmla="*/ 96 w 176"/>
                  <a:gd name="T23" fmla="*/ 139 h 177"/>
                  <a:gd name="T24" fmla="*/ 96 w 176"/>
                  <a:gd name="T25" fmla="*/ 130 h 177"/>
                  <a:gd name="T26" fmla="*/ 96 w 176"/>
                  <a:gd name="T27" fmla="*/ 118 h 177"/>
                  <a:gd name="T28" fmla="*/ 96 w 176"/>
                  <a:gd name="T29" fmla="*/ 103 h 177"/>
                  <a:gd name="T30" fmla="*/ 96 w 176"/>
                  <a:gd name="T31" fmla="*/ 88 h 177"/>
                  <a:gd name="T32" fmla="*/ 112 w 176"/>
                  <a:gd name="T33" fmla="*/ 88 h 177"/>
                  <a:gd name="T34" fmla="*/ 114 w 176"/>
                  <a:gd name="T35" fmla="*/ 68 h 177"/>
                  <a:gd name="T36" fmla="*/ 96 w 176"/>
                  <a:gd name="T37" fmla="*/ 68 h 177"/>
                  <a:gd name="T38" fmla="*/ 96 w 176"/>
                  <a:gd name="T39" fmla="*/ 58 h 177"/>
                  <a:gd name="T40" fmla="*/ 98 w 176"/>
                  <a:gd name="T41" fmla="*/ 55 h 177"/>
                  <a:gd name="T42" fmla="*/ 99 w 176"/>
                  <a:gd name="T43" fmla="*/ 54 h 177"/>
                  <a:gd name="T44" fmla="*/ 100 w 176"/>
                  <a:gd name="T45" fmla="*/ 52 h 177"/>
                  <a:gd name="T46" fmla="*/ 102 w 176"/>
                  <a:gd name="T47" fmla="*/ 52 h 177"/>
                  <a:gd name="T48" fmla="*/ 103 w 176"/>
                  <a:gd name="T49" fmla="*/ 52 h 177"/>
                  <a:gd name="T50" fmla="*/ 107 w 176"/>
                  <a:gd name="T51" fmla="*/ 52 h 177"/>
                  <a:gd name="T52" fmla="*/ 110 w 176"/>
                  <a:gd name="T53" fmla="*/ 52 h 177"/>
                  <a:gd name="T54" fmla="*/ 114 w 176"/>
                  <a:gd name="T55" fmla="*/ 52 h 177"/>
                  <a:gd name="T56" fmla="*/ 114 w 176"/>
                  <a:gd name="T57" fmla="*/ 34 h 177"/>
                  <a:gd name="T58" fmla="*/ 98 w 176"/>
                  <a:gd name="T59" fmla="*/ 34 h 177"/>
                  <a:gd name="T60" fmla="*/ 88 w 176"/>
                  <a:gd name="T61" fmla="*/ 0 h 177"/>
                  <a:gd name="T62" fmla="*/ 112 w 176"/>
                  <a:gd name="T63" fmla="*/ 3 h 177"/>
                  <a:gd name="T64" fmla="*/ 134 w 176"/>
                  <a:gd name="T65" fmla="*/ 12 h 177"/>
                  <a:gd name="T66" fmla="*/ 151 w 176"/>
                  <a:gd name="T67" fmla="*/ 26 h 177"/>
                  <a:gd name="T68" fmla="*/ 164 w 176"/>
                  <a:gd name="T69" fmla="*/ 44 h 177"/>
                  <a:gd name="T70" fmla="*/ 174 w 176"/>
                  <a:gd name="T71" fmla="*/ 64 h 177"/>
                  <a:gd name="T72" fmla="*/ 176 w 176"/>
                  <a:gd name="T73" fmla="*/ 88 h 177"/>
                  <a:gd name="T74" fmla="*/ 174 w 176"/>
                  <a:gd name="T75" fmla="*/ 111 h 177"/>
                  <a:gd name="T76" fmla="*/ 164 w 176"/>
                  <a:gd name="T77" fmla="*/ 132 h 177"/>
                  <a:gd name="T78" fmla="*/ 151 w 176"/>
                  <a:gd name="T79" fmla="*/ 151 h 177"/>
                  <a:gd name="T80" fmla="*/ 134 w 176"/>
                  <a:gd name="T81" fmla="*/ 165 h 177"/>
                  <a:gd name="T82" fmla="*/ 112 w 176"/>
                  <a:gd name="T83" fmla="*/ 173 h 177"/>
                  <a:gd name="T84" fmla="*/ 88 w 176"/>
                  <a:gd name="T85" fmla="*/ 177 h 177"/>
                  <a:gd name="T86" fmla="*/ 66 w 176"/>
                  <a:gd name="T87" fmla="*/ 173 h 177"/>
                  <a:gd name="T88" fmla="*/ 44 w 176"/>
                  <a:gd name="T89" fmla="*/ 165 h 177"/>
                  <a:gd name="T90" fmla="*/ 27 w 176"/>
                  <a:gd name="T91" fmla="*/ 151 h 177"/>
                  <a:gd name="T92" fmla="*/ 12 w 176"/>
                  <a:gd name="T93" fmla="*/ 132 h 177"/>
                  <a:gd name="T94" fmla="*/ 4 w 176"/>
                  <a:gd name="T95" fmla="*/ 111 h 177"/>
                  <a:gd name="T96" fmla="*/ 0 w 176"/>
                  <a:gd name="T97" fmla="*/ 88 h 177"/>
                  <a:gd name="T98" fmla="*/ 4 w 176"/>
                  <a:gd name="T99" fmla="*/ 64 h 177"/>
                  <a:gd name="T100" fmla="*/ 12 w 176"/>
                  <a:gd name="T101" fmla="*/ 44 h 177"/>
                  <a:gd name="T102" fmla="*/ 27 w 176"/>
                  <a:gd name="T103" fmla="*/ 26 h 177"/>
                  <a:gd name="T104" fmla="*/ 44 w 176"/>
                  <a:gd name="T105" fmla="*/ 12 h 177"/>
                  <a:gd name="T106" fmla="*/ 66 w 176"/>
                  <a:gd name="T107" fmla="*/ 3 h 177"/>
                  <a:gd name="T108" fmla="*/ 88 w 176"/>
                  <a:gd name="T10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177">
                    <a:moveTo>
                      <a:pt x="98" y="34"/>
                    </a:moveTo>
                    <a:lnTo>
                      <a:pt x="86" y="36"/>
                    </a:lnTo>
                    <a:lnTo>
                      <a:pt x="79" y="42"/>
                    </a:lnTo>
                    <a:lnTo>
                      <a:pt x="75" y="48"/>
                    </a:lnTo>
                    <a:lnTo>
                      <a:pt x="74" y="56"/>
                    </a:lnTo>
                    <a:lnTo>
                      <a:pt x="74" y="68"/>
                    </a:lnTo>
                    <a:lnTo>
                      <a:pt x="63" y="68"/>
                    </a:lnTo>
                    <a:lnTo>
                      <a:pt x="63" y="88"/>
                    </a:lnTo>
                    <a:lnTo>
                      <a:pt x="74" y="88"/>
                    </a:lnTo>
                    <a:lnTo>
                      <a:pt x="74" y="142"/>
                    </a:lnTo>
                    <a:lnTo>
                      <a:pt x="96" y="142"/>
                    </a:lnTo>
                    <a:lnTo>
                      <a:pt x="96" y="139"/>
                    </a:lnTo>
                    <a:lnTo>
                      <a:pt x="96" y="130"/>
                    </a:lnTo>
                    <a:lnTo>
                      <a:pt x="96" y="118"/>
                    </a:lnTo>
                    <a:lnTo>
                      <a:pt x="96" y="103"/>
                    </a:lnTo>
                    <a:lnTo>
                      <a:pt x="96" y="88"/>
                    </a:lnTo>
                    <a:lnTo>
                      <a:pt x="112" y="88"/>
                    </a:lnTo>
                    <a:lnTo>
                      <a:pt x="114" y="68"/>
                    </a:lnTo>
                    <a:lnTo>
                      <a:pt x="96" y="68"/>
                    </a:lnTo>
                    <a:lnTo>
                      <a:pt x="96" y="58"/>
                    </a:lnTo>
                    <a:lnTo>
                      <a:pt x="98" y="55"/>
                    </a:lnTo>
                    <a:lnTo>
                      <a:pt x="99" y="54"/>
                    </a:lnTo>
                    <a:lnTo>
                      <a:pt x="100" y="52"/>
                    </a:lnTo>
                    <a:lnTo>
                      <a:pt x="102" y="52"/>
                    </a:lnTo>
                    <a:lnTo>
                      <a:pt x="103" y="52"/>
                    </a:lnTo>
                    <a:lnTo>
                      <a:pt x="107" y="52"/>
                    </a:lnTo>
                    <a:lnTo>
                      <a:pt x="110" y="52"/>
                    </a:lnTo>
                    <a:lnTo>
                      <a:pt x="114" y="52"/>
                    </a:lnTo>
                    <a:lnTo>
                      <a:pt x="114" y="34"/>
                    </a:lnTo>
                    <a:lnTo>
                      <a:pt x="98" y="34"/>
                    </a:lnTo>
                    <a:close/>
                    <a:moveTo>
                      <a:pt x="88" y="0"/>
                    </a:moveTo>
                    <a:lnTo>
                      <a:pt x="112" y="3"/>
                    </a:lnTo>
                    <a:lnTo>
                      <a:pt x="134" y="12"/>
                    </a:lnTo>
                    <a:lnTo>
                      <a:pt x="151" y="26"/>
                    </a:lnTo>
                    <a:lnTo>
                      <a:pt x="164" y="44"/>
                    </a:lnTo>
                    <a:lnTo>
                      <a:pt x="174" y="64"/>
                    </a:lnTo>
                    <a:lnTo>
                      <a:pt x="176" y="88"/>
                    </a:lnTo>
                    <a:lnTo>
                      <a:pt x="174" y="111"/>
                    </a:lnTo>
                    <a:lnTo>
                      <a:pt x="164" y="132"/>
                    </a:lnTo>
                    <a:lnTo>
                      <a:pt x="151" y="151"/>
                    </a:lnTo>
                    <a:lnTo>
                      <a:pt x="134" y="165"/>
                    </a:lnTo>
                    <a:lnTo>
                      <a:pt x="112" y="173"/>
                    </a:lnTo>
                    <a:lnTo>
                      <a:pt x="88" y="177"/>
                    </a:lnTo>
                    <a:lnTo>
                      <a:pt x="66" y="173"/>
                    </a:lnTo>
                    <a:lnTo>
                      <a:pt x="44" y="165"/>
                    </a:lnTo>
                    <a:lnTo>
                      <a:pt x="27" y="151"/>
                    </a:lnTo>
                    <a:lnTo>
                      <a:pt x="12" y="132"/>
                    </a:lnTo>
                    <a:lnTo>
                      <a:pt x="4" y="111"/>
                    </a:lnTo>
                    <a:lnTo>
                      <a:pt x="0" y="88"/>
                    </a:lnTo>
                    <a:lnTo>
                      <a:pt x="4" y="64"/>
                    </a:lnTo>
                    <a:lnTo>
                      <a:pt x="12" y="44"/>
                    </a:lnTo>
                    <a:lnTo>
                      <a:pt x="27" y="26"/>
                    </a:lnTo>
                    <a:lnTo>
                      <a:pt x="44" y="12"/>
                    </a:lnTo>
                    <a:lnTo>
                      <a:pt x="66" y="3"/>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87B3FD49-971F-45D2-BB86-C0C592253308}"/>
                  </a:ext>
                </a:extLst>
              </p:cNvPr>
              <p:cNvGrpSpPr/>
              <p:nvPr/>
            </p:nvGrpSpPr>
            <p:grpSpPr>
              <a:xfrm>
                <a:off x="7568081" y="5284328"/>
                <a:ext cx="247186" cy="247185"/>
                <a:chOff x="7771998" y="1108703"/>
                <a:chExt cx="536747" cy="536743"/>
              </a:xfrm>
              <a:solidFill>
                <a:schemeClr val="tx1"/>
              </a:solidFill>
            </p:grpSpPr>
            <p:sp>
              <p:nvSpPr>
                <p:cNvPr id="178" name="Freeform 972">
                  <a:extLst>
                    <a:ext uri="{FF2B5EF4-FFF2-40B4-BE49-F238E27FC236}">
                      <a16:creationId xmlns:a16="http://schemas.microsoft.com/office/drawing/2014/main" id="{EA17ABAA-1CBC-4213-9AF3-EBE47CC4CB66}"/>
                    </a:ext>
                  </a:extLst>
                </p:cNvPr>
                <p:cNvSpPr>
                  <a:spLocks/>
                </p:cNvSpPr>
                <p:nvPr/>
              </p:nvSpPr>
              <p:spPr bwMode="auto">
                <a:xfrm>
                  <a:off x="7771998" y="1524414"/>
                  <a:ext cx="184179" cy="121032"/>
                </a:xfrm>
                <a:custGeom>
                  <a:avLst/>
                  <a:gdLst>
                    <a:gd name="T0" fmla="*/ 45 w 45"/>
                    <a:gd name="T1" fmla="*/ 6 h 28"/>
                    <a:gd name="T2" fmla="*/ 28 w 45"/>
                    <a:gd name="T3" fmla="*/ 0 h 28"/>
                    <a:gd name="T4" fmla="*/ 0 w 45"/>
                    <a:gd name="T5" fmla="*/ 28 h 28"/>
                    <a:gd name="T6" fmla="*/ 40 w 45"/>
                    <a:gd name="T7" fmla="*/ 28 h 28"/>
                    <a:gd name="T8" fmla="*/ 45 w 45"/>
                    <a:gd name="T9" fmla="*/ 6 h 28"/>
                  </a:gdLst>
                  <a:ahLst/>
                  <a:cxnLst>
                    <a:cxn ang="0">
                      <a:pos x="T0" y="T1"/>
                    </a:cxn>
                    <a:cxn ang="0">
                      <a:pos x="T2" y="T3"/>
                    </a:cxn>
                    <a:cxn ang="0">
                      <a:pos x="T4" y="T5"/>
                    </a:cxn>
                    <a:cxn ang="0">
                      <a:pos x="T6" y="T7"/>
                    </a:cxn>
                    <a:cxn ang="0">
                      <a:pos x="T8" y="T9"/>
                    </a:cxn>
                  </a:cxnLst>
                  <a:rect l="0" t="0" r="r" b="b"/>
                  <a:pathLst>
                    <a:path w="45" h="28">
                      <a:moveTo>
                        <a:pt x="45" y="6"/>
                      </a:moveTo>
                      <a:cubicBezTo>
                        <a:pt x="41" y="2"/>
                        <a:pt x="35" y="0"/>
                        <a:pt x="28" y="0"/>
                      </a:cubicBezTo>
                      <a:cubicBezTo>
                        <a:pt x="13" y="0"/>
                        <a:pt x="0" y="13"/>
                        <a:pt x="0" y="28"/>
                      </a:cubicBezTo>
                      <a:cubicBezTo>
                        <a:pt x="40" y="28"/>
                        <a:pt x="40" y="28"/>
                        <a:pt x="40" y="28"/>
                      </a:cubicBezTo>
                      <a:cubicBezTo>
                        <a:pt x="40" y="20"/>
                        <a:pt x="42" y="13"/>
                        <a:pt x="4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79" name="Oval 973">
                  <a:extLst>
                    <a:ext uri="{FF2B5EF4-FFF2-40B4-BE49-F238E27FC236}">
                      <a16:creationId xmlns:a16="http://schemas.microsoft.com/office/drawing/2014/main" id="{D1F7DF25-906E-4D76-A2D8-505F6F03228B}"/>
                    </a:ext>
                  </a:extLst>
                </p:cNvPr>
                <p:cNvSpPr>
                  <a:spLocks noChangeArrowheads="1"/>
                </p:cNvSpPr>
                <p:nvPr/>
              </p:nvSpPr>
              <p:spPr bwMode="auto">
                <a:xfrm>
                  <a:off x="7835143" y="1392858"/>
                  <a:ext cx="105243" cy="999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0" name="Freeform 997">
                  <a:extLst>
                    <a:ext uri="{FF2B5EF4-FFF2-40B4-BE49-F238E27FC236}">
                      <a16:creationId xmlns:a16="http://schemas.microsoft.com/office/drawing/2014/main" id="{3F188172-339D-4CA9-A532-8423D345B90C}"/>
                    </a:ext>
                  </a:extLst>
                </p:cNvPr>
                <p:cNvSpPr>
                  <a:spLocks/>
                </p:cNvSpPr>
                <p:nvPr/>
              </p:nvSpPr>
              <p:spPr bwMode="auto">
                <a:xfrm>
                  <a:off x="7971965" y="1477051"/>
                  <a:ext cx="336780" cy="168390"/>
                </a:xfrm>
                <a:custGeom>
                  <a:avLst/>
                  <a:gdLst>
                    <a:gd name="T0" fmla="*/ 80 w 80"/>
                    <a:gd name="T1" fmla="*/ 40 h 40"/>
                    <a:gd name="T2" fmla="*/ 40 w 80"/>
                    <a:gd name="T3" fmla="*/ 0 h 40"/>
                    <a:gd name="T4" fmla="*/ 0 w 80"/>
                    <a:gd name="T5" fmla="*/ 40 h 40"/>
                    <a:gd name="T6" fmla="*/ 80 w 80"/>
                    <a:gd name="T7" fmla="*/ 40 h 40"/>
                  </a:gdLst>
                  <a:ahLst/>
                  <a:cxnLst>
                    <a:cxn ang="0">
                      <a:pos x="T0" y="T1"/>
                    </a:cxn>
                    <a:cxn ang="0">
                      <a:pos x="T2" y="T3"/>
                    </a:cxn>
                    <a:cxn ang="0">
                      <a:pos x="T4" y="T5"/>
                    </a:cxn>
                    <a:cxn ang="0">
                      <a:pos x="T6" y="T7"/>
                    </a:cxn>
                  </a:cxnLst>
                  <a:rect l="0" t="0" r="r" b="b"/>
                  <a:pathLst>
                    <a:path w="80" h="40">
                      <a:moveTo>
                        <a:pt x="80" y="40"/>
                      </a:moveTo>
                      <a:cubicBezTo>
                        <a:pt x="80" y="18"/>
                        <a:pt x="62" y="0"/>
                        <a:pt x="40" y="0"/>
                      </a:cubicBezTo>
                      <a:cubicBezTo>
                        <a:pt x="18" y="0"/>
                        <a:pt x="0" y="18"/>
                        <a:pt x="0" y="40"/>
                      </a:cubicBezTo>
                      <a:lnTo>
                        <a:pt x="8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1" name="Oval 998">
                  <a:extLst>
                    <a:ext uri="{FF2B5EF4-FFF2-40B4-BE49-F238E27FC236}">
                      <a16:creationId xmlns:a16="http://schemas.microsoft.com/office/drawing/2014/main" id="{F4EB608F-9346-49C1-8F53-BD9E30F4B39A}"/>
                    </a:ext>
                  </a:extLst>
                </p:cNvPr>
                <p:cNvSpPr>
                  <a:spLocks noChangeArrowheads="1"/>
                </p:cNvSpPr>
                <p:nvPr/>
              </p:nvSpPr>
              <p:spPr bwMode="auto">
                <a:xfrm>
                  <a:off x="8056158" y="1261305"/>
                  <a:ext cx="168390" cy="1631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2" name="Freeform 1000">
                  <a:extLst>
                    <a:ext uri="{FF2B5EF4-FFF2-40B4-BE49-F238E27FC236}">
                      <a16:creationId xmlns:a16="http://schemas.microsoft.com/office/drawing/2014/main" id="{278D66B8-E942-4B79-BDB2-E1398BC0C3F1}"/>
                    </a:ext>
                  </a:extLst>
                </p:cNvPr>
                <p:cNvSpPr>
                  <a:spLocks/>
                </p:cNvSpPr>
                <p:nvPr/>
              </p:nvSpPr>
              <p:spPr bwMode="auto">
                <a:xfrm>
                  <a:off x="7803585" y="1108703"/>
                  <a:ext cx="168390" cy="168390"/>
                </a:xfrm>
                <a:custGeom>
                  <a:avLst/>
                  <a:gdLst>
                    <a:gd name="T0" fmla="*/ 32 w 32"/>
                    <a:gd name="T1" fmla="*/ 13 h 32"/>
                    <a:gd name="T2" fmla="*/ 19 w 32"/>
                    <a:gd name="T3" fmla="*/ 13 h 32"/>
                    <a:gd name="T4" fmla="*/ 19 w 32"/>
                    <a:gd name="T5" fmla="*/ 0 h 32"/>
                    <a:gd name="T6" fmla="*/ 13 w 32"/>
                    <a:gd name="T7" fmla="*/ 0 h 32"/>
                    <a:gd name="T8" fmla="*/ 13 w 32"/>
                    <a:gd name="T9" fmla="*/ 13 h 32"/>
                    <a:gd name="T10" fmla="*/ 0 w 32"/>
                    <a:gd name="T11" fmla="*/ 13 h 32"/>
                    <a:gd name="T12" fmla="*/ 0 w 32"/>
                    <a:gd name="T13" fmla="*/ 19 h 32"/>
                    <a:gd name="T14" fmla="*/ 13 w 32"/>
                    <a:gd name="T15" fmla="*/ 19 h 32"/>
                    <a:gd name="T16" fmla="*/ 13 w 32"/>
                    <a:gd name="T17" fmla="*/ 32 h 32"/>
                    <a:gd name="T18" fmla="*/ 19 w 32"/>
                    <a:gd name="T19" fmla="*/ 32 h 32"/>
                    <a:gd name="T20" fmla="*/ 19 w 32"/>
                    <a:gd name="T21" fmla="*/ 19 h 32"/>
                    <a:gd name="T22" fmla="*/ 32 w 32"/>
                    <a:gd name="T23" fmla="*/ 19 h 32"/>
                    <a:gd name="T24" fmla="*/ 32 w 32"/>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2">
                      <a:moveTo>
                        <a:pt x="32" y="13"/>
                      </a:moveTo>
                      <a:lnTo>
                        <a:pt x="19" y="13"/>
                      </a:lnTo>
                      <a:lnTo>
                        <a:pt x="19" y="0"/>
                      </a:lnTo>
                      <a:lnTo>
                        <a:pt x="13" y="0"/>
                      </a:lnTo>
                      <a:lnTo>
                        <a:pt x="13" y="13"/>
                      </a:lnTo>
                      <a:lnTo>
                        <a:pt x="0" y="13"/>
                      </a:lnTo>
                      <a:lnTo>
                        <a:pt x="0" y="19"/>
                      </a:lnTo>
                      <a:lnTo>
                        <a:pt x="13" y="19"/>
                      </a:lnTo>
                      <a:lnTo>
                        <a:pt x="13" y="32"/>
                      </a:lnTo>
                      <a:lnTo>
                        <a:pt x="19" y="32"/>
                      </a:lnTo>
                      <a:lnTo>
                        <a:pt x="19" y="19"/>
                      </a:lnTo>
                      <a:lnTo>
                        <a:pt x="32" y="19"/>
                      </a:lnTo>
                      <a:lnTo>
                        <a:pt x="3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AE9BEE2-AC9E-45AD-9B9F-E48F11879753}"/>
                  </a:ext>
                </a:extLst>
              </p:cNvPr>
              <p:cNvGrpSpPr/>
              <p:nvPr/>
            </p:nvGrpSpPr>
            <p:grpSpPr>
              <a:xfrm>
                <a:off x="8220401" y="3794697"/>
                <a:ext cx="242452" cy="211555"/>
                <a:chOff x="3038795" y="5760559"/>
                <a:chExt cx="536742" cy="468348"/>
              </a:xfrm>
              <a:solidFill>
                <a:schemeClr val="tx1"/>
              </a:solidFill>
            </p:grpSpPr>
            <p:sp>
              <p:nvSpPr>
                <p:cNvPr id="184" name="Freeform 975">
                  <a:extLst>
                    <a:ext uri="{FF2B5EF4-FFF2-40B4-BE49-F238E27FC236}">
                      <a16:creationId xmlns:a16="http://schemas.microsoft.com/office/drawing/2014/main" id="{25B1500F-B019-4EA0-AE79-6A6C89609459}"/>
                    </a:ext>
                  </a:extLst>
                </p:cNvPr>
                <p:cNvSpPr>
                  <a:spLocks/>
                </p:cNvSpPr>
                <p:nvPr/>
              </p:nvSpPr>
              <p:spPr bwMode="auto">
                <a:xfrm>
                  <a:off x="3038795" y="5897383"/>
                  <a:ext cx="452549" cy="331524"/>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5" name="Freeform 976">
                  <a:extLst>
                    <a:ext uri="{FF2B5EF4-FFF2-40B4-BE49-F238E27FC236}">
                      <a16:creationId xmlns:a16="http://schemas.microsoft.com/office/drawing/2014/main" id="{F60C33F2-53F0-403A-961C-2AF1534BA854}"/>
                    </a:ext>
                  </a:extLst>
                </p:cNvPr>
                <p:cNvSpPr>
                  <a:spLocks/>
                </p:cNvSpPr>
                <p:nvPr/>
              </p:nvSpPr>
              <p:spPr bwMode="auto">
                <a:xfrm>
                  <a:off x="3391357" y="5760559"/>
                  <a:ext cx="184180" cy="299950"/>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6" name="Rectangle 977">
                  <a:extLst>
                    <a:ext uri="{FF2B5EF4-FFF2-40B4-BE49-F238E27FC236}">
                      <a16:creationId xmlns:a16="http://schemas.microsoft.com/office/drawing/2014/main" id="{3329F2CD-BC39-414B-BA95-D81A99A0FC0D}"/>
                    </a:ext>
                  </a:extLst>
                </p:cNvPr>
                <p:cNvSpPr>
                  <a:spLocks noChangeArrowheads="1"/>
                </p:cNvSpPr>
                <p:nvPr/>
              </p:nvSpPr>
              <p:spPr bwMode="auto">
                <a:xfrm>
                  <a:off x="3222959" y="6160473"/>
                  <a:ext cx="84196" cy="3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87" name="Rectangle 978">
                  <a:extLst>
                    <a:ext uri="{FF2B5EF4-FFF2-40B4-BE49-F238E27FC236}">
                      <a16:creationId xmlns:a16="http://schemas.microsoft.com/office/drawing/2014/main" id="{7E7920A5-54A4-49FB-950C-3EE8AFB426A7}"/>
                    </a:ext>
                  </a:extLst>
                </p:cNvPr>
                <p:cNvSpPr>
                  <a:spLocks noChangeArrowheads="1"/>
                </p:cNvSpPr>
                <p:nvPr/>
              </p:nvSpPr>
              <p:spPr bwMode="auto">
                <a:xfrm>
                  <a:off x="3443984" y="5997291"/>
                  <a:ext cx="84196" cy="315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188" name="Group 164">
                <a:extLst>
                  <a:ext uri="{FF2B5EF4-FFF2-40B4-BE49-F238E27FC236}">
                    <a16:creationId xmlns:a16="http://schemas.microsoft.com/office/drawing/2014/main" id="{FF125696-16EA-4E59-9B47-A784311CB701}"/>
                  </a:ext>
                </a:extLst>
              </p:cNvPr>
              <p:cNvGrpSpPr>
                <a:grpSpLocks noChangeAspect="1"/>
              </p:cNvGrpSpPr>
              <p:nvPr/>
            </p:nvGrpSpPr>
            <p:grpSpPr bwMode="auto">
              <a:xfrm>
                <a:off x="8190072" y="3162366"/>
                <a:ext cx="218084" cy="219009"/>
                <a:chOff x="2420" y="2096"/>
                <a:chExt cx="236" cy="237"/>
              </a:xfrm>
              <a:solidFill>
                <a:schemeClr val="tx1"/>
              </a:solidFill>
            </p:grpSpPr>
            <p:sp>
              <p:nvSpPr>
                <p:cNvPr id="190" name="Freeform 165">
                  <a:extLst>
                    <a:ext uri="{FF2B5EF4-FFF2-40B4-BE49-F238E27FC236}">
                      <a16:creationId xmlns:a16="http://schemas.microsoft.com/office/drawing/2014/main" id="{F65314A7-8A75-4D83-87EF-9425242948D2}"/>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1" name="Freeform 166">
                  <a:extLst>
                    <a:ext uri="{FF2B5EF4-FFF2-40B4-BE49-F238E27FC236}">
                      <a16:creationId xmlns:a16="http://schemas.microsoft.com/office/drawing/2014/main" id="{62FCC209-964F-43EC-ACFE-4CBC29A429BF}"/>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2" name="Freeform 167">
                  <a:extLst>
                    <a:ext uri="{FF2B5EF4-FFF2-40B4-BE49-F238E27FC236}">
                      <a16:creationId xmlns:a16="http://schemas.microsoft.com/office/drawing/2014/main" id="{479A8C4B-D705-4218-8C63-1C8A82EA6BF9}"/>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3" name="Freeform 168">
                  <a:extLst>
                    <a:ext uri="{FF2B5EF4-FFF2-40B4-BE49-F238E27FC236}">
                      <a16:creationId xmlns:a16="http://schemas.microsoft.com/office/drawing/2014/main" id="{94A401EA-56C7-4CC5-887C-0C3DA04E768E}"/>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4" name="Freeform 169">
                  <a:extLst>
                    <a:ext uri="{FF2B5EF4-FFF2-40B4-BE49-F238E27FC236}">
                      <a16:creationId xmlns:a16="http://schemas.microsoft.com/office/drawing/2014/main" id="{A34A1A79-82A4-411F-87C8-2C23FE9A193D}"/>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5" name="Freeform 170">
                  <a:extLst>
                    <a:ext uri="{FF2B5EF4-FFF2-40B4-BE49-F238E27FC236}">
                      <a16:creationId xmlns:a16="http://schemas.microsoft.com/office/drawing/2014/main" id="{B6BC4CC8-8F29-43B1-B5D9-E504C698B8B4}"/>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6" name="Freeform 171">
                  <a:extLst>
                    <a:ext uri="{FF2B5EF4-FFF2-40B4-BE49-F238E27FC236}">
                      <a16:creationId xmlns:a16="http://schemas.microsoft.com/office/drawing/2014/main" id="{C1BDAD0F-1BD8-4E49-9805-7CBFF04E161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7" name="Freeform 172">
                  <a:extLst>
                    <a:ext uri="{FF2B5EF4-FFF2-40B4-BE49-F238E27FC236}">
                      <a16:creationId xmlns:a16="http://schemas.microsoft.com/office/drawing/2014/main" id="{7082F82C-570C-4019-BC89-23F435BABCEA}"/>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8" name="Freeform 173">
                  <a:extLst>
                    <a:ext uri="{FF2B5EF4-FFF2-40B4-BE49-F238E27FC236}">
                      <a16:creationId xmlns:a16="http://schemas.microsoft.com/office/drawing/2014/main" id="{B86D1060-AC3A-4FBA-8145-98EE4F68E819}"/>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BFFC906D-7B88-4D82-BAA0-DC37B8A3D54C}"/>
                  </a:ext>
                </a:extLst>
              </p:cNvPr>
              <p:cNvGrpSpPr/>
              <p:nvPr/>
            </p:nvGrpSpPr>
            <p:grpSpPr>
              <a:xfrm>
                <a:off x="3851244" y="4399142"/>
                <a:ext cx="240062" cy="256084"/>
                <a:chOff x="708808" y="1864704"/>
                <a:chExt cx="346886" cy="370038"/>
              </a:xfrm>
              <a:solidFill>
                <a:schemeClr val="tx1"/>
              </a:solidFill>
            </p:grpSpPr>
            <p:sp>
              <p:nvSpPr>
                <p:cNvPr id="201" name="Freeform 1054">
                  <a:extLst>
                    <a:ext uri="{FF2B5EF4-FFF2-40B4-BE49-F238E27FC236}">
                      <a16:creationId xmlns:a16="http://schemas.microsoft.com/office/drawing/2014/main" id="{3050237A-C03E-4732-9FA6-12DF59A7FB2E}"/>
                    </a:ext>
                  </a:extLst>
                </p:cNvPr>
                <p:cNvSpPr>
                  <a:spLocks noEditPoints="1"/>
                </p:cNvSpPr>
                <p:nvPr/>
              </p:nvSpPr>
              <p:spPr bwMode="auto">
                <a:xfrm>
                  <a:off x="708808" y="2022867"/>
                  <a:ext cx="133384" cy="133384"/>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2" name="Freeform 1054">
                  <a:extLst>
                    <a:ext uri="{FF2B5EF4-FFF2-40B4-BE49-F238E27FC236}">
                      <a16:creationId xmlns:a16="http://schemas.microsoft.com/office/drawing/2014/main" id="{E22A894A-6C53-43F9-AC53-89D7A8EA2131}"/>
                    </a:ext>
                  </a:extLst>
                </p:cNvPr>
                <p:cNvSpPr>
                  <a:spLocks noEditPoints="1"/>
                </p:cNvSpPr>
                <p:nvPr/>
              </p:nvSpPr>
              <p:spPr bwMode="auto">
                <a:xfrm>
                  <a:off x="820873" y="2101358"/>
                  <a:ext cx="133384" cy="133384"/>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3" name="Freeform 1054">
                  <a:extLst>
                    <a:ext uri="{FF2B5EF4-FFF2-40B4-BE49-F238E27FC236}">
                      <a16:creationId xmlns:a16="http://schemas.microsoft.com/office/drawing/2014/main" id="{23F134C6-C1E8-4A3A-81BB-08EED700ABE2}"/>
                    </a:ext>
                  </a:extLst>
                </p:cNvPr>
                <p:cNvSpPr>
                  <a:spLocks noEditPoints="1"/>
                </p:cNvSpPr>
                <p:nvPr/>
              </p:nvSpPr>
              <p:spPr bwMode="auto">
                <a:xfrm>
                  <a:off x="812608" y="1864704"/>
                  <a:ext cx="243086" cy="24308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4" name="Group 203">
                <a:extLst>
                  <a:ext uri="{FF2B5EF4-FFF2-40B4-BE49-F238E27FC236}">
                    <a16:creationId xmlns:a16="http://schemas.microsoft.com/office/drawing/2014/main" id="{3FDCDD72-A0E8-44DD-B56A-249F9CB79526}"/>
                  </a:ext>
                </a:extLst>
              </p:cNvPr>
              <p:cNvGrpSpPr/>
              <p:nvPr/>
            </p:nvGrpSpPr>
            <p:grpSpPr>
              <a:xfrm>
                <a:off x="3857846" y="3087563"/>
                <a:ext cx="267009" cy="259158"/>
                <a:chOff x="790282" y="4729555"/>
                <a:chExt cx="541453" cy="525528"/>
              </a:xfrm>
              <a:solidFill>
                <a:schemeClr val="tx1"/>
              </a:solidFill>
            </p:grpSpPr>
            <p:sp>
              <p:nvSpPr>
                <p:cNvPr id="205" name="Freeform 1099">
                  <a:extLst>
                    <a:ext uri="{FF2B5EF4-FFF2-40B4-BE49-F238E27FC236}">
                      <a16:creationId xmlns:a16="http://schemas.microsoft.com/office/drawing/2014/main" id="{EE567CDD-E7C2-4D12-8504-DFFBCF70FF2A}"/>
                    </a:ext>
                  </a:extLst>
                </p:cNvPr>
                <p:cNvSpPr>
                  <a:spLocks noEditPoints="1"/>
                </p:cNvSpPr>
                <p:nvPr/>
              </p:nvSpPr>
              <p:spPr bwMode="auto">
                <a:xfrm>
                  <a:off x="790282" y="4734854"/>
                  <a:ext cx="525535"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6" name="Freeform 1100">
                  <a:extLst>
                    <a:ext uri="{FF2B5EF4-FFF2-40B4-BE49-F238E27FC236}">
                      <a16:creationId xmlns:a16="http://schemas.microsoft.com/office/drawing/2014/main" id="{DC90AA70-812A-472E-9A4C-72B7767B61D1}"/>
                    </a:ext>
                  </a:extLst>
                </p:cNvPr>
                <p:cNvSpPr>
                  <a:spLocks/>
                </p:cNvSpPr>
                <p:nvPr/>
              </p:nvSpPr>
              <p:spPr bwMode="auto">
                <a:xfrm>
                  <a:off x="965458" y="5138299"/>
                  <a:ext cx="122095"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7" name="Freeform 1101">
                  <a:extLst>
                    <a:ext uri="{FF2B5EF4-FFF2-40B4-BE49-F238E27FC236}">
                      <a16:creationId xmlns:a16="http://schemas.microsoft.com/office/drawing/2014/main" id="{635A36E3-542E-4050-BE08-E896F66676C6}"/>
                    </a:ext>
                  </a:extLst>
                </p:cNvPr>
                <p:cNvSpPr>
                  <a:spLocks/>
                </p:cNvSpPr>
                <p:nvPr/>
              </p:nvSpPr>
              <p:spPr bwMode="auto">
                <a:xfrm>
                  <a:off x="912373" y="5085218"/>
                  <a:ext cx="116786" cy="111478"/>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8" name="Freeform 1102">
                  <a:extLst>
                    <a:ext uri="{FF2B5EF4-FFF2-40B4-BE49-F238E27FC236}">
                      <a16:creationId xmlns:a16="http://schemas.microsoft.com/office/drawing/2014/main" id="{F5F63745-B707-4367-8DA9-52AD623D6108}"/>
                    </a:ext>
                  </a:extLst>
                </p:cNvPr>
                <p:cNvSpPr>
                  <a:spLocks/>
                </p:cNvSpPr>
                <p:nvPr/>
              </p:nvSpPr>
              <p:spPr bwMode="auto">
                <a:xfrm>
                  <a:off x="859289" y="5026830"/>
                  <a:ext cx="116786" cy="116783"/>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9" name="Freeform 1103">
                  <a:extLst>
                    <a:ext uri="{FF2B5EF4-FFF2-40B4-BE49-F238E27FC236}">
                      <a16:creationId xmlns:a16="http://schemas.microsoft.com/office/drawing/2014/main" id="{C54B3E87-F530-41AE-9604-9FBCA5C9D2C6}"/>
                    </a:ext>
                  </a:extLst>
                </p:cNvPr>
                <p:cNvSpPr>
                  <a:spLocks/>
                </p:cNvSpPr>
                <p:nvPr/>
              </p:nvSpPr>
              <p:spPr bwMode="auto">
                <a:xfrm>
                  <a:off x="800895" y="4973747"/>
                  <a:ext cx="122095"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0" name="Freeform 1104">
                  <a:extLst>
                    <a:ext uri="{FF2B5EF4-FFF2-40B4-BE49-F238E27FC236}">
                      <a16:creationId xmlns:a16="http://schemas.microsoft.com/office/drawing/2014/main" id="{C2674ACC-C0DF-460B-BD76-86007806FDC5}"/>
                    </a:ext>
                  </a:extLst>
                </p:cNvPr>
                <p:cNvSpPr>
                  <a:spLocks/>
                </p:cNvSpPr>
                <p:nvPr/>
              </p:nvSpPr>
              <p:spPr bwMode="auto">
                <a:xfrm>
                  <a:off x="933605" y="4729555"/>
                  <a:ext cx="398130" cy="260113"/>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6C7CB29D-7FF1-4592-A0FA-CD4557D62292}"/>
                  </a:ext>
                </a:extLst>
              </p:cNvPr>
              <p:cNvGrpSpPr/>
              <p:nvPr/>
            </p:nvGrpSpPr>
            <p:grpSpPr>
              <a:xfrm>
                <a:off x="5753297" y="5892074"/>
                <a:ext cx="248591" cy="248591"/>
                <a:chOff x="3525838" y="3619500"/>
                <a:chExt cx="280988" cy="280988"/>
              </a:xfrm>
              <a:solidFill>
                <a:schemeClr val="tx1"/>
              </a:solidFill>
            </p:grpSpPr>
            <p:sp>
              <p:nvSpPr>
                <p:cNvPr id="213" name="Freeform 125">
                  <a:extLst>
                    <a:ext uri="{FF2B5EF4-FFF2-40B4-BE49-F238E27FC236}">
                      <a16:creationId xmlns:a16="http://schemas.microsoft.com/office/drawing/2014/main" id="{E69510A8-6548-4B30-A0BF-1EA0D0CEA664}"/>
                    </a:ext>
                  </a:extLst>
                </p:cNvPr>
                <p:cNvSpPr>
                  <a:spLocks noEditPoints="1"/>
                </p:cNvSpPr>
                <p:nvPr/>
              </p:nvSpPr>
              <p:spPr bwMode="auto">
                <a:xfrm>
                  <a:off x="3525838" y="3619500"/>
                  <a:ext cx="280988" cy="280988"/>
                </a:xfrm>
                <a:custGeom>
                  <a:avLst/>
                  <a:gdLst>
                    <a:gd name="T0" fmla="*/ 47 w 177"/>
                    <a:gd name="T1" fmla="*/ 39 h 177"/>
                    <a:gd name="T2" fmla="*/ 43 w 177"/>
                    <a:gd name="T3" fmla="*/ 40 h 177"/>
                    <a:gd name="T4" fmla="*/ 40 w 177"/>
                    <a:gd name="T5" fmla="*/ 43 h 177"/>
                    <a:gd name="T6" fmla="*/ 39 w 177"/>
                    <a:gd name="T7" fmla="*/ 47 h 177"/>
                    <a:gd name="T8" fmla="*/ 39 w 177"/>
                    <a:gd name="T9" fmla="*/ 131 h 177"/>
                    <a:gd name="T10" fmla="*/ 40 w 177"/>
                    <a:gd name="T11" fmla="*/ 135 h 177"/>
                    <a:gd name="T12" fmla="*/ 43 w 177"/>
                    <a:gd name="T13" fmla="*/ 138 h 177"/>
                    <a:gd name="T14" fmla="*/ 47 w 177"/>
                    <a:gd name="T15" fmla="*/ 138 h 177"/>
                    <a:gd name="T16" fmla="*/ 130 w 177"/>
                    <a:gd name="T17" fmla="*/ 138 h 177"/>
                    <a:gd name="T18" fmla="*/ 134 w 177"/>
                    <a:gd name="T19" fmla="*/ 138 h 177"/>
                    <a:gd name="T20" fmla="*/ 137 w 177"/>
                    <a:gd name="T21" fmla="*/ 135 h 177"/>
                    <a:gd name="T22" fmla="*/ 138 w 177"/>
                    <a:gd name="T23" fmla="*/ 131 h 177"/>
                    <a:gd name="T24" fmla="*/ 138 w 177"/>
                    <a:gd name="T25" fmla="*/ 47 h 177"/>
                    <a:gd name="T26" fmla="*/ 137 w 177"/>
                    <a:gd name="T27" fmla="*/ 43 h 177"/>
                    <a:gd name="T28" fmla="*/ 134 w 177"/>
                    <a:gd name="T29" fmla="*/ 40 h 177"/>
                    <a:gd name="T30" fmla="*/ 130 w 177"/>
                    <a:gd name="T31" fmla="*/ 39 h 177"/>
                    <a:gd name="T32" fmla="*/ 47 w 177"/>
                    <a:gd name="T33" fmla="*/ 39 h 177"/>
                    <a:gd name="T34" fmla="*/ 88 w 177"/>
                    <a:gd name="T35" fmla="*/ 0 h 177"/>
                    <a:gd name="T36" fmla="*/ 113 w 177"/>
                    <a:gd name="T37" fmla="*/ 4 h 177"/>
                    <a:gd name="T38" fmla="*/ 133 w 177"/>
                    <a:gd name="T39" fmla="*/ 12 h 177"/>
                    <a:gd name="T40" fmla="*/ 151 w 177"/>
                    <a:gd name="T41" fmla="*/ 27 h 177"/>
                    <a:gd name="T42" fmla="*/ 165 w 177"/>
                    <a:gd name="T43" fmla="*/ 44 h 177"/>
                    <a:gd name="T44" fmla="*/ 174 w 177"/>
                    <a:gd name="T45" fmla="*/ 66 h 177"/>
                    <a:gd name="T46" fmla="*/ 177 w 177"/>
                    <a:gd name="T47" fmla="*/ 89 h 177"/>
                    <a:gd name="T48" fmla="*/ 174 w 177"/>
                    <a:gd name="T49" fmla="*/ 113 h 177"/>
                    <a:gd name="T50" fmla="*/ 165 w 177"/>
                    <a:gd name="T51" fmla="*/ 133 h 177"/>
                    <a:gd name="T52" fmla="*/ 151 w 177"/>
                    <a:gd name="T53" fmla="*/ 151 h 177"/>
                    <a:gd name="T54" fmla="*/ 133 w 177"/>
                    <a:gd name="T55" fmla="*/ 165 h 177"/>
                    <a:gd name="T56" fmla="*/ 113 w 177"/>
                    <a:gd name="T57" fmla="*/ 174 h 177"/>
                    <a:gd name="T58" fmla="*/ 88 w 177"/>
                    <a:gd name="T59" fmla="*/ 177 h 177"/>
                    <a:gd name="T60" fmla="*/ 66 w 177"/>
                    <a:gd name="T61" fmla="*/ 174 h 177"/>
                    <a:gd name="T62" fmla="*/ 44 w 177"/>
                    <a:gd name="T63" fmla="*/ 165 h 177"/>
                    <a:gd name="T64" fmla="*/ 26 w 177"/>
                    <a:gd name="T65" fmla="*/ 151 h 177"/>
                    <a:gd name="T66" fmla="*/ 12 w 177"/>
                    <a:gd name="T67" fmla="*/ 133 h 177"/>
                    <a:gd name="T68" fmla="*/ 4 w 177"/>
                    <a:gd name="T69" fmla="*/ 113 h 177"/>
                    <a:gd name="T70" fmla="*/ 0 w 177"/>
                    <a:gd name="T71" fmla="*/ 89 h 177"/>
                    <a:gd name="T72" fmla="*/ 4 w 177"/>
                    <a:gd name="T73" fmla="*/ 66 h 177"/>
                    <a:gd name="T74" fmla="*/ 12 w 177"/>
                    <a:gd name="T75" fmla="*/ 44 h 177"/>
                    <a:gd name="T76" fmla="*/ 26 w 177"/>
                    <a:gd name="T77" fmla="*/ 27 h 177"/>
                    <a:gd name="T78" fmla="*/ 44 w 177"/>
                    <a:gd name="T79" fmla="*/ 12 h 177"/>
                    <a:gd name="T80" fmla="*/ 66 w 177"/>
                    <a:gd name="T81" fmla="*/ 4 h 177"/>
                    <a:gd name="T82" fmla="*/ 88 w 177"/>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177">
                      <a:moveTo>
                        <a:pt x="47" y="39"/>
                      </a:moveTo>
                      <a:lnTo>
                        <a:pt x="43" y="40"/>
                      </a:lnTo>
                      <a:lnTo>
                        <a:pt x="40" y="43"/>
                      </a:lnTo>
                      <a:lnTo>
                        <a:pt x="39" y="47"/>
                      </a:lnTo>
                      <a:lnTo>
                        <a:pt x="39" y="131"/>
                      </a:lnTo>
                      <a:lnTo>
                        <a:pt x="40" y="135"/>
                      </a:lnTo>
                      <a:lnTo>
                        <a:pt x="43" y="138"/>
                      </a:lnTo>
                      <a:lnTo>
                        <a:pt x="47" y="138"/>
                      </a:lnTo>
                      <a:lnTo>
                        <a:pt x="130" y="138"/>
                      </a:lnTo>
                      <a:lnTo>
                        <a:pt x="134" y="138"/>
                      </a:lnTo>
                      <a:lnTo>
                        <a:pt x="137" y="135"/>
                      </a:lnTo>
                      <a:lnTo>
                        <a:pt x="138" y="131"/>
                      </a:lnTo>
                      <a:lnTo>
                        <a:pt x="138" y="47"/>
                      </a:lnTo>
                      <a:lnTo>
                        <a:pt x="137" y="43"/>
                      </a:lnTo>
                      <a:lnTo>
                        <a:pt x="134" y="40"/>
                      </a:lnTo>
                      <a:lnTo>
                        <a:pt x="130" y="39"/>
                      </a:lnTo>
                      <a:lnTo>
                        <a:pt x="47" y="39"/>
                      </a:lnTo>
                      <a:close/>
                      <a:moveTo>
                        <a:pt x="88" y="0"/>
                      </a:moveTo>
                      <a:lnTo>
                        <a:pt x="113" y="4"/>
                      </a:lnTo>
                      <a:lnTo>
                        <a:pt x="133" y="12"/>
                      </a:lnTo>
                      <a:lnTo>
                        <a:pt x="151" y="27"/>
                      </a:lnTo>
                      <a:lnTo>
                        <a:pt x="165" y="44"/>
                      </a:lnTo>
                      <a:lnTo>
                        <a:pt x="174" y="66"/>
                      </a:lnTo>
                      <a:lnTo>
                        <a:pt x="177" y="89"/>
                      </a:lnTo>
                      <a:lnTo>
                        <a:pt x="174" y="113"/>
                      </a:lnTo>
                      <a:lnTo>
                        <a:pt x="165" y="133"/>
                      </a:lnTo>
                      <a:lnTo>
                        <a:pt x="151" y="151"/>
                      </a:lnTo>
                      <a:lnTo>
                        <a:pt x="133" y="165"/>
                      </a:lnTo>
                      <a:lnTo>
                        <a:pt x="113" y="174"/>
                      </a:lnTo>
                      <a:lnTo>
                        <a:pt x="88" y="177"/>
                      </a:lnTo>
                      <a:lnTo>
                        <a:pt x="66" y="174"/>
                      </a:lnTo>
                      <a:lnTo>
                        <a:pt x="44" y="165"/>
                      </a:lnTo>
                      <a:lnTo>
                        <a:pt x="26" y="151"/>
                      </a:lnTo>
                      <a:lnTo>
                        <a:pt x="12" y="133"/>
                      </a:lnTo>
                      <a:lnTo>
                        <a:pt x="4" y="113"/>
                      </a:lnTo>
                      <a:lnTo>
                        <a:pt x="0" y="89"/>
                      </a:lnTo>
                      <a:lnTo>
                        <a:pt x="4" y="66"/>
                      </a:lnTo>
                      <a:lnTo>
                        <a:pt x="12" y="44"/>
                      </a:lnTo>
                      <a:lnTo>
                        <a:pt x="26" y="27"/>
                      </a:lnTo>
                      <a:lnTo>
                        <a:pt x="44" y="12"/>
                      </a:lnTo>
                      <a:lnTo>
                        <a:pt x="66" y="4"/>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4" name="Freeform 126">
                  <a:extLst>
                    <a:ext uri="{FF2B5EF4-FFF2-40B4-BE49-F238E27FC236}">
                      <a16:creationId xmlns:a16="http://schemas.microsoft.com/office/drawing/2014/main" id="{446508A0-4442-4A3E-85EA-E651E415D5EF}"/>
                    </a:ext>
                  </a:extLst>
                </p:cNvPr>
                <p:cNvSpPr>
                  <a:spLocks/>
                </p:cNvSpPr>
                <p:nvPr/>
              </p:nvSpPr>
              <p:spPr bwMode="auto">
                <a:xfrm>
                  <a:off x="3649663" y="3741738"/>
                  <a:ext cx="71438" cy="71438"/>
                </a:xfrm>
                <a:custGeom>
                  <a:avLst/>
                  <a:gdLst>
                    <a:gd name="T0" fmla="*/ 28 w 45"/>
                    <a:gd name="T1" fmla="*/ 0 h 45"/>
                    <a:gd name="T2" fmla="*/ 32 w 45"/>
                    <a:gd name="T3" fmla="*/ 1 h 45"/>
                    <a:gd name="T4" fmla="*/ 36 w 45"/>
                    <a:gd name="T5" fmla="*/ 2 h 45"/>
                    <a:gd name="T6" fmla="*/ 40 w 45"/>
                    <a:gd name="T7" fmla="*/ 5 h 45"/>
                    <a:gd name="T8" fmla="*/ 43 w 45"/>
                    <a:gd name="T9" fmla="*/ 9 h 45"/>
                    <a:gd name="T10" fmla="*/ 44 w 45"/>
                    <a:gd name="T11" fmla="*/ 14 h 45"/>
                    <a:gd name="T12" fmla="*/ 45 w 45"/>
                    <a:gd name="T13" fmla="*/ 20 h 45"/>
                    <a:gd name="T14" fmla="*/ 45 w 45"/>
                    <a:gd name="T15" fmla="*/ 45 h 45"/>
                    <a:gd name="T16" fmla="*/ 29 w 45"/>
                    <a:gd name="T17" fmla="*/ 45 h 45"/>
                    <a:gd name="T18" fmla="*/ 29 w 45"/>
                    <a:gd name="T19" fmla="*/ 22 h 45"/>
                    <a:gd name="T20" fmla="*/ 29 w 45"/>
                    <a:gd name="T21" fmla="*/ 18 h 45"/>
                    <a:gd name="T22" fmla="*/ 29 w 45"/>
                    <a:gd name="T23" fmla="*/ 16 h 45"/>
                    <a:gd name="T24" fmla="*/ 28 w 45"/>
                    <a:gd name="T25" fmla="*/ 13 h 45"/>
                    <a:gd name="T26" fmla="*/ 25 w 45"/>
                    <a:gd name="T27" fmla="*/ 12 h 45"/>
                    <a:gd name="T28" fmla="*/ 23 w 45"/>
                    <a:gd name="T29" fmla="*/ 12 h 45"/>
                    <a:gd name="T30" fmla="*/ 20 w 45"/>
                    <a:gd name="T31" fmla="*/ 12 h 45"/>
                    <a:gd name="T32" fmla="*/ 17 w 45"/>
                    <a:gd name="T33" fmla="*/ 13 h 45"/>
                    <a:gd name="T34" fmla="*/ 16 w 45"/>
                    <a:gd name="T35" fmla="*/ 16 h 45"/>
                    <a:gd name="T36" fmla="*/ 14 w 45"/>
                    <a:gd name="T37" fmla="*/ 17 h 45"/>
                    <a:gd name="T38" fmla="*/ 14 w 45"/>
                    <a:gd name="T39" fmla="*/ 18 h 45"/>
                    <a:gd name="T40" fmla="*/ 14 w 45"/>
                    <a:gd name="T41" fmla="*/ 21 h 45"/>
                    <a:gd name="T42" fmla="*/ 14 w 45"/>
                    <a:gd name="T43" fmla="*/ 45 h 45"/>
                    <a:gd name="T44" fmla="*/ 0 w 45"/>
                    <a:gd name="T45" fmla="*/ 45 h 45"/>
                    <a:gd name="T46" fmla="*/ 0 w 45"/>
                    <a:gd name="T47" fmla="*/ 41 h 45"/>
                    <a:gd name="T48" fmla="*/ 0 w 45"/>
                    <a:gd name="T49" fmla="*/ 32 h 45"/>
                    <a:gd name="T50" fmla="*/ 0 w 45"/>
                    <a:gd name="T51" fmla="*/ 18 h 45"/>
                    <a:gd name="T52" fmla="*/ 0 w 45"/>
                    <a:gd name="T53" fmla="*/ 8 h 45"/>
                    <a:gd name="T54" fmla="*/ 0 w 45"/>
                    <a:gd name="T55" fmla="*/ 1 h 45"/>
                    <a:gd name="T56" fmla="*/ 14 w 45"/>
                    <a:gd name="T57" fmla="*/ 1 h 45"/>
                    <a:gd name="T58" fmla="*/ 14 w 45"/>
                    <a:gd name="T59" fmla="*/ 8 h 45"/>
                    <a:gd name="T60" fmla="*/ 14 w 45"/>
                    <a:gd name="T61" fmla="*/ 8 h 45"/>
                    <a:gd name="T62" fmla="*/ 14 w 45"/>
                    <a:gd name="T63" fmla="*/ 8 h 45"/>
                    <a:gd name="T64" fmla="*/ 14 w 45"/>
                    <a:gd name="T65" fmla="*/ 8 h 45"/>
                    <a:gd name="T66" fmla="*/ 16 w 45"/>
                    <a:gd name="T67" fmla="*/ 5 h 45"/>
                    <a:gd name="T68" fmla="*/ 17 w 45"/>
                    <a:gd name="T69" fmla="*/ 4 h 45"/>
                    <a:gd name="T70" fmla="*/ 20 w 45"/>
                    <a:gd name="T71" fmla="*/ 1 h 45"/>
                    <a:gd name="T72" fmla="*/ 24 w 45"/>
                    <a:gd name="T73" fmla="*/ 1 h 45"/>
                    <a:gd name="T74" fmla="*/ 28 w 45"/>
                    <a:gd name="T7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8" y="0"/>
                      </a:moveTo>
                      <a:lnTo>
                        <a:pt x="32" y="1"/>
                      </a:lnTo>
                      <a:lnTo>
                        <a:pt x="36" y="2"/>
                      </a:lnTo>
                      <a:lnTo>
                        <a:pt x="40" y="5"/>
                      </a:lnTo>
                      <a:lnTo>
                        <a:pt x="43" y="9"/>
                      </a:lnTo>
                      <a:lnTo>
                        <a:pt x="44" y="14"/>
                      </a:lnTo>
                      <a:lnTo>
                        <a:pt x="45" y="20"/>
                      </a:lnTo>
                      <a:lnTo>
                        <a:pt x="45" y="45"/>
                      </a:lnTo>
                      <a:lnTo>
                        <a:pt x="29" y="45"/>
                      </a:lnTo>
                      <a:lnTo>
                        <a:pt x="29" y="22"/>
                      </a:lnTo>
                      <a:lnTo>
                        <a:pt x="29" y="18"/>
                      </a:lnTo>
                      <a:lnTo>
                        <a:pt x="29" y="16"/>
                      </a:lnTo>
                      <a:lnTo>
                        <a:pt x="28" y="13"/>
                      </a:lnTo>
                      <a:lnTo>
                        <a:pt x="25" y="12"/>
                      </a:lnTo>
                      <a:lnTo>
                        <a:pt x="23" y="12"/>
                      </a:lnTo>
                      <a:lnTo>
                        <a:pt x="20" y="12"/>
                      </a:lnTo>
                      <a:lnTo>
                        <a:pt x="17" y="13"/>
                      </a:lnTo>
                      <a:lnTo>
                        <a:pt x="16" y="16"/>
                      </a:lnTo>
                      <a:lnTo>
                        <a:pt x="14" y="17"/>
                      </a:lnTo>
                      <a:lnTo>
                        <a:pt x="14" y="18"/>
                      </a:lnTo>
                      <a:lnTo>
                        <a:pt x="14" y="21"/>
                      </a:lnTo>
                      <a:lnTo>
                        <a:pt x="14" y="45"/>
                      </a:lnTo>
                      <a:lnTo>
                        <a:pt x="0" y="45"/>
                      </a:lnTo>
                      <a:lnTo>
                        <a:pt x="0" y="41"/>
                      </a:lnTo>
                      <a:lnTo>
                        <a:pt x="0" y="32"/>
                      </a:lnTo>
                      <a:lnTo>
                        <a:pt x="0" y="18"/>
                      </a:lnTo>
                      <a:lnTo>
                        <a:pt x="0" y="8"/>
                      </a:lnTo>
                      <a:lnTo>
                        <a:pt x="0" y="1"/>
                      </a:lnTo>
                      <a:lnTo>
                        <a:pt x="14" y="1"/>
                      </a:lnTo>
                      <a:lnTo>
                        <a:pt x="14" y="8"/>
                      </a:lnTo>
                      <a:lnTo>
                        <a:pt x="14" y="8"/>
                      </a:lnTo>
                      <a:lnTo>
                        <a:pt x="14" y="8"/>
                      </a:lnTo>
                      <a:lnTo>
                        <a:pt x="14" y="8"/>
                      </a:lnTo>
                      <a:lnTo>
                        <a:pt x="16" y="5"/>
                      </a:lnTo>
                      <a:lnTo>
                        <a:pt x="17" y="4"/>
                      </a:lnTo>
                      <a:lnTo>
                        <a:pt x="20" y="1"/>
                      </a:lnTo>
                      <a:lnTo>
                        <a:pt x="24"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5" name="Freeform 127">
                  <a:extLst>
                    <a:ext uri="{FF2B5EF4-FFF2-40B4-BE49-F238E27FC236}">
                      <a16:creationId xmlns:a16="http://schemas.microsoft.com/office/drawing/2014/main" id="{8D0B7E69-80BB-4C66-AB32-A80A1DF8B3FE}"/>
                    </a:ext>
                  </a:extLst>
                </p:cNvPr>
                <p:cNvSpPr>
                  <a:spLocks/>
                </p:cNvSpPr>
                <p:nvPr/>
              </p:nvSpPr>
              <p:spPr bwMode="auto">
                <a:xfrm>
                  <a:off x="3611563" y="3709988"/>
                  <a:ext cx="25400" cy="22225"/>
                </a:xfrm>
                <a:custGeom>
                  <a:avLst/>
                  <a:gdLst>
                    <a:gd name="T0" fmla="*/ 8 w 16"/>
                    <a:gd name="T1" fmla="*/ 0 h 14"/>
                    <a:gd name="T2" fmla="*/ 12 w 16"/>
                    <a:gd name="T3" fmla="*/ 0 h 14"/>
                    <a:gd name="T4" fmla="*/ 14 w 16"/>
                    <a:gd name="T5" fmla="*/ 2 h 14"/>
                    <a:gd name="T6" fmla="*/ 16 w 16"/>
                    <a:gd name="T7" fmla="*/ 4 h 14"/>
                    <a:gd name="T8" fmla="*/ 16 w 16"/>
                    <a:gd name="T9" fmla="*/ 8 h 14"/>
                    <a:gd name="T10" fmla="*/ 16 w 16"/>
                    <a:gd name="T11" fmla="*/ 10 h 14"/>
                    <a:gd name="T12" fmla="*/ 14 w 16"/>
                    <a:gd name="T13" fmla="*/ 13 h 14"/>
                    <a:gd name="T14" fmla="*/ 12 w 16"/>
                    <a:gd name="T15" fmla="*/ 14 h 14"/>
                    <a:gd name="T16" fmla="*/ 8 w 16"/>
                    <a:gd name="T17" fmla="*/ 14 h 14"/>
                    <a:gd name="T18" fmla="*/ 8 w 16"/>
                    <a:gd name="T19" fmla="*/ 14 h 14"/>
                    <a:gd name="T20" fmla="*/ 4 w 16"/>
                    <a:gd name="T21" fmla="*/ 14 h 14"/>
                    <a:gd name="T22" fmla="*/ 1 w 16"/>
                    <a:gd name="T23" fmla="*/ 13 h 14"/>
                    <a:gd name="T24" fmla="*/ 0 w 16"/>
                    <a:gd name="T25" fmla="*/ 10 h 14"/>
                    <a:gd name="T26" fmla="*/ 0 w 16"/>
                    <a:gd name="T27" fmla="*/ 8 h 14"/>
                    <a:gd name="T28" fmla="*/ 0 w 16"/>
                    <a:gd name="T29" fmla="*/ 4 h 14"/>
                    <a:gd name="T30" fmla="*/ 1 w 16"/>
                    <a:gd name="T31" fmla="*/ 2 h 14"/>
                    <a:gd name="T32" fmla="*/ 4 w 16"/>
                    <a:gd name="T33" fmla="*/ 0 h 14"/>
                    <a:gd name="T34" fmla="*/ 8 w 16"/>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4">
                      <a:moveTo>
                        <a:pt x="8" y="0"/>
                      </a:moveTo>
                      <a:lnTo>
                        <a:pt x="12" y="0"/>
                      </a:lnTo>
                      <a:lnTo>
                        <a:pt x="14" y="2"/>
                      </a:lnTo>
                      <a:lnTo>
                        <a:pt x="16" y="4"/>
                      </a:lnTo>
                      <a:lnTo>
                        <a:pt x="16" y="8"/>
                      </a:lnTo>
                      <a:lnTo>
                        <a:pt x="16" y="10"/>
                      </a:lnTo>
                      <a:lnTo>
                        <a:pt x="14" y="13"/>
                      </a:lnTo>
                      <a:lnTo>
                        <a:pt x="12" y="14"/>
                      </a:lnTo>
                      <a:lnTo>
                        <a:pt x="8" y="14"/>
                      </a:lnTo>
                      <a:lnTo>
                        <a:pt x="8" y="14"/>
                      </a:lnTo>
                      <a:lnTo>
                        <a:pt x="4" y="14"/>
                      </a:lnTo>
                      <a:lnTo>
                        <a:pt x="1" y="13"/>
                      </a:lnTo>
                      <a:lnTo>
                        <a:pt x="0" y="10"/>
                      </a:lnTo>
                      <a:lnTo>
                        <a:pt x="0" y="8"/>
                      </a:lnTo>
                      <a:lnTo>
                        <a:pt x="0" y="4"/>
                      </a:lnTo>
                      <a:lnTo>
                        <a:pt x="1" y="2"/>
                      </a:lnTo>
                      <a:lnTo>
                        <a:pt x="4"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16" name="Rectangle 128">
                  <a:extLst>
                    <a:ext uri="{FF2B5EF4-FFF2-40B4-BE49-F238E27FC236}">
                      <a16:creationId xmlns:a16="http://schemas.microsoft.com/office/drawing/2014/main" id="{A45C1A25-3025-4633-B004-077FAAA93EC3}"/>
                    </a:ext>
                  </a:extLst>
                </p:cNvPr>
                <p:cNvSpPr>
                  <a:spLocks noChangeArrowheads="1"/>
                </p:cNvSpPr>
                <p:nvPr/>
              </p:nvSpPr>
              <p:spPr bwMode="auto">
                <a:xfrm>
                  <a:off x="3611563" y="3743325"/>
                  <a:ext cx="25400" cy="698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217" name="Freeform 8">
                <a:extLst>
                  <a:ext uri="{FF2B5EF4-FFF2-40B4-BE49-F238E27FC236}">
                    <a16:creationId xmlns:a16="http://schemas.microsoft.com/office/drawing/2014/main" id="{79E7EB30-F5F8-4B8B-9FD3-A7A7BA833D27}"/>
                  </a:ext>
                </a:extLst>
              </p:cNvPr>
              <p:cNvSpPr>
                <a:spLocks noEditPoints="1"/>
              </p:cNvSpPr>
              <p:nvPr/>
            </p:nvSpPr>
            <p:spPr bwMode="black">
              <a:xfrm>
                <a:off x="6433982" y="5842473"/>
                <a:ext cx="274602" cy="27442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1"/>
              </a:solidFill>
              <a:ln>
                <a:noFill/>
              </a:ln>
            </p:spPr>
            <p:txBody>
              <a:bodyPr vert="horz" wrap="square" lIns="83959" tIns="41980" rIns="83959" bIns="419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E50DCE07-CBE8-47C7-9F74-F8FBEAC58A0F}"/>
                  </a:ext>
                </a:extLst>
              </p:cNvPr>
              <p:cNvSpPr/>
              <p:nvPr/>
            </p:nvSpPr>
            <p:spPr bwMode="auto">
              <a:xfrm>
                <a:off x="4159187" y="4849576"/>
                <a:ext cx="157014" cy="271587"/>
              </a:xfrm>
              <a:custGeom>
                <a:avLst/>
                <a:gdLst>
                  <a:gd name="connsiteX0" fmla="*/ 53711 w 157014"/>
                  <a:gd name="connsiteY0" fmla="*/ 0 h 283997"/>
                  <a:gd name="connsiteX1" fmla="*/ 99430 w 157014"/>
                  <a:gd name="connsiteY1" fmla="*/ 0 h 283997"/>
                  <a:gd name="connsiteX2" fmla="*/ 99430 w 157014"/>
                  <a:gd name="connsiteY2" fmla="*/ 30677 h 283997"/>
                  <a:gd name="connsiteX3" fmla="*/ 107156 w 157014"/>
                  <a:gd name="connsiteY3" fmla="*/ 31013 h 283997"/>
                  <a:gd name="connsiteX4" fmla="*/ 124197 w 157014"/>
                  <a:gd name="connsiteY4" fmla="*/ 33245 h 283997"/>
                  <a:gd name="connsiteX5" fmla="*/ 145703 w 157014"/>
                  <a:gd name="connsiteY5" fmla="*/ 38305 h 283997"/>
                  <a:gd name="connsiteX6" fmla="*/ 145703 w 157014"/>
                  <a:gd name="connsiteY6" fmla="*/ 92628 h 283997"/>
                  <a:gd name="connsiteX7" fmla="*/ 92720 w 157014"/>
                  <a:gd name="connsiteY7" fmla="*/ 77894 h 283997"/>
                  <a:gd name="connsiteX8" fmla="*/ 75456 w 157014"/>
                  <a:gd name="connsiteY8" fmla="*/ 81912 h 283997"/>
                  <a:gd name="connsiteX9" fmla="*/ 68907 w 157014"/>
                  <a:gd name="connsiteY9" fmla="*/ 92925 h 283997"/>
                  <a:gd name="connsiteX10" fmla="*/ 74191 w 157014"/>
                  <a:gd name="connsiteY10" fmla="*/ 104013 h 283997"/>
                  <a:gd name="connsiteX11" fmla="*/ 96292 w 157014"/>
                  <a:gd name="connsiteY11" fmla="*/ 115398 h 283997"/>
                  <a:gd name="connsiteX12" fmla="*/ 143247 w 157014"/>
                  <a:gd name="connsiteY12" fmla="*/ 144717 h 283997"/>
                  <a:gd name="connsiteX13" fmla="*/ 157014 w 157014"/>
                  <a:gd name="connsiteY13" fmla="*/ 182520 h 283997"/>
                  <a:gd name="connsiteX14" fmla="*/ 145628 w 157014"/>
                  <a:gd name="connsiteY14" fmla="*/ 219578 h 283997"/>
                  <a:gd name="connsiteX15" fmla="*/ 113705 w 157014"/>
                  <a:gd name="connsiteY15" fmla="*/ 243093 h 283997"/>
                  <a:gd name="connsiteX16" fmla="*/ 99430 w 157014"/>
                  <a:gd name="connsiteY16" fmla="*/ 245329 h 283997"/>
                  <a:gd name="connsiteX17" fmla="*/ 99430 w 157014"/>
                  <a:gd name="connsiteY17" fmla="*/ 283997 h 283997"/>
                  <a:gd name="connsiteX18" fmla="*/ 53711 w 157014"/>
                  <a:gd name="connsiteY18" fmla="*/ 283997 h 283997"/>
                  <a:gd name="connsiteX19" fmla="*/ 53711 w 157014"/>
                  <a:gd name="connsiteY19" fmla="*/ 248880 h 283997"/>
                  <a:gd name="connsiteX20" fmla="*/ 2977 w 157014"/>
                  <a:gd name="connsiteY20" fmla="*/ 239521 h 283997"/>
                  <a:gd name="connsiteX21" fmla="*/ 2977 w 157014"/>
                  <a:gd name="connsiteY21" fmla="*/ 181032 h 283997"/>
                  <a:gd name="connsiteX22" fmla="*/ 32593 w 157014"/>
                  <a:gd name="connsiteY22" fmla="*/ 196882 h 283997"/>
                  <a:gd name="connsiteX23" fmla="*/ 62806 w 157014"/>
                  <a:gd name="connsiteY23" fmla="*/ 202909 h 283997"/>
                  <a:gd name="connsiteX24" fmla="*/ 79177 w 157014"/>
                  <a:gd name="connsiteY24" fmla="*/ 199114 h 283997"/>
                  <a:gd name="connsiteX25" fmla="*/ 84981 w 157014"/>
                  <a:gd name="connsiteY25" fmla="*/ 188026 h 283997"/>
                  <a:gd name="connsiteX26" fmla="*/ 82079 w 157014"/>
                  <a:gd name="connsiteY26" fmla="*/ 178874 h 283997"/>
                  <a:gd name="connsiteX27" fmla="*/ 73298 w 157014"/>
                  <a:gd name="connsiteY27" fmla="*/ 171507 h 283997"/>
                  <a:gd name="connsiteX28" fmla="*/ 51495 w 157014"/>
                  <a:gd name="connsiteY28" fmla="*/ 162130 h 283997"/>
                  <a:gd name="connsiteX29" fmla="*/ 0 w 157014"/>
                  <a:gd name="connsiteY29" fmla="*/ 98134 h 283997"/>
                  <a:gd name="connsiteX30" fmla="*/ 23515 w 157014"/>
                  <a:gd name="connsiteY30" fmla="*/ 48649 h 283997"/>
                  <a:gd name="connsiteX31" fmla="*/ 51048 w 157014"/>
                  <a:gd name="connsiteY31" fmla="*/ 34752 h 283997"/>
                  <a:gd name="connsiteX32" fmla="*/ 53711 w 157014"/>
                  <a:gd name="connsiteY32" fmla="*/ 34406 h 28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7014" h="283997">
                    <a:moveTo>
                      <a:pt x="53711" y="0"/>
                    </a:moveTo>
                    <a:lnTo>
                      <a:pt x="99430" y="0"/>
                    </a:lnTo>
                    <a:lnTo>
                      <a:pt x="99430" y="30677"/>
                    </a:lnTo>
                    <a:lnTo>
                      <a:pt x="107156" y="31013"/>
                    </a:lnTo>
                    <a:cubicBezTo>
                      <a:pt x="113407" y="31608"/>
                      <a:pt x="119087" y="32352"/>
                      <a:pt x="124197" y="33245"/>
                    </a:cubicBezTo>
                    <a:cubicBezTo>
                      <a:pt x="129307" y="34138"/>
                      <a:pt x="136475" y="35825"/>
                      <a:pt x="145703" y="38305"/>
                    </a:cubicBezTo>
                    <a:lnTo>
                      <a:pt x="145703" y="92628"/>
                    </a:lnTo>
                    <a:cubicBezTo>
                      <a:pt x="127744" y="82805"/>
                      <a:pt x="110083" y="77894"/>
                      <a:pt x="92720" y="77894"/>
                    </a:cubicBezTo>
                    <a:cubicBezTo>
                      <a:pt x="85576" y="77894"/>
                      <a:pt x="79822" y="79233"/>
                      <a:pt x="75456" y="81912"/>
                    </a:cubicBezTo>
                    <a:cubicBezTo>
                      <a:pt x="71090" y="84591"/>
                      <a:pt x="68907" y="88262"/>
                      <a:pt x="68907" y="92925"/>
                    </a:cubicBezTo>
                    <a:cubicBezTo>
                      <a:pt x="68907" y="97390"/>
                      <a:pt x="70669" y="101086"/>
                      <a:pt x="74191" y="104013"/>
                    </a:cubicBezTo>
                    <a:cubicBezTo>
                      <a:pt x="77713" y="106940"/>
                      <a:pt x="85080" y="110735"/>
                      <a:pt x="96292" y="115398"/>
                    </a:cubicBezTo>
                    <a:cubicBezTo>
                      <a:pt x="118418" y="124328"/>
                      <a:pt x="134069" y="134101"/>
                      <a:pt x="143247" y="144717"/>
                    </a:cubicBezTo>
                    <a:cubicBezTo>
                      <a:pt x="152425" y="155334"/>
                      <a:pt x="157014" y="167935"/>
                      <a:pt x="157014" y="182520"/>
                    </a:cubicBezTo>
                    <a:cubicBezTo>
                      <a:pt x="157014" y="196708"/>
                      <a:pt x="153219" y="209061"/>
                      <a:pt x="145628" y="219578"/>
                    </a:cubicBezTo>
                    <a:cubicBezTo>
                      <a:pt x="138038" y="230095"/>
                      <a:pt x="127397" y="237933"/>
                      <a:pt x="113705" y="243093"/>
                    </a:cubicBezTo>
                    <a:lnTo>
                      <a:pt x="99430" y="245329"/>
                    </a:lnTo>
                    <a:lnTo>
                      <a:pt x="99430" y="283997"/>
                    </a:lnTo>
                    <a:lnTo>
                      <a:pt x="53711" y="283997"/>
                    </a:lnTo>
                    <a:lnTo>
                      <a:pt x="53711" y="248880"/>
                    </a:lnTo>
                    <a:lnTo>
                      <a:pt x="2977" y="239521"/>
                    </a:lnTo>
                    <a:lnTo>
                      <a:pt x="2977" y="181032"/>
                    </a:lnTo>
                    <a:cubicBezTo>
                      <a:pt x="11906" y="187580"/>
                      <a:pt x="21779" y="192863"/>
                      <a:pt x="32593" y="196882"/>
                    </a:cubicBezTo>
                    <a:cubicBezTo>
                      <a:pt x="43408" y="200900"/>
                      <a:pt x="53479" y="202909"/>
                      <a:pt x="62806" y="202909"/>
                    </a:cubicBezTo>
                    <a:cubicBezTo>
                      <a:pt x="69850" y="202909"/>
                      <a:pt x="75307" y="201644"/>
                      <a:pt x="79177" y="199114"/>
                    </a:cubicBezTo>
                    <a:cubicBezTo>
                      <a:pt x="83046" y="196584"/>
                      <a:pt x="84981" y="192888"/>
                      <a:pt x="84981" y="188026"/>
                    </a:cubicBezTo>
                    <a:cubicBezTo>
                      <a:pt x="84981" y="184554"/>
                      <a:pt x="84014" y="181503"/>
                      <a:pt x="82079" y="178874"/>
                    </a:cubicBezTo>
                    <a:cubicBezTo>
                      <a:pt x="80144" y="176244"/>
                      <a:pt x="77217" y="173789"/>
                      <a:pt x="73298" y="171507"/>
                    </a:cubicBezTo>
                    <a:cubicBezTo>
                      <a:pt x="69379" y="169225"/>
                      <a:pt x="62111" y="166099"/>
                      <a:pt x="51495" y="162130"/>
                    </a:cubicBezTo>
                    <a:cubicBezTo>
                      <a:pt x="17165" y="148934"/>
                      <a:pt x="0" y="127602"/>
                      <a:pt x="0" y="98134"/>
                    </a:cubicBezTo>
                    <a:cubicBezTo>
                      <a:pt x="0" y="77497"/>
                      <a:pt x="7838" y="61002"/>
                      <a:pt x="23515" y="48649"/>
                    </a:cubicBezTo>
                    <a:cubicBezTo>
                      <a:pt x="31353" y="42473"/>
                      <a:pt x="40531" y="37841"/>
                      <a:pt x="51048" y="34752"/>
                    </a:cubicBezTo>
                    <a:lnTo>
                      <a:pt x="53711" y="34406"/>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CUSTOMER 360 CIRCLE">
            <a:extLst>
              <a:ext uri="{FF2B5EF4-FFF2-40B4-BE49-F238E27FC236}">
                <a16:creationId xmlns:a16="http://schemas.microsoft.com/office/drawing/2014/main" id="{DF1A8A87-2A51-4AA0-BBBB-96DE1B9DCE3B}"/>
              </a:ext>
            </a:extLst>
          </p:cNvPr>
          <p:cNvGrpSpPr>
            <a:grpSpLocks noChangeAspect="1"/>
          </p:cNvGrpSpPr>
          <p:nvPr/>
        </p:nvGrpSpPr>
        <p:grpSpPr>
          <a:xfrm>
            <a:off x="5793353" y="1337498"/>
            <a:ext cx="4023360" cy="4023716"/>
            <a:chOff x="-4542289" y="-1271834"/>
            <a:chExt cx="4023360" cy="4023716"/>
          </a:xfrm>
          <a:effectLst/>
        </p:grpSpPr>
        <p:sp>
          <p:nvSpPr>
            <p:cNvPr id="29" name="INNER CIRCLE">
              <a:extLst>
                <a:ext uri="{FF2B5EF4-FFF2-40B4-BE49-F238E27FC236}">
                  <a16:creationId xmlns:a16="http://schemas.microsoft.com/office/drawing/2014/main" id="{CC3FEAF3-46D0-433A-8D45-F840ACAD6BF2}"/>
                </a:ext>
              </a:extLst>
            </p:cNvPr>
            <p:cNvSpPr>
              <a:spLocks noChangeAspect="1"/>
            </p:cNvSpPr>
            <p:nvPr/>
          </p:nvSpPr>
          <p:spPr bwMode="auto">
            <a:xfrm rot="16664248">
              <a:off x="-4359410" y="-1061513"/>
              <a:ext cx="3657600" cy="3657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0E5D0"/>
                </a:solidFill>
                <a:effectLst/>
                <a:uLnTx/>
                <a:uFillTx/>
                <a:latin typeface="Segoe UI"/>
                <a:ea typeface="Segoe UI" pitchFamily="34" charset="0"/>
                <a:cs typeface="Segoe UI" pitchFamily="34" charset="0"/>
              </a:endParaRPr>
            </a:p>
          </p:txBody>
        </p:sp>
        <p:sp>
          <p:nvSpPr>
            <p:cNvPr id="72" name="CUSTOMER 360">
              <a:extLst>
                <a:ext uri="{FF2B5EF4-FFF2-40B4-BE49-F238E27FC236}">
                  <a16:creationId xmlns:a16="http://schemas.microsoft.com/office/drawing/2014/main" id="{8EB38BD8-0DAC-44FB-8B23-217FCD54DD8C}"/>
                </a:ext>
              </a:extLst>
            </p:cNvPr>
            <p:cNvSpPr txBox="1">
              <a:spLocks noChangeAspect="1"/>
            </p:cNvSpPr>
            <p:nvPr/>
          </p:nvSpPr>
          <p:spPr>
            <a:xfrm rot="16200000">
              <a:off x="-4542467" y="-1271656"/>
              <a:ext cx="4023716" cy="4023360"/>
            </a:xfrm>
            <a:prstGeom prst="ellipse">
              <a:avLst/>
            </a:prstGeom>
            <a:noFill/>
          </p:spPr>
          <p:txBody>
            <a:bodyPr spcFirstLastPara="1" wrap="square" lIns="179285" tIns="143428" rIns="179285" bIns="143428" numCol="1" rtlCol="0">
              <a:prstTxWarp prst="textCircle">
                <a:avLst>
                  <a:gd name="adj" fmla="val 11001524"/>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200" normalizeH="0" baseline="0" noProof="0" dirty="0">
                  <a:ln>
                    <a:noFill/>
                  </a:ln>
                  <a:solidFill>
                    <a:srgbClr val="30E5D0"/>
                  </a:solidFill>
                  <a:effectLst/>
                  <a:uLnTx/>
                  <a:uFillTx/>
                  <a:latin typeface="Segoe UI"/>
                  <a:ea typeface="+mn-ea"/>
                  <a:cs typeface="+mn-cs"/>
                </a:rPr>
                <a:t>360 degree view of customers</a:t>
              </a:r>
              <a:endParaRPr kumimoji="0" lang="en-US" sz="2000" b="1" i="0" u="none" strike="noStrike" kern="1200" cap="none" spc="200" normalizeH="0" baseline="0" noProof="0" dirty="0">
                <a:ln>
                  <a:noFill/>
                </a:ln>
                <a:solidFill>
                  <a:srgbClr val="30E5D0"/>
                </a:solidFill>
                <a:effectLst/>
                <a:uLnTx/>
                <a:uFillTx/>
                <a:latin typeface="Segoe UI"/>
                <a:ea typeface="+mn-ea"/>
                <a:cs typeface="+mn-cs"/>
              </a:endParaRPr>
            </a:p>
          </p:txBody>
        </p:sp>
      </p:grpSp>
      <p:grpSp>
        <p:nvGrpSpPr>
          <p:cNvPr id="35" name="TEXT">
            <a:extLst>
              <a:ext uri="{FF2B5EF4-FFF2-40B4-BE49-F238E27FC236}">
                <a16:creationId xmlns:a16="http://schemas.microsoft.com/office/drawing/2014/main" id="{4CE6E029-89B1-46AD-8BA5-99DEA0645799}"/>
              </a:ext>
            </a:extLst>
          </p:cNvPr>
          <p:cNvGrpSpPr/>
          <p:nvPr/>
        </p:nvGrpSpPr>
        <p:grpSpPr>
          <a:xfrm>
            <a:off x="6387713" y="1959300"/>
            <a:ext cx="2834640" cy="2834640"/>
            <a:chOff x="4700905" y="2423169"/>
            <a:chExt cx="2834640" cy="2834640"/>
          </a:xfrm>
        </p:grpSpPr>
        <p:grpSp>
          <p:nvGrpSpPr>
            <p:cNvPr id="13" name="center circle">
              <a:extLst>
                <a:ext uri="{FF2B5EF4-FFF2-40B4-BE49-F238E27FC236}">
                  <a16:creationId xmlns:a16="http://schemas.microsoft.com/office/drawing/2014/main" id="{B038B0AB-1A29-464D-A57E-14473BE967B1}"/>
                </a:ext>
              </a:extLst>
            </p:cNvPr>
            <p:cNvGrpSpPr/>
            <p:nvPr/>
          </p:nvGrpSpPr>
          <p:grpSpPr>
            <a:xfrm>
              <a:off x="4845171" y="2541458"/>
              <a:ext cx="2546108" cy="2546107"/>
              <a:chOff x="5407641" y="2502424"/>
              <a:chExt cx="1792850" cy="1792850"/>
            </a:xfrm>
          </p:grpSpPr>
          <p:sp>
            <p:nvSpPr>
              <p:cNvPr id="8" name="CENTER CIRCLE">
                <a:extLst>
                  <a:ext uri="{FF2B5EF4-FFF2-40B4-BE49-F238E27FC236}">
                    <a16:creationId xmlns:a16="http://schemas.microsoft.com/office/drawing/2014/main" id="{80956BBB-F527-4265-9C9E-88C287EBC531}"/>
                  </a:ext>
                </a:extLst>
              </p:cNvPr>
              <p:cNvSpPr/>
              <p:nvPr/>
            </p:nvSpPr>
            <p:spPr bwMode="auto">
              <a:xfrm>
                <a:off x="5407641" y="2502424"/>
                <a:ext cx="1792850" cy="17928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1C601DE-9E1E-48E9-843F-449559EAB7EC}"/>
                  </a:ext>
                </a:extLst>
              </p:cNvPr>
              <p:cNvSpPr/>
              <p:nvPr/>
            </p:nvSpPr>
            <p:spPr bwMode="auto">
              <a:xfrm rot="1594083">
                <a:off x="5486722" y="3040999"/>
                <a:ext cx="289745"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94C23298-D7CF-4E87-919B-796BFC7662A4}"/>
                  </a:ext>
                </a:extLst>
              </p:cNvPr>
              <p:cNvSpPr/>
              <p:nvPr/>
            </p:nvSpPr>
            <p:spPr bwMode="auto">
              <a:xfrm rot="19899177">
                <a:off x="6831426" y="3042573"/>
                <a:ext cx="289745"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8D47FAA-5A81-4A65-8928-E0B3F1869AAE}"/>
                  </a:ext>
                </a:extLst>
              </p:cNvPr>
              <p:cNvSpPr/>
              <p:nvPr/>
            </p:nvSpPr>
            <p:spPr bwMode="auto">
              <a:xfrm rot="5400000">
                <a:off x="6162084" y="4135806"/>
                <a:ext cx="286743" cy="321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 name="DEMOGRAPHIC">
              <a:extLst>
                <a:ext uri="{FF2B5EF4-FFF2-40B4-BE49-F238E27FC236}">
                  <a16:creationId xmlns:a16="http://schemas.microsoft.com/office/drawing/2014/main" id="{A09152C5-2325-45C3-BADE-245E397616E9}"/>
                </a:ext>
              </a:extLst>
            </p:cNvPr>
            <p:cNvSpPr txBox="1">
              <a:spLocks noChangeAspect="1"/>
            </p:cNvSpPr>
            <p:nvPr/>
          </p:nvSpPr>
          <p:spPr>
            <a:xfrm rot="16200000">
              <a:off x="4700906" y="2423170"/>
              <a:ext cx="2834639" cy="2834639"/>
            </a:xfrm>
            <a:prstGeom prst="ellipse">
              <a:avLst/>
            </a:prstGeom>
            <a:noFill/>
          </p:spPr>
          <p:txBody>
            <a:bodyPr spcFirstLastPara="1" wrap="square" lIns="179285" tIns="143428" rIns="179285" bIns="143428" numCol="1" rtlCol="0">
              <a:prstTxWarp prst="textCircle">
                <a:avLst>
                  <a:gd name="adj" fmla="val 17824100"/>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1078" b="1" i="0" u="none" strike="noStrike" kern="1200" cap="none" spc="300" normalizeH="0" baseline="0" noProof="0" dirty="0">
                  <a:ln>
                    <a:noFill/>
                  </a:ln>
                  <a:solidFill>
                    <a:srgbClr val="3C3C41"/>
                  </a:solidFill>
                  <a:effectLst/>
                  <a:uLnTx/>
                  <a:uFillTx/>
                  <a:latin typeface="Segoe UI"/>
                  <a:ea typeface="+mn-ea"/>
                  <a:cs typeface="+mn-cs"/>
                </a:rPr>
                <a:t>DEMOGRAPHIC</a:t>
              </a:r>
            </a:p>
          </p:txBody>
        </p:sp>
        <p:sp>
          <p:nvSpPr>
            <p:cNvPr id="21" name="TRANSACTIONAL">
              <a:extLst>
                <a:ext uri="{FF2B5EF4-FFF2-40B4-BE49-F238E27FC236}">
                  <a16:creationId xmlns:a16="http://schemas.microsoft.com/office/drawing/2014/main" id="{4B66BCA1-AC27-4583-9EA1-759B47E69C52}"/>
                </a:ext>
              </a:extLst>
            </p:cNvPr>
            <p:cNvSpPr txBox="1">
              <a:spLocks noChangeAspect="1"/>
            </p:cNvSpPr>
            <p:nvPr/>
          </p:nvSpPr>
          <p:spPr>
            <a:xfrm rot="2057755">
              <a:off x="4700905" y="2423169"/>
              <a:ext cx="2834639" cy="2834639"/>
            </a:xfrm>
            <a:prstGeom prst="ellipse">
              <a:avLst/>
            </a:prstGeom>
            <a:noFill/>
          </p:spPr>
          <p:txBody>
            <a:bodyPr spcFirstLastPara="1" wrap="square" lIns="179285" tIns="143428" rIns="179285" bIns="143428" numCol="1" rtlCol="0">
              <a:prstTxWarp prst="textCircle">
                <a:avLst>
                  <a:gd name="adj" fmla="val 18020480"/>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1078" b="1" i="0" u="none" strike="noStrike" kern="1200" cap="none" spc="300" normalizeH="0" baseline="0" noProof="0" dirty="0">
                  <a:ln>
                    <a:noFill/>
                  </a:ln>
                  <a:solidFill>
                    <a:srgbClr val="3C3C41"/>
                  </a:solidFill>
                  <a:effectLst/>
                  <a:uLnTx/>
                  <a:uFillTx/>
                  <a:latin typeface="Segoe UI"/>
                  <a:ea typeface="+mn-ea"/>
                  <a:cs typeface="+mn-cs"/>
                </a:rPr>
                <a:t>TRANSACTIONAL</a:t>
              </a:r>
            </a:p>
          </p:txBody>
        </p:sp>
        <p:sp>
          <p:nvSpPr>
            <p:cNvPr id="22" name="BEHAVIORAL">
              <a:extLst>
                <a:ext uri="{FF2B5EF4-FFF2-40B4-BE49-F238E27FC236}">
                  <a16:creationId xmlns:a16="http://schemas.microsoft.com/office/drawing/2014/main" id="{5F74EDED-B6A2-4A4D-905F-7D864C24F30F}"/>
                </a:ext>
              </a:extLst>
            </p:cNvPr>
            <p:cNvSpPr txBox="1">
              <a:spLocks noChangeAspect="1"/>
            </p:cNvSpPr>
            <p:nvPr/>
          </p:nvSpPr>
          <p:spPr>
            <a:xfrm rot="9162069">
              <a:off x="4700905" y="2423169"/>
              <a:ext cx="2834639" cy="2834639"/>
            </a:xfrm>
            <a:prstGeom prst="ellipse">
              <a:avLst/>
            </a:prstGeom>
            <a:noFill/>
          </p:spPr>
          <p:txBody>
            <a:bodyPr spcFirstLastPara="1" wrap="square" lIns="179285" tIns="143428" rIns="179285" bIns="143428" numCol="1" rtlCol="0">
              <a:prstTxWarp prst="textCircle">
                <a:avLst>
                  <a:gd name="adj" fmla="val 11133321"/>
                </a:avLst>
              </a:prstTxWarp>
              <a:spAutoFit/>
            </a:bodyPr>
            <a:lstStyle/>
            <a:p>
              <a:pPr marL="0" marR="0" lvl="0" indent="0" algn="ctr" defTabSz="914278" rtl="0" eaLnBrk="1" fontAlgn="auto" latinLnBrk="0" hangingPunct="1">
                <a:lnSpc>
                  <a:spcPct val="90000"/>
                </a:lnSpc>
                <a:spcBef>
                  <a:spcPts val="0"/>
                </a:spcBef>
                <a:spcAft>
                  <a:spcPts val="588"/>
                </a:spcAft>
                <a:buClrTx/>
                <a:buSzTx/>
                <a:buFontTx/>
                <a:buNone/>
                <a:tabLst/>
                <a:defRPr/>
              </a:pPr>
              <a:r>
                <a:rPr kumimoji="0" lang="en-US" sz="1078" b="1" i="0" u="none" strike="noStrike" kern="1200" cap="none" spc="300" normalizeH="0" baseline="0" noProof="0" dirty="0">
                  <a:ln>
                    <a:noFill/>
                  </a:ln>
                  <a:solidFill>
                    <a:srgbClr val="3C3C41"/>
                  </a:solidFill>
                  <a:effectLst/>
                  <a:uLnTx/>
                  <a:uFillTx/>
                  <a:latin typeface="Segoe UI"/>
                  <a:ea typeface="+mn-ea"/>
                  <a:cs typeface="+mn-cs"/>
                </a:rPr>
                <a:t>BEHAVIORAL</a:t>
              </a:r>
            </a:p>
          </p:txBody>
        </p:sp>
      </p:grpSp>
      <p:grpSp>
        <p:nvGrpSpPr>
          <p:cNvPr id="39" name="PEOPLE">
            <a:extLst>
              <a:ext uri="{FF2B5EF4-FFF2-40B4-BE49-F238E27FC236}">
                <a16:creationId xmlns:a16="http://schemas.microsoft.com/office/drawing/2014/main" id="{6443FA3A-ECED-4775-A5F7-E90923B356CA}"/>
              </a:ext>
            </a:extLst>
          </p:cNvPr>
          <p:cNvGrpSpPr>
            <a:grpSpLocks noChangeAspect="1"/>
          </p:cNvGrpSpPr>
          <p:nvPr/>
        </p:nvGrpSpPr>
        <p:grpSpPr>
          <a:xfrm>
            <a:off x="6890633" y="2462220"/>
            <a:ext cx="1828800" cy="1828800"/>
            <a:chOff x="5227320" y="2834646"/>
            <a:chExt cx="1737360" cy="1737360"/>
          </a:xfrm>
          <a:solidFill>
            <a:schemeClr val="accent5"/>
          </a:solidFill>
        </p:grpSpPr>
        <p:sp>
          <p:nvSpPr>
            <p:cNvPr id="31" name="Oval 30">
              <a:extLst>
                <a:ext uri="{FF2B5EF4-FFF2-40B4-BE49-F238E27FC236}">
                  <a16:creationId xmlns:a16="http://schemas.microsoft.com/office/drawing/2014/main" id="{5F7B0257-6552-42DC-BC21-867296FE89BC}"/>
                </a:ext>
              </a:extLst>
            </p:cNvPr>
            <p:cNvSpPr>
              <a:spLocks noChangeAspect="1"/>
            </p:cNvSpPr>
            <p:nvPr/>
          </p:nvSpPr>
          <p:spPr bwMode="auto">
            <a:xfrm>
              <a:off x="5227320" y="2834646"/>
              <a:ext cx="1737360" cy="17373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3 people" descr="Users">
              <a:extLst>
                <a:ext uri="{FF2B5EF4-FFF2-40B4-BE49-F238E27FC236}">
                  <a16:creationId xmlns:a16="http://schemas.microsoft.com/office/drawing/2014/main" id="{EA514221-EF22-476F-BC58-2C552E52DCBC}"/>
                </a:ext>
              </a:extLst>
            </p:cNvPr>
            <p:cNvGrpSpPr/>
            <p:nvPr/>
          </p:nvGrpSpPr>
          <p:grpSpPr>
            <a:xfrm>
              <a:off x="5364481" y="2971807"/>
              <a:ext cx="1463038" cy="1463038"/>
              <a:chOff x="5803302" y="2913898"/>
              <a:chExt cx="1030203" cy="1030203"/>
            </a:xfrm>
            <a:grpFill/>
          </p:grpSpPr>
          <p:sp>
            <p:nvSpPr>
              <p:cNvPr id="6" name="Freeform: Shape 5">
                <a:extLst>
                  <a:ext uri="{FF2B5EF4-FFF2-40B4-BE49-F238E27FC236}">
                    <a16:creationId xmlns:a16="http://schemas.microsoft.com/office/drawing/2014/main" id="{72B2CC54-1EB3-4289-BB8D-FA07F08E9038}"/>
                  </a:ext>
                </a:extLst>
              </p:cNvPr>
              <p:cNvSpPr/>
              <p:nvPr/>
            </p:nvSpPr>
            <p:spPr>
              <a:xfrm>
                <a:off x="5964271" y="3147840"/>
                <a:ext cx="193163" cy="182432"/>
              </a:xfrm>
              <a:custGeom>
                <a:avLst/>
                <a:gdLst>
                  <a:gd name="connsiteX0" fmla="*/ 193163 w 193163"/>
                  <a:gd name="connsiteY0" fmla="*/ 96582 h 182431"/>
                  <a:gd name="connsiteX1" fmla="*/ 96582 w 193163"/>
                  <a:gd name="connsiteY1" fmla="*/ 193163 h 182431"/>
                  <a:gd name="connsiteX2" fmla="*/ 0 w 193163"/>
                  <a:gd name="connsiteY2" fmla="*/ 96582 h 182431"/>
                  <a:gd name="connsiteX3" fmla="*/ 96582 w 193163"/>
                  <a:gd name="connsiteY3" fmla="*/ 0 h 182431"/>
                  <a:gd name="connsiteX4" fmla="*/ 193163 w 193163"/>
                  <a:gd name="connsiteY4" fmla="*/ 96582 h 18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63" h="182431">
                    <a:moveTo>
                      <a:pt x="193163" y="96582"/>
                    </a:moveTo>
                    <a:cubicBezTo>
                      <a:pt x="193163" y="149922"/>
                      <a:pt x="149922" y="193163"/>
                      <a:pt x="96582" y="193163"/>
                    </a:cubicBezTo>
                    <a:cubicBezTo>
                      <a:pt x="43241" y="193163"/>
                      <a:pt x="0" y="149922"/>
                      <a:pt x="0" y="96582"/>
                    </a:cubicBezTo>
                    <a:cubicBezTo>
                      <a:pt x="0" y="43241"/>
                      <a:pt x="43241" y="0"/>
                      <a:pt x="96582" y="0"/>
                    </a:cubicBezTo>
                    <a:cubicBezTo>
                      <a:pt x="149922" y="0"/>
                      <a:pt x="193163" y="43241"/>
                      <a:pt x="193163" y="96582"/>
                    </a:cubicBez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B43B022E-54D5-4ED2-B06B-666A7146219C}"/>
                  </a:ext>
                </a:extLst>
              </p:cNvPr>
              <p:cNvSpPr/>
              <p:nvPr/>
            </p:nvSpPr>
            <p:spPr>
              <a:xfrm>
                <a:off x="6479373" y="3147840"/>
                <a:ext cx="193163" cy="182432"/>
              </a:xfrm>
              <a:custGeom>
                <a:avLst/>
                <a:gdLst>
                  <a:gd name="connsiteX0" fmla="*/ 193163 w 193163"/>
                  <a:gd name="connsiteY0" fmla="*/ 96582 h 182431"/>
                  <a:gd name="connsiteX1" fmla="*/ 96582 w 193163"/>
                  <a:gd name="connsiteY1" fmla="*/ 193163 h 182431"/>
                  <a:gd name="connsiteX2" fmla="*/ 0 w 193163"/>
                  <a:gd name="connsiteY2" fmla="*/ 96582 h 182431"/>
                  <a:gd name="connsiteX3" fmla="*/ 96582 w 193163"/>
                  <a:gd name="connsiteY3" fmla="*/ 0 h 182431"/>
                  <a:gd name="connsiteX4" fmla="*/ 193163 w 193163"/>
                  <a:gd name="connsiteY4" fmla="*/ 96582 h 18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63" h="182431">
                    <a:moveTo>
                      <a:pt x="193163" y="96582"/>
                    </a:moveTo>
                    <a:cubicBezTo>
                      <a:pt x="193163" y="149922"/>
                      <a:pt x="149922" y="193163"/>
                      <a:pt x="96582" y="193163"/>
                    </a:cubicBezTo>
                    <a:cubicBezTo>
                      <a:pt x="43241" y="193163"/>
                      <a:pt x="0" y="149922"/>
                      <a:pt x="0" y="96582"/>
                    </a:cubicBezTo>
                    <a:cubicBezTo>
                      <a:pt x="0" y="43241"/>
                      <a:pt x="43241" y="0"/>
                      <a:pt x="96582" y="0"/>
                    </a:cubicBezTo>
                    <a:cubicBezTo>
                      <a:pt x="149922" y="0"/>
                      <a:pt x="193163" y="43241"/>
                      <a:pt x="193163" y="96582"/>
                    </a:cubicBez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7A04EFDA-C6C5-4387-B2AA-1A4993CB07CC}"/>
                  </a:ext>
                </a:extLst>
              </p:cNvPr>
              <p:cNvSpPr/>
              <p:nvPr/>
            </p:nvSpPr>
            <p:spPr>
              <a:xfrm>
                <a:off x="6125240" y="3516996"/>
                <a:ext cx="386326" cy="182432"/>
              </a:xfrm>
              <a:custGeom>
                <a:avLst/>
                <a:gdLst>
                  <a:gd name="connsiteX0" fmla="*/ 386326 w 386326"/>
                  <a:gd name="connsiteY0" fmla="*/ 193163 h 182431"/>
                  <a:gd name="connsiteX1" fmla="*/ 386326 w 386326"/>
                  <a:gd name="connsiteY1" fmla="*/ 96581 h 182431"/>
                  <a:gd name="connsiteX2" fmla="*/ 367010 w 386326"/>
                  <a:gd name="connsiteY2" fmla="*/ 57949 h 182431"/>
                  <a:gd name="connsiteX3" fmla="*/ 272575 w 386326"/>
                  <a:gd name="connsiteY3" fmla="*/ 12878 h 182431"/>
                  <a:gd name="connsiteX4" fmla="*/ 193163 w 386326"/>
                  <a:gd name="connsiteY4" fmla="*/ 0 h 182431"/>
                  <a:gd name="connsiteX5" fmla="*/ 113752 w 386326"/>
                  <a:gd name="connsiteY5" fmla="*/ 12878 h 182431"/>
                  <a:gd name="connsiteX6" fmla="*/ 19316 w 386326"/>
                  <a:gd name="connsiteY6" fmla="*/ 57949 h 182431"/>
                  <a:gd name="connsiteX7" fmla="*/ 0 w 386326"/>
                  <a:gd name="connsiteY7" fmla="*/ 96581 h 182431"/>
                  <a:gd name="connsiteX8" fmla="*/ 0 w 386326"/>
                  <a:gd name="connsiteY8" fmla="*/ 193163 h 182431"/>
                  <a:gd name="connsiteX9" fmla="*/ 386326 w 386326"/>
                  <a:gd name="connsiteY9" fmla="*/ 193163 h 18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326" h="182431">
                    <a:moveTo>
                      <a:pt x="386326" y="193163"/>
                    </a:moveTo>
                    <a:lnTo>
                      <a:pt x="386326" y="96581"/>
                    </a:lnTo>
                    <a:cubicBezTo>
                      <a:pt x="386326" y="81558"/>
                      <a:pt x="379887" y="66534"/>
                      <a:pt x="367010" y="57949"/>
                    </a:cubicBezTo>
                    <a:cubicBezTo>
                      <a:pt x="341255" y="36486"/>
                      <a:pt x="306915" y="21463"/>
                      <a:pt x="272575" y="12878"/>
                    </a:cubicBezTo>
                    <a:cubicBezTo>
                      <a:pt x="248966" y="6439"/>
                      <a:pt x="221064" y="0"/>
                      <a:pt x="193163" y="0"/>
                    </a:cubicBezTo>
                    <a:cubicBezTo>
                      <a:pt x="167408" y="0"/>
                      <a:pt x="139507" y="4292"/>
                      <a:pt x="113752" y="12878"/>
                    </a:cubicBezTo>
                    <a:cubicBezTo>
                      <a:pt x="79412" y="21463"/>
                      <a:pt x="47218" y="38633"/>
                      <a:pt x="19316" y="57949"/>
                    </a:cubicBezTo>
                    <a:cubicBezTo>
                      <a:pt x="6439" y="68680"/>
                      <a:pt x="0" y="81558"/>
                      <a:pt x="0" y="96581"/>
                    </a:cubicBezTo>
                    <a:lnTo>
                      <a:pt x="0" y="193163"/>
                    </a:lnTo>
                    <a:lnTo>
                      <a:pt x="386326" y="193163"/>
                    </a:ln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EA6A022-C85E-4046-B3F6-04888CFD471E}"/>
                  </a:ext>
                </a:extLst>
              </p:cNvPr>
              <p:cNvSpPr/>
              <p:nvPr/>
            </p:nvSpPr>
            <p:spPr>
              <a:xfrm>
                <a:off x="6221822" y="3298078"/>
                <a:ext cx="193163" cy="193163"/>
              </a:xfrm>
              <a:custGeom>
                <a:avLst/>
                <a:gdLst>
                  <a:gd name="connsiteX0" fmla="*/ 193163 w 193163"/>
                  <a:gd name="connsiteY0" fmla="*/ 96582 h 193163"/>
                  <a:gd name="connsiteX1" fmla="*/ 96582 w 193163"/>
                  <a:gd name="connsiteY1" fmla="*/ 193163 h 193163"/>
                  <a:gd name="connsiteX2" fmla="*/ 0 w 193163"/>
                  <a:gd name="connsiteY2" fmla="*/ 96582 h 193163"/>
                  <a:gd name="connsiteX3" fmla="*/ 96582 w 193163"/>
                  <a:gd name="connsiteY3" fmla="*/ 0 h 193163"/>
                  <a:gd name="connsiteX4" fmla="*/ 193163 w 193163"/>
                  <a:gd name="connsiteY4" fmla="*/ 96582 h 19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63" h="193163">
                    <a:moveTo>
                      <a:pt x="193163" y="96582"/>
                    </a:moveTo>
                    <a:cubicBezTo>
                      <a:pt x="193163" y="149922"/>
                      <a:pt x="149922" y="193163"/>
                      <a:pt x="96582" y="193163"/>
                    </a:cubicBezTo>
                    <a:cubicBezTo>
                      <a:pt x="43241" y="193163"/>
                      <a:pt x="0" y="149922"/>
                      <a:pt x="0" y="96582"/>
                    </a:cubicBezTo>
                    <a:cubicBezTo>
                      <a:pt x="0" y="43241"/>
                      <a:pt x="43241" y="0"/>
                      <a:pt x="96582" y="0"/>
                    </a:cubicBezTo>
                    <a:cubicBezTo>
                      <a:pt x="149922" y="0"/>
                      <a:pt x="193163" y="43241"/>
                      <a:pt x="193163" y="96582"/>
                    </a:cubicBez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15669E7-5345-4A7E-8C1E-73F7BA2B37B2}"/>
                  </a:ext>
                </a:extLst>
              </p:cNvPr>
              <p:cNvSpPr/>
              <p:nvPr/>
            </p:nvSpPr>
            <p:spPr>
              <a:xfrm>
                <a:off x="6419278" y="3366758"/>
                <a:ext cx="343401" cy="193163"/>
              </a:xfrm>
              <a:custGeom>
                <a:avLst/>
                <a:gdLst>
                  <a:gd name="connsiteX0" fmla="*/ 330523 w 343401"/>
                  <a:gd name="connsiteY0" fmla="*/ 57949 h 193163"/>
                  <a:gd name="connsiteX1" fmla="*/ 236088 w 343401"/>
                  <a:gd name="connsiteY1" fmla="*/ 12878 h 193163"/>
                  <a:gd name="connsiteX2" fmla="*/ 156677 w 343401"/>
                  <a:gd name="connsiteY2" fmla="*/ 0 h 193163"/>
                  <a:gd name="connsiteX3" fmla="*/ 77265 w 343401"/>
                  <a:gd name="connsiteY3" fmla="*/ 12878 h 193163"/>
                  <a:gd name="connsiteX4" fmla="*/ 38633 w 343401"/>
                  <a:gd name="connsiteY4" fmla="*/ 27901 h 193163"/>
                  <a:gd name="connsiteX5" fmla="*/ 38633 w 343401"/>
                  <a:gd name="connsiteY5" fmla="*/ 30048 h 193163"/>
                  <a:gd name="connsiteX6" fmla="*/ 0 w 343401"/>
                  <a:gd name="connsiteY6" fmla="*/ 124483 h 193163"/>
                  <a:gd name="connsiteX7" fmla="*/ 98728 w 343401"/>
                  <a:gd name="connsiteY7" fmla="*/ 173847 h 193163"/>
                  <a:gd name="connsiteX8" fmla="*/ 115898 w 343401"/>
                  <a:gd name="connsiteY8" fmla="*/ 193163 h 193163"/>
                  <a:gd name="connsiteX9" fmla="*/ 349840 w 343401"/>
                  <a:gd name="connsiteY9" fmla="*/ 193163 h 193163"/>
                  <a:gd name="connsiteX10" fmla="*/ 349840 w 343401"/>
                  <a:gd name="connsiteY10" fmla="*/ 96582 h 193163"/>
                  <a:gd name="connsiteX11" fmla="*/ 330523 w 343401"/>
                  <a:gd name="connsiteY11" fmla="*/ 57949 h 19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3401" h="193163">
                    <a:moveTo>
                      <a:pt x="330523" y="57949"/>
                    </a:moveTo>
                    <a:cubicBezTo>
                      <a:pt x="304768" y="36486"/>
                      <a:pt x="270428" y="21463"/>
                      <a:pt x="236088" y="12878"/>
                    </a:cubicBezTo>
                    <a:cubicBezTo>
                      <a:pt x="212479" y="6439"/>
                      <a:pt x="184578" y="0"/>
                      <a:pt x="156677" y="0"/>
                    </a:cubicBezTo>
                    <a:cubicBezTo>
                      <a:pt x="130922" y="0"/>
                      <a:pt x="103020" y="4292"/>
                      <a:pt x="77265" y="12878"/>
                    </a:cubicBezTo>
                    <a:cubicBezTo>
                      <a:pt x="64388" y="17170"/>
                      <a:pt x="51510" y="21463"/>
                      <a:pt x="38633" y="27901"/>
                    </a:cubicBezTo>
                    <a:lnTo>
                      <a:pt x="38633" y="30048"/>
                    </a:lnTo>
                    <a:cubicBezTo>
                      <a:pt x="38633" y="66534"/>
                      <a:pt x="23609" y="100874"/>
                      <a:pt x="0" y="124483"/>
                    </a:cubicBezTo>
                    <a:cubicBezTo>
                      <a:pt x="40779" y="137360"/>
                      <a:pt x="72973" y="154530"/>
                      <a:pt x="98728" y="173847"/>
                    </a:cubicBezTo>
                    <a:cubicBezTo>
                      <a:pt x="105167" y="180286"/>
                      <a:pt x="111605" y="184578"/>
                      <a:pt x="115898" y="193163"/>
                    </a:cubicBezTo>
                    <a:lnTo>
                      <a:pt x="349840" y="193163"/>
                    </a:lnTo>
                    <a:lnTo>
                      <a:pt x="349840" y="96582"/>
                    </a:lnTo>
                    <a:cubicBezTo>
                      <a:pt x="349840" y="81558"/>
                      <a:pt x="343401" y="66534"/>
                      <a:pt x="330523" y="57949"/>
                    </a:cubicBez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909372B-69F3-47EF-8556-E4FE98FEF554}"/>
                  </a:ext>
                </a:extLst>
              </p:cNvPr>
              <p:cNvSpPr/>
              <p:nvPr/>
            </p:nvSpPr>
            <p:spPr>
              <a:xfrm>
                <a:off x="5867690" y="3366758"/>
                <a:ext cx="343401" cy="193163"/>
              </a:xfrm>
              <a:custGeom>
                <a:avLst/>
                <a:gdLst>
                  <a:gd name="connsiteX0" fmla="*/ 251112 w 343401"/>
                  <a:gd name="connsiteY0" fmla="*/ 173847 h 193163"/>
                  <a:gd name="connsiteX1" fmla="*/ 251112 w 343401"/>
                  <a:gd name="connsiteY1" fmla="*/ 173847 h 193163"/>
                  <a:gd name="connsiteX2" fmla="*/ 349840 w 343401"/>
                  <a:gd name="connsiteY2" fmla="*/ 124483 h 193163"/>
                  <a:gd name="connsiteX3" fmla="*/ 311207 w 343401"/>
                  <a:gd name="connsiteY3" fmla="*/ 30048 h 193163"/>
                  <a:gd name="connsiteX4" fmla="*/ 311207 w 343401"/>
                  <a:gd name="connsiteY4" fmla="*/ 25755 h 193163"/>
                  <a:gd name="connsiteX5" fmla="*/ 272575 w 343401"/>
                  <a:gd name="connsiteY5" fmla="*/ 12878 h 193163"/>
                  <a:gd name="connsiteX6" fmla="*/ 193163 w 343401"/>
                  <a:gd name="connsiteY6" fmla="*/ 0 h 193163"/>
                  <a:gd name="connsiteX7" fmla="*/ 113752 w 343401"/>
                  <a:gd name="connsiteY7" fmla="*/ 12878 h 193163"/>
                  <a:gd name="connsiteX8" fmla="*/ 19316 w 343401"/>
                  <a:gd name="connsiteY8" fmla="*/ 57949 h 193163"/>
                  <a:gd name="connsiteX9" fmla="*/ 0 w 343401"/>
                  <a:gd name="connsiteY9" fmla="*/ 96582 h 193163"/>
                  <a:gd name="connsiteX10" fmla="*/ 0 w 343401"/>
                  <a:gd name="connsiteY10" fmla="*/ 193163 h 193163"/>
                  <a:gd name="connsiteX11" fmla="*/ 231796 w 343401"/>
                  <a:gd name="connsiteY11" fmla="*/ 193163 h 193163"/>
                  <a:gd name="connsiteX12" fmla="*/ 251112 w 343401"/>
                  <a:gd name="connsiteY12" fmla="*/ 173847 h 19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401" h="193163">
                    <a:moveTo>
                      <a:pt x="251112" y="173847"/>
                    </a:moveTo>
                    <a:lnTo>
                      <a:pt x="251112" y="173847"/>
                    </a:lnTo>
                    <a:cubicBezTo>
                      <a:pt x="281160" y="152384"/>
                      <a:pt x="315500" y="135214"/>
                      <a:pt x="349840" y="124483"/>
                    </a:cubicBezTo>
                    <a:cubicBezTo>
                      <a:pt x="326231" y="98728"/>
                      <a:pt x="311207" y="66534"/>
                      <a:pt x="311207" y="30048"/>
                    </a:cubicBezTo>
                    <a:cubicBezTo>
                      <a:pt x="311207" y="27901"/>
                      <a:pt x="311207" y="27901"/>
                      <a:pt x="311207" y="25755"/>
                    </a:cubicBezTo>
                    <a:cubicBezTo>
                      <a:pt x="298330" y="21463"/>
                      <a:pt x="285452" y="15024"/>
                      <a:pt x="272575" y="12878"/>
                    </a:cubicBezTo>
                    <a:cubicBezTo>
                      <a:pt x="248966" y="6439"/>
                      <a:pt x="221064" y="0"/>
                      <a:pt x="193163" y="0"/>
                    </a:cubicBezTo>
                    <a:cubicBezTo>
                      <a:pt x="167408" y="0"/>
                      <a:pt x="139507" y="4292"/>
                      <a:pt x="113752" y="12878"/>
                    </a:cubicBezTo>
                    <a:cubicBezTo>
                      <a:pt x="79411" y="23609"/>
                      <a:pt x="47218" y="38633"/>
                      <a:pt x="19316" y="57949"/>
                    </a:cubicBezTo>
                    <a:cubicBezTo>
                      <a:pt x="6439" y="66534"/>
                      <a:pt x="0" y="81558"/>
                      <a:pt x="0" y="96582"/>
                    </a:cubicBezTo>
                    <a:lnTo>
                      <a:pt x="0" y="193163"/>
                    </a:lnTo>
                    <a:lnTo>
                      <a:pt x="231796" y="193163"/>
                    </a:lnTo>
                    <a:cubicBezTo>
                      <a:pt x="238234" y="184578"/>
                      <a:pt x="242527" y="180286"/>
                      <a:pt x="251112" y="173847"/>
                    </a:cubicBezTo>
                    <a:close/>
                  </a:path>
                </a:pathLst>
              </a:custGeom>
              <a:solidFill>
                <a:schemeClr val="tx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sp>
        <p:nvSpPr>
          <p:cNvPr id="93" name="Title 1">
            <a:extLst>
              <a:ext uri="{FF2B5EF4-FFF2-40B4-BE49-F238E27FC236}">
                <a16:creationId xmlns:a16="http://schemas.microsoft.com/office/drawing/2014/main" id="{5A8485A0-7A33-4BE6-A0AC-128BC43297B3}"/>
              </a:ext>
            </a:extLst>
          </p:cNvPr>
          <p:cNvSpPr txBox="1">
            <a:spLocks/>
          </p:cNvSpPr>
          <p:nvPr/>
        </p:nvSpPr>
        <p:spPr>
          <a:xfrm>
            <a:off x="455995" y="2549774"/>
            <a:ext cx="3441267" cy="1758450"/>
          </a:xfrm>
          <a:prstGeom prst="rect">
            <a:avLst/>
          </a:prstGeom>
        </p:spPr>
        <p:txBody>
          <a:bodyPr vert="horz" wrap="square" lIns="0" tIns="91440" rIns="146304" bIns="91440" rtlCol="0" anchor="t">
            <a:noAutofit/>
          </a:bodyPr>
          <a:lstStyle>
            <a:lvl1pPr algn="l" defTabSz="914192" rtl="0" eaLnBrk="1" latinLnBrk="0" hangingPunct="1">
              <a:lnSpc>
                <a:spcPct val="90000"/>
              </a:lnSpc>
              <a:spcBef>
                <a:spcPct val="0"/>
              </a:spcBef>
              <a:buNone/>
              <a:defRPr lang="en-US" sz="2800"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Close the gap </a:t>
            </a:r>
            <a:b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b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by activating </a:t>
            </a:r>
            <a:b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b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data to </a:t>
            </a:r>
            <a:b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b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gain insights</a:t>
            </a:r>
          </a:p>
        </p:txBody>
      </p:sp>
      <p:sp>
        <p:nvSpPr>
          <p:cNvPr id="95" name="Rectangle 94">
            <a:extLst>
              <a:ext uri="{FF2B5EF4-FFF2-40B4-BE49-F238E27FC236}">
                <a16:creationId xmlns:a16="http://schemas.microsoft.com/office/drawing/2014/main" id="{05046B43-4CE2-4CD9-9072-A28A61273568}"/>
              </a:ext>
            </a:extLst>
          </p:cNvPr>
          <p:cNvSpPr/>
          <p:nvPr/>
        </p:nvSpPr>
        <p:spPr>
          <a:xfrm>
            <a:off x="455995" y="6338307"/>
            <a:ext cx="5263970" cy="161583"/>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30000" noProof="0" dirty="0">
                <a:ln>
                  <a:noFill/>
                </a:ln>
                <a:gradFill>
                  <a:gsLst>
                    <a:gs pos="0">
                      <a:srgbClr val="3C3C41"/>
                    </a:gs>
                    <a:gs pos="100000">
                      <a:srgbClr val="3C3C41"/>
                    </a:gs>
                  </a:gsLst>
                  <a:lin ang="5400000" scaled="1"/>
                </a:gradFill>
                <a:effectLst/>
                <a:uLnTx/>
                <a:uFillTx/>
                <a:latin typeface="Segoe UI"/>
                <a:ea typeface="+mn-ea"/>
                <a:cs typeface="+mn-cs"/>
              </a:rPr>
              <a:t>1 </a:t>
            </a:r>
            <a:r>
              <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McKinsey</a:t>
            </a:r>
            <a:endParaRPr kumimoji="0" lang="en-US" sz="1050" b="0" i="0" u="none" strike="noStrike" kern="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66137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childTnLst>
                                </p:cTn>
                              </p:par>
                            </p:childTnLst>
                          </p:cTn>
                        </p:par>
                        <p:par>
                          <p:cTn id="8" fill="hold">
                            <p:stCondLst>
                              <p:cond delay="1000"/>
                            </p:stCondLst>
                            <p:childTnLst>
                              <p:par>
                                <p:cTn id="9" presetID="6" presetClass="entr" presetSubtype="32" fill="hold" nodeType="afterEffect">
                                  <p:stCondLst>
                                    <p:cond delay="250"/>
                                  </p:stCondLst>
                                  <p:childTnLst>
                                    <p:set>
                                      <p:cBhvr>
                                        <p:cTn id="10" dur="1" fill="hold">
                                          <p:stCondLst>
                                            <p:cond delay="0"/>
                                          </p:stCondLst>
                                        </p:cTn>
                                        <p:tgtEl>
                                          <p:spTgt spid="35"/>
                                        </p:tgtEl>
                                        <p:attrNameLst>
                                          <p:attrName>style.visibility</p:attrName>
                                        </p:attrNameLst>
                                      </p:cBhvr>
                                      <p:to>
                                        <p:strVal val="visible"/>
                                      </p:to>
                                    </p:set>
                                    <p:animEffect transition="in" filter="circle(out)">
                                      <p:cBhvr>
                                        <p:cTn id="11" dur="2000"/>
                                        <p:tgtEl>
                                          <p:spTgt spid="35"/>
                                        </p:tgtEl>
                                      </p:cBhvr>
                                    </p:animEffect>
                                  </p:childTnLst>
                                </p:cTn>
                              </p:par>
                            </p:childTnLst>
                          </p:cTn>
                        </p:par>
                        <p:par>
                          <p:cTn id="12" fill="hold">
                            <p:stCondLst>
                              <p:cond delay="3250"/>
                            </p:stCondLst>
                            <p:childTnLst>
                              <p:par>
                                <p:cTn id="13" presetID="6" presetClass="entr" presetSubtype="32" fill="hold" nodeType="after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circle(out)">
                                      <p:cBhvr>
                                        <p:cTn id="15" dur="2000"/>
                                        <p:tgtEl>
                                          <p:spTgt spid="26"/>
                                        </p:tgtEl>
                                      </p:cBhvr>
                                    </p:animEffect>
                                  </p:childTnLst>
                                </p:cTn>
                              </p:par>
                            </p:childTnLst>
                          </p:cTn>
                        </p:par>
                        <p:par>
                          <p:cTn id="16" fill="hold">
                            <p:stCondLst>
                              <p:cond delay="5500"/>
                            </p:stCondLst>
                            <p:childTnLst>
                              <p:par>
                                <p:cTn id="17" presetID="6" presetClass="entr" presetSubtype="32"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circle(out)">
                                      <p:cBhvr>
                                        <p:cTn id="19" dur="2000"/>
                                        <p:tgtEl>
                                          <p:spTgt spid="37"/>
                                        </p:tgtEl>
                                      </p:cBhvr>
                                    </p:animEffect>
                                  </p:childTnLst>
                                </p:cTn>
                              </p:par>
                            </p:childTnLst>
                          </p:cTn>
                        </p:par>
                        <p:par>
                          <p:cTn id="20" fill="hold">
                            <p:stCondLst>
                              <p:cond delay="7500"/>
                            </p:stCondLst>
                            <p:childTnLst>
                              <p:par>
                                <p:cTn id="21" presetID="35" presetClass="path" presetSubtype="0" accel="50000" decel="50000" fill="hold" nodeType="afterEffect">
                                  <p:stCondLst>
                                    <p:cond delay="0"/>
                                  </p:stCondLst>
                                  <p:childTnLst>
                                    <p:animMotion origin="layout" path="M -4.375E-6 -1.11111E-6 L -0.14023 -1.11111E-6 " pathEditMode="relative" rAng="0" ptsTypes="AA">
                                      <p:cBhvr>
                                        <p:cTn id="22" dur="1250" fill="hold"/>
                                        <p:tgtEl>
                                          <p:spTgt spid="39"/>
                                        </p:tgtEl>
                                        <p:attrNameLst>
                                          <p:attrName>ppt_x</p:attrName>
                                          <p:attrName>ppt_y</p:attrName>
                                        </p:attrNameLst>
                                      </p:cBhvr>
                                      <p:rCtr x="-7018" y="0"/>
                                    </p:animMotion>
                                  </p:childTnLst>
                                </p:cTn>
                              </p:par>
                              <p:par>
                                <p:cTn id="23" presetID="35" presetClass="path" presetSubtype="0" accel="50000" decel="50000" fill="hold" nodeType="withEffect">
                                  <p:stCondLst>
                                    <p:cond delay="0"/>
                                  </p:stCondLst>
                                  <p:childTnLst>
                                    <p:animMotion origin="layout" path="M -4.16667E-6 -1.11111E-6 L -0.13828 -1.11111E-6 " pathEditMode="relative" rAng="0" ptsTypes="AA">
                                      <p:cBhvr>
                                        <p:cTn id="24" dur="1250" fill="hold"/>
                                        <p:tgtEl>
                                          <p:spTgt spid="35"/>
                                        </p:tgtEl>
                                        <p:attrNameLst>
                                          <p:attrName>ppt_x</p:attrName>
                                          <p:attrName>ppt_y</p:attrName>
                                        </p:attrNameLst>
                                      </p:cBhvr>
                                      <p:rCtr x="-6914" y="0"/>
                                    </p:animMotion>
                                  </p:childTnLst>
                                </p:cTn>
                              </p:par>
                              <p:par>
                                <p:cTn id="25" presetID="35" presetClass="path" presetSubtype="0" accel="50000" decel="50000" fill="hold" nodeType="withEffect">
                                  <p:stCondLst>
                                    <p:cond delay="0"/>
                                  </p:stCondLst>
                                  <p:childTnLst>
                                    <p:animMotion origin="layout" path="M -4.16667E-6 4.07407E-6 L -0.14023 4.07407E-6 " pathEditMode="relative" rAng="0" ptsTypes="AA">
                                      <p:cBhvr>
                                        <p:cTn id="26" dur="1250" fill="hold"/>
                                        <p:tgtEl>
                                          <p:spTgt spid="26"/>
                                        </p:tgtEl>
                                        <p:attrNameLst>
                                          <p:attrName>ppt_x</p:attrName>
                                          <p:attrName>ppt_y</p:attrName>
                                        </p:attrNameLst>
                                      </p:cBhvr>
                                      <p:rCtr x="-7018" y="0"/>
                                    </p:animMotion>
                                  </p:childTnLst>
                                </p:cTn>
                              </p:par>
                              <p:par>
                                <p:cTn id="27" presetID="35" presetClass="path" presetSubtype="0" accel="50000" decel="50000" fill="hold" nodeType="withEffect">
                                  <p:stCondLst>
                                    <p:cond delay="0"/>
                                  </p:stCondLst>
                                  <p:childTnLst>
                                    <p:animMotion origin="layout" path="M 2.5E-6 -2.22222E-6 L -0.14037 -2.22222E-6 " pathEditMode="relative" rAng="0" ptsTypes="AA">
                                      <p:cBhvr>
                                        <p:cTn id="28" dur="1250" fill="hold"/>
                                        <p:tgtEl>
                                          <p:spTgt spid="37"/>
                                        </p:tgtEl>
                                        <p:attrNameLst>
                                          <p:attrName>ppt_x</p:attrName>
                                          <p:attrName>ppt_y</p:attrName>
                                        </p:attrNameLst>
                                      </p:cBhvr>
                                      <p:rCtr x="-7018" y="0"/>
                                    </p:animMotion>
                                  </p:childTnLst>
                                </p:cTn>
                              </p:par>
                              <p:par>
                                <p:cTn id="29" presetID="10" presetClass="entr" presetSubtype="0" fill="hold" nodeType="withEffect">
                                  <p:stCondLst>
                                    <p:cond delay="0"/>
                                  </p:stCondLst>
                                  <p:childTnLst>
                                    <p:set>
                                      <p:cBhvr>
                                        <p:cTn id="30" dur="1" fill="hold">
                                          <p:stCondLst>
                                            <p:cond delay="0"/>
                                          </p:stCondLst>
                                        </p:cTn>
                                        <p:tgtEl>
                                          <p:spTgt spid="189"/>
                                        </p:tgtEl>
                                        <p:attrNameLst>
                                          <p:attrName>style.visibility</p:attrName>
                                        </p:attrNameLst>
                                      </p:cBhvr>
                                      <p:to>
                                        <p:strVal val="visible"/>
                                      </p:to>
                                    </p:set>
                                    <p:animEffect transition="in" filter="fade">
                                      <p:cBhvr>
                                        <p:cTn id="31" dur="500"/>
                                        <p:tgtEl>
                                          <p:spTgt spid="189"/>
                                        </p:tgtEl>
                                      </p:cBhvr>
                                    </p:animEffect>
                                  </p:childTnLst>
                                </p:cTn>
                              </p:par>
                              <p:par>
                                <p:cTn id="32" presetID="63" presetClass="path" presetSubtype="0" accel="50000" decel="50000" fill="hold" nodeType="withEffect">
                                  <p:stCondLst>
                                    <p:cond delay="0"/>
                                  </p:stCondLst>
                                  <p:childTnLst>
                                    <p:animMotion origin="layout" path="M -0.09701 1.85185E-6 L 4.375E-6 1.85185E-6 " pathEditMode="relative" rAng="0" ptsTypes="AA">
                                      <p:cBhvr>
                                        <p:cTn id="33" dur="1000" fill="hold"/>
                                        <p:tgtEl>
                                          <p:spTgt spid="189"/>
                                        </p:tgtEl>
                                        <p:attrNameLst>
                                          <p:attrName>ppt_x</p:attrName>
                                          <p:attrName>ppt_y</p:attrName>
                                        </p:attrNameLst>
                                      </p:cBhvr>
                                      <p:rCtr x="4844" y="0"/>
                                    </p:animMotion>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63" presetClass="path" presetSubtype="0" accel="50000" decel="50000" fill="hold" nodeType="withEffect">
                                  <p:stCondLst>
                                    <p:cond delay="0"/>
                                  </p:stCondLst>
                                  <p:childTnLst>
                                    <p:animMotion origin="layout" path="M -0.0849 -2.22222E-6 L 2.08333E-6 -2.22222E-6 " pathEditMode="relative" rAng="0" ptsTypes="AA">
                                      <p:cBhvr>
                                        <p:cTn id="38" dur="1000" fill="hold"/>
                                        <p:tgtEl>
                                          <p:spTgt spid="44"/>
                                        </p:tgtEl>
                                        <p:attrNameLst>
                                          <p:attrName>ppt_x</p:attrName>
                                          <p:attrName>ppt_y</p:attrName>
                                        </p:attrNameLst>
                                      </p:cBhvr>
                                      <p:rCtr x="4245" y="0"/>
                                    </p:animMotion>
                                  </p:childTnLst>
                                </p:cTn>
                              </p:par>
                              <p:par>
                                <p:cTn id="39" presetID="53" presetClass="entr" presetSubtype="16" fill="hold" nodeType="withEffect">
                                  <p:stCondLst>
                                    <p:cond delay="500"/>
                                  </p:stCondLst>
                                  <p:childTnLst>
                                    <p:set>
                                      <p:cBhvr>
                                        <p:cTn id="40" dur="1" fill="hold">
                                          <p:stCondLst>
                                            <p:cond delay="0"/>
                                          </p:stCondLst>
                                        </p:cTn>
                                        <p:tgtEl>
                                          <p:spTgt spid="48"/>
                                        </p:tgtEl>
                                        <p:attrNameLst>
                                          <p:attrName>style.visibility</p:attrName>
                                        </p:attrNameLst>
                                      </p:cBhvr>
                                      <p:to>
                                        <p:strVal val="visible"/>
                                      </p:to>
                                    </p:set>
                                    <p:anim calcmode="lin" valueType="num">
                                      <p:cBhvr>
                                        <p:cTn id="41" dur="500" fill="hold"/>
                                        <p:tgtEl>
                                          <p:spTgt spid="48"/>
                                        </p:tgtEl>
                                        <p:attrNameLst>
                                          <p:attrName>ppt_w</p:attrName>
                                        </p:attrNameLst>
                                      </p:cBhvr>
                                      <p:tavLst>
                                        <p:tav tm="0">
                                          <p:val>
                                            <p:fltVal val="0"/>
                                          </p:val>
                                        </p:tav>
                                        <p:tav tm="100000">
                                          <p:val>
                                            <p:strVal val="#ppt_w"/>
                                          </p:val>
                                        </p:tav>
                                      </p:tavLst>
                                    </p:anim>
                                    <p:anim calcmode="lin" valueType="num">
                                      <p:cBhvr>
                                        <p:cTn id="42" dur="500" fill="hold"/>
                                        <p:tgtEl>
                                          <p:spTgt spid="48"/>
                                        </p:tgtEl>
                                        <p:attrNameLst>
                                          <p:attrName>ppt_h</p:attrName>
                                        </p:attrNameLst>
                                      </p:cBhvr>
                                      <p:tavLst>
                                        <p:tav tm="0">
                                          <p:val>
                                            <p:fltVal val="0"/>
                                          </p:val>
                                        </p:tav>
                                        <p:tav tm="100000">
                                          <p:val>
                                            <p:strVal val="#ppt_h"/>
                                          </p:val>
                                        </p:tav>
                                      </p:tavLst>
                                    </p:anim>
                                    <p:animEffect transition="in" filter="fade">
                                      <p:cBhvr>
                                        <p:cTn id="43" dur="500"/>
                                        <p:tgtEl>
                                          <p:spTgt spid="48"/>
                                        </p:tgtEl>
                                      </p:cBhvr>
                                    </p:animEffect>
                                  </p:childTnLst>
                                </p:cTn>
                              </p:par>
                              <p:par>
                                <p:cTn id="44" presetID="53" presetClass="entr" presetSubtype="16" fill="hold" nodeType="withEffect">
                                  <p:stCondLst>
                                    <p:cond delay="500"/>
                                  </p:stCondLst>
                                  <p:childTnLst>
                                    <p:set>
                                      <p:cBhvr>
                                        <p:cTn id="45" dur="1" fill="hold">
                                          <p:stCondLst>
                                            <p:cond delay="0"/>
                                          </p:stCondLst>
                                        </p:cTn>
                                        <p:tgtEl>
                                          <p:spTgt spid="67"/>
                                        </p:tgtEl>
                                        <p:attrNameLst>
                                          <p:attrName>style.visibility</p:attrName>
                                        </p:attrNameLst>
                                      </p:cBhvr>
                                      <p:to>
                                        <p:strVal val="visible"/>
                                      </p:to>
                                    </p:set>
                                    <p:anim calcmode="lin" valueType="num">
                                      <p:cBhvr>
                                        <p:cTn id="46" dur="500" fill="hold"/>
                                        <p:tgtEl>
                                          <p:spTgt spid="67"/>
                                        </p:tgtEl>
                                        <p:attrNameLst>
                                          <p:attrName>ppt_w</p:attrName>
                                        </p:attrNameLst>
                                      </p:cBhvr>
                                      <p:tavLst>
                                        <p:tav tm="0">
                                          <p:val>
                                            <p:fltVal val="0"/>
                                          </p:val>
                                        </p:tav>
                                        <p:tav tm="100000">
                                          <p:val>
                                            <p:strVal val="#ppt_w"/>
                                          </p:val>
                                        </p:tav>
                                      </p:tavLst>
                                    </p:anim>
                                    <p:anim calcmode="lin" valueType="num">
                                      <p:cBhvr>
                                        <p:cTn id="47" dur="500" fill="hold"/>
                                        <p:tgtEl>
                                          <p:spTgt spid="67"/>
                                        </p:tgtEl>
                                        <p:attrNameLst>
                                          <p:attrName>ppt_h</p:attrName>
                                        </p:attrNameLst>
                                      </p:cBhvr>
                                      <p:tavLst>
                                        <p:tav tm="0">
                                          <p:val>
                                            <p:fltVal val="0"/>
                                          </p:val>
                                        </p:tav>
                                        <p:tav tm="100000">
                                          <p:val>
                                            <p:strVal val="#ppt_h"/>
                                          </p:val>
                                        </p:tav>
                                      </p:tavLst>
                                    </p:anim>
                                    <p:animEffect transition="in" filter="fade">
                                      <p:cBhvr>
                                        <p:cTn id="4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0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TotalTime>
  <Words>4248</Words>
  <Application>Microsoft Office PowerPoint</Application>
  <PresentationFormat>Widescreen</PresentationFormat>
  <Paragraphs>671</Paragraphs>
  <Slides>47</Slides>
  <Notes>44</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47</vt:i4>
      </vt:variant>
    </vt:vector>
  </HeadingPairs>
  <TitlesOfParts>
    <vt:vector size="67" baseType="lpstr">
      <vt:lpstr>Arial</vt:lpstr>
      <vt:lpstr>Calibri</vt:lpstr>
      <vt:lpstr>Calibri Light</vt:lpstr>
      <vt:lpstr>Consolas</vt:lpstr>
      <vt:lpstr>Segoe</vt:lpstr>
      <vt:lpstr>Segoe Light</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10_Dynamics 365</vt:lpstr>
      <vt:lpstr>PowerPoint Presentation</vt:lpstr>
      <vt:lpstr>Course Overview</vt:lpstr>
      <vt:lpstr>Continue…</vt:lpstr>
      <vt:lpstr>PowerPoint Presentation</vt:lpstr>
      <vt:lpstr>Agenda</vt:lpstr>
      <vt:lpstr>PowerPoint Presentation</vt:lpstr>
      <vt:lpstr>Customer expectations are growing </vt:lpstr>
      <vt:lpstr>Today’s experiences are falling short</vt:lpstr>
      <vt:lpstr>PowerPoint Presentation</vt:lpstr>
      <vt:lpstr>Vision</vt:lpstr>
      <vt:lpstr>Our approach </vt:lpstr>
      <vt:lpstr>Power end-to-end customer experiences</vt:lpstr>
      <vt:lpstr>Field Service – Audit App Power Platform use cases</vt:lpstr>
      <vt:lpstr>Field Service – Security Assessment App Power Platform use cases</vt:lpstr>
      <vt:lpstr>Field Service – Enhancement App Power Platform use cases</vt:lpstr>
      <vt:lpstr>Retail – Store Visit App Power Platform use cases</vt:lpstr>
      <vt:lpstr>Manufacturing – Car Maker Power Platform use cases</vt:lpstr>
      <vt:lpstr>Hotel – Personalized Services Power Platform use cases</vt:lpstr>
      <vt:lpstr>Insurance – Agent Assistant App Power Platform use cases</vt:lpstr>
      <vt:lpstr>Telco – Facilities Booking Platform Power Platform use cases</vt:lpstr>
      <vt:lpstr>Professional Services – Property Management Power Platform use cases</vt:lpstr>
      <vt:lpstr>Utilities – Power Grid Management Power Platform use cases</vt:lpstr>
      <vt:lpstr>Utilities – Power Grid Management Power Platform use cases</vt:lpstr>
      <vt:lpstr>Bank – VIP Relationship Management Power Platform use cases</vt:lpstr>
      <vt:lpstr>PowerPoint Presentation</vt:lpstr>
      <vt:lpstr>PowerPoint Presentation</vt:lpstr>
      <vt:lpstr>PowerPoint Presentation</vt:lpstr>
      <vt:lpstr>PowerPoint Presentation</vt:lpstr>
      <vt:lpstr>Get a holistic view of customers</vt:lpstr>
      <vt:lpstr>Unlock insights and take action</vt:lpstr>
      <vt:lpstr>Adapt and extend</vt:lpstr>
      <vt:lpstr>Rely on productive and trusted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146</cp:revision>
  <dcterms:created xsi:type="dcterms:W3CDTF">2020-02-12T12:44:10Z</dcterms:created>
  <dcterms:modified xsi:type="dcterms:W3CDTF">2021-03-21T18:37:28Z</dcterms:modified>
</cp:coreProperties>
</file>